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3"/>
  </p:notesMasterIdLst>
  <p:sldIdLst>
    <p:sldId id="256" r:id="rId2"/>
    <p:sldId id="291" r:id="rId3"/>
    <p:sldId id="290" r:id="rId4"/>
    <p:sldId id="299" r:id="rId5"/>
    <p:sldId id="305" r:id="rId6"/>
    <p:sldId id="307" r:id="rId7"/>
    <p:sldId id="306" r:id="rId8"/>
    <p:sldId id="308" r:id="rId9"/>
    <p:sldId id="294" r:id="rId10"/>
    <p:sldId id="302" r:id="rId11"/>
    <p:sldId id="293" r:id="rId12"/>
    <p:sldId id="304" r:id="rId13"/>
    <p:sldId id="259" r:id="rId14"/>
    <p:sldId id="260" r:id="rId15"/>
    <p:sldId id="297" r:id="rId16"/>
    <p:sldId id="277" r:id="rId17"/>
    <p:sldId id="298" r:id="rId18"/>
    <p:sldId id="286" r:id="rId19"/>
    <p:sldId id="265" r:id="rId20"/>
    <p:sldId id="300" r:id="rId21"/>
    <p:sldId id="301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678AD-963A-4497-AD9D-7144E646F2E1}" v="33" dt="2022-11-03T10:30:59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8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 auld" userId="qAGI0V8sC0r7kyr869zOh2/fFFuiSQNuFA8CVFFjOOU=" providerId="None" clId="Web-{FE1678AD-963A-4497-AD9D-7144E646F2E1}"/>
    <pc:docChg chg="modSld">
      <pc:chgData name="gill auld" userId="qAGI0V8sC0r7kyr869zOh2/fFFuiSQNuFA8CVFFjOOU=" providerId="None" clId="Web-{FE1678AD-963A-4497-AD9D-7144E646F2E1}" dt="2022-11-03T10:30:59.469" v="31" actId="20577"/>
      <pc:docMkLst>
        <pc:docMk/>
      </pc:docMkLst>
      <pc:sldChg chg="modSp">
        <pc:chgData name="gill auld" userId="qAGI0V8sC0r7kyr869zOh2/fFFuiSQNuFA8CVFFjOOU=" providerId="None" clId="Web-{FE1678AD-963A-4497-AD9D-7144E646F2E1}" dt="2022-11-03T10:29:21.637" v="23" actId="20577"/>
        <pc:sldMkLst>
          <pc:docMk/>
          <pc:sldMk cId="3637977857" sldId="256"/>
        </pc:sldMkLst>
        <pc:spChg chg="mod">
          <ac:chgData name="gill auld" userId="qAGI0V8sC0r7kyr869zOh2/fFFuiSQNuFA8CVFFjOOU=" providerId="None" clId="Web-{FE1678AD-963A-4497-AD9D-7144E646F2E1}" dt="2022-11-03T10:29:16.090" v="20" actId="20577"/>
          <ac:spMkLst>
            <pc:docMk/>
            <pc:sldMk cId="3637977857" sldId="256"/>
            <ac:spMk id="2" creationId="{00000000-0000-0000-0000-000000000000}"/>
          </ac:spMkLst>
        </pc:spChg>
        <pc:spChg chg="mod">
          <ac:chgData name="gill auld" userId="qAGI0V8sC0r7kyr869zOh2/fFFuiSQNuFA8CVFFjOOU=" providerId="None" clId="Web-{FE1678AD-963A-4497-AD9D-7144E646F2E1}" dt="2022-11-03T10:29:21.637" v="23" actId="20577"/>
          <ac:spMkLst>
            <pc:docMk/>
            <pc:sldMk cId="3637977857" sldId="256"/>
            <ac:spMk id="3" creationId="{00000000-0000-0000-0000-000000000000}"/>
          </ac:spMkLst>
        </pc:spChg>
      </pc:sldChg>
      <pc:sldChg chg="modSp">
        <pc:chgData name="gill auld" userId="qAGI0V8sC0r7kyr869zOh2/fFFuiSQNuFA8CVFFjOOU=" providerId="None" clId="Web-{FE1678AD-963A-4497-AD9D-7144E646F2E1}" dt="2022-11-03T10:30:08.420" v="27" actId="20577"/>
        <pc:sldMkLst>
          <pc:docMk/>
          <pc:sldMk cId="4003014052" sldId="290"/>
        </pc:sldMkLst>
        <pc:spChg chg="mod">
          <ac:chgData name="gill auld" userId="qAGI0V8sC0r7kyr869zOh2/fFFuiSQNuFA8CVFFjOOU=" providerId="None" clId="Web-{FE1678AD-963A-4497-AD9D-7144E646F2E1}" dt="2022-11-03T10:29:52.029" v="26" actId="20577"/>
          <ac:spMkLst>
            <pc:docMk/>
            <pc:sldMk cId="4003014052" sldId="290"/>
            <ac:spMk id="2" creationId="{00000000-0000-0000-0000-000000000000}"/>
          </ac:spMkLst>
        </pc:spChg>
        <pc:spChg chg="mod">
          <ac:chgData name="gill auld" userId="qAGI0V8sC0r7kyr869zOh2/fFFuiSQNuFA8CVFFjOOU=" providerId="None" clId="Web-{FE1678AD-963A-4497-AD9D-7144E646F2E1}" dt="2022-11-03T10:30:08.420" v="27" actId="20577"/>
          <ac:spMkLst>
            <pc:docMk/>
            <pc:sldMk cId="4003014052" sldId="290"/>
            <ac:spMk id="3" creationId="{00000000-0000-0000-0000-000000000000}"/>
          </ac:spMkLst>
        </pc:spChg>
      </pc:sldChg>
      <pc:sldChg chg="modSp">
        <pc:chgData name="gill auld" userId="qAGI0V8sC0r7kyr869zOh2/fFFuiSQNuFA8CVFFjOOU=" providerId="None" clId="Web-{FE1678AD-963A-4497-AD9D-7144E646F2E1}" dt="2022-11-03T10:30:59.469" v="31" actId="20577"/>
        <pc:sldMkLst>
          <pc:docMk/>
          <pc:sldMk cId="1342636478" sldId="301"/>
        </pc:sldMkLst>
        <pc:spChg chg="mod">
          <ac:chgData name="gill auld" userId="qAGI0V8sC0r7kyr869zOh2/fFFuiSQNuFA8CVFFjOOU=" providerId="None" clId="Web-{FE1678AD-963A-4497-AD9D-7144E646F2E1}" dt="2022-11-03T10:30:59.469" v="31" actId="20577"/>
          <ac:spMkLst>
            <pc:docMk/>
            <pc:sldMk cId="1342636478" sldId="301"/>
            <ac:spMk id="3" creationId="{5F0E8437-8D01-4CD7-B51E-C55959CECF2D}"/>
          </ac:spMkLst>
        </pc:spChg>
      </pc:sldChg>
      <pc:sldChg chg="modSp">
        <pc:chgData name="gill auld" userId="qAGI0V8sC0r7kyr869zOh2/fFFuiSQNuFA8CVFFjOOU=" providerId="None" clId="Web-{FE1678AD-963A-4497-AD9D-7144E646F2E1}" dt="2022-11-03T10:30:30.640" v="28" actId="14100"/>
        <pc:sldMkLst>
          <pc:docMk/>
          <pc:sldMk cId="1561532321" sldId="304"/>
        </pc:sldMkLst>
        <pc:picChg chg="mod">
          <ac:chgData name="gill auld" userId="qAGI0V8sC0r7kyr869zOh2/fFFuiSQNuFA8CVFFjOOU=" providerId="None" clId="Web-{FE1678AD-963A-4497-AD9D-7144E646F2E1}" dt="2022-11-03T10:30:30.640" v="28" actId="14100"/>
          <ac:picMkLst>
            <pc:docMk/>
            <pc:sldMk cId="1561532321" sldId="304"/>
            <ac:picMk id="4" creationId="{744FDC7C-D051-452C-BF3A-28427D9393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723" tIns="45861" rIns="91723" bIns="4586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331"/>
          </a:xfrm>
          <a:prstGeom prst="rect">
            <a:avLst/>
          </a:prstGeom>
        </p:spPr>
        <p:txBody>
          <a:bodyPr vert="horz" lIns="91723" tIns="45861" rIns="91723" bIns="45861" rtlCol="0"/>
          <a:lstStyle>
            <a:lvl1pPr algn="r">
              <a:defRPr sz="1200"/>
            </a:lvl1pPr>
          </a:lstStyle>
          <a:p>
            <a:fld id="{7F29B896-6A22-44D2-B06E-648FDDF96B10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1" rIns="91723" bIns="4586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lIns="91723" tIns="45861" rIns="91723" bIns="458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723" tIns="45861" rIns="91723" bIns="4586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1723" tIns="45861" rIns="91723" bIns="45861" rtlCol="0" anchor="b"/>
          <a:lstStyle>
            <a:lvl1pPr algn="r">
              <a:defRPr sz="1200"/>
            </a:lvl1pPr>
          </a:lstStyle>
          <a:p>
            <a:fld id="{B79A6916-1CA0-4B49-9475-D45A7ED4E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6916-1CA0-4B49-9475-D45A7ED4EF5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46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7260298-6ED0-49B3-9641-23AF1C3D7B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348E89-16D6-4E2B-BA61-D7E8CB0D8B5D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en-GB" dirty="0"/>
              <a:t>Year Six Curriculum Information for Parents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509FB-CD48-45D1-952A-5C5DC50B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720" y="3573016"/>
            <a:ext cx="6120680" cy="23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7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- spellings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High frequency words</a:t>
            </a:r>
          </a:p>
          <a:p>
            <a:r>
              <a:rPr lang="en-GB" dirty="0"/>
              <a:t>Spelling rules</a:t>
            </a:r>
          </a:p>
          <a:p>
            <a:r>
              <a:rPr lang="en-GB" dirty="0"/>
              <a:t>Test on Friday</a:t>
            </a:r>
          </a:p>
          <a:p>
            <a:r>
              <a:rPr lang="en-GB" dirty="0"/>
              <a:t>Now set on Friday</a:t>
            </a:r>
          </a:p>
          <a:p>
            <a:endParaRPr lang="en-GB" dirty="0"/>
          </a:p>
          <a:p>
            <a:pPr marL="27432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40AC1-FF41-49C3-BA3A-32F87053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19" y="2060848"/>
            <a:ext cx="5031261" cy="42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6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- Maths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Maths questions progressively get harder from fluency to problem solving.</a:t>
            </a:r>
          </a:p>
          <a:p>
            <a:r>
              <a:rPr lang="en-GB" dirty="0"/>
              <a:t>Reviewed on Friday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BBDCD-2448-4B14-A7F6-7E05B901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24944"/>
            <a:ext cx="6048672" cy="339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6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-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400" dirty="0"/>
              <a:t>10 minute writing activity at school set on Friday</a:t>
            </a:r>
          </a:p>
          <a:p>
            <a:r>
              <a:rPr lang="en-GB" sz="2400" dirty="0"/>
              <a:t>Children to extend, edit and up-level with an adult (where possible)</a:t>
            </a:r>
          </a:p>
          <a:p>
            <a:r>
              <a:rPr lang="en-GB" sz="2400" dirty="0"/>
              <a:t>To share/celebrate in class on Friday</a:t>
            </a:r>
          </a:p>
          <a:p>
            <a:endParaRPr lang="en-GB" dirty="0"/>
          </a:p>
          <a:p>
            <a:pPr marL="27432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FDC7C-D051-452C-BF3A-28427D93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98" y="3297154"/>
            <a:ext cx="5127649" cy="32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3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Weekly Timetable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6114D74-80AE-49DC-86BC-791CDE063C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5018" y="1628800"/>
            <a:ext cx="855387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6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Core Subjects-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Progression shown year-by-year – revisiting key areas. </a:t>
            </a:r>
          </a:p>
          <a:p>
            <a:pPr marL="0" lvl="0" indent="0">
              <a:buClrTx/>
              <a:buSzTx/>
              <a:buNone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     This term: Place Value, Number Operations, Fractions.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All pupils will participate in additional 15 minute maths fluency throughout the week.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Children will complete weekly arithmetic practise.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Pupils across all year groups will complete end of unit/termly reasoning and arithmetic papers from the White Rose scheme (providers of our maths curriculum planning).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</a:rPr>
              <a:t>Skills are developed, working towards mastery: fluency – reasoning – problem solving as mirrored with weekly homework.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59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Overview – White Rose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64B885-B640-4593-8DAA-7C49DD1800E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1772816"/>
            <a:ext cx="8064896" cy="42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7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Core Subjects- 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Revision of skills to consolidate previous learning. </a:t>
            </a:r>
            <a:br>
              <a:rPr lang="en-GB" sz="2000" dirty="0">
                <a:solidFill>
                  <a:prstClr val="black"/>
                </a:solidFill>
                <a:latin typeface="Calibri"/>
              </a:rPr>
            </a:br>
            <a:br>
              <a:rPr lang="en-GB" sz="2000" dirty="0">
                <a:solidFill>
                  <a:prstClr val="black"/>
                </a:solidFill>
                <a:latin typeface="Calibri"/>
              </a:rPr>
            </a:br>
            <a:r>
              <a:rPr lang="en-GB" sz="2000" dirty="0">
                <a:solidFill>
                  <a:prstClr val="black"/>
                </a:solidFill>
                <a:latin typeface="Calibri"/>
              </a:rPr>
              <a:t>For example in writing: </a:t>
            </a:r>
            <a:br>
              <a:rPr lang="en-GB" sz="2000" dirty="0">
                <a:solidFill>
                  <a:prstClr val="black"/>
                </a:solidFill>
                <a:latin typeface="Calibri"/>
              </a:rPr>
            </a:br>
            <a:r>
              <a:rPr lang="en-GB" sz="2000" dirty="0">
                <a:solidFill>
                  <a:prstClr val="black"/>
                </a:solidFill>
                <a:latin typeface="Calibri"/>
              </a:rPr>
              <a:t>use a wide range of punctuation, precise vocabulary choice for the intended piece, used verb tenses correctly and to write effectively for a ranges of purposes and audiences.</a:t>
            </a:r>
          </a:p>
          <a:p>
            <a:pPr marL="0" lvl="0" indent="0">
              <a:buNone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None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       For example in reading:</a:t>
            </a:r>
            <a:br>
              <a:rPr lang="en-GB" sz="2000" dirty="0">
                <a:solidFill>
                  <a:prstClr val="black"/>
                </a:solidFill>
                <a:latin typeface="Calibri"/>
              </a:rPr>
            </a:br>
            <a:r>
              <a:rPr lang="en-GB" sz="2000" dirty="0">
                <a:solidFill>
                  <a:prstClr val="black"/>
                </a:solidFill>
                <a:latin typeface="Calibri"/>
              </a:rPr>
              <a:t>       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efer to text to support opinions /predictions, give a view about a choice of    </a:t>
            </a:r>
          </a:p>
          <a:p>
            <a:pPr marL="0" lv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    vocabulary, structure, appreciate how a set of sentences has been arranged  </a:t>
            </a:r>
          </a:p>
          <a:p>
            <a:pPr marL="0" lv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    to create maximum effect, explain how a writer has used sentences to  </a:t>
            </a:r>
          </a:p>
          <a:p>
            <a:pPr marL="0" lv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    create particular effects.</a:t>
            </a:r>
          </a:p>
          <a:p>
            <a:pPr marL="0" lvl="0" indent="0">
              <a:buClrTx/>
              <a:buSzTx/>
              <a:buNone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          </a:t>
            </a:r>
          </a:p>
          <a:p>
            <a:pPr marL="0" lvl="0" indent="0">
              <a:buClrTx/>
              <a:buSzTx/>
              <a:buNone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This term we have been studying: Picture Book, Personal Narrative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628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B7C0-9602-4175-89D6-C7B941AB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0BA886-A90B-46DC-AF26-10D8C655C2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50FBA-FF58-4CE8-870F-EA21B59E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" y="1700808"/>
            <a:ext cx="8534400" cy="47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9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0378B-09B4-4762-B825-5437A880F6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28D89-AF82-4D50-9078-CCD022585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27048"/>
            <a:ext cx="5832648" cy="48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0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KS2 SATS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Reading: 60 minutes </a:t>
            </a:r>
            <a:br>
              <a:rPr lang="en-GB" sz="2000" dirty="0"/>
            </a:br>
            <a:r>
              <a:rPr lang="en-GB" sz="2000" dirty="0"/>
              <a:t>SPAG: spellings and grammar</a:t>
            </a:r>
            <a:br>
              <a:rPr lang="en-GB" sz="2000" dirty="0"/>
            </a:br>
            <a:r>
              <a:rPr lang="en-GB" sz="2000" dirty="0"/>
              <a:t>Maths: 3 papers (1 arithmetic, 2 reasoning)</a:t>
            </a:r>
          </a:p>
          <a:p>
            <a:pPr marL="0" indent="0">
              <a:buNone/>
            </a:pPr>
            <a:r>
              <a:rPr lang="en-GB" sz="2000" dirty="0"/>
              <a:t>     Writing: teacher assessed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529D6-750F-494D-80CA-FB8D7C388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27048"/>
            <a:ext cx="7560840" cy="294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4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Mr McCormick – 6M</a:t>
            </a:r>
          </a:p>
          <a:p>
            <a:r>
              <a:rPr lang="en-GB" dirty="0"/>
              <a:t>Mrs. Gyles – 6N</a:t>
            </a:r>
          </a:p>
          <a:p>
            <a:r>
              <a:rPr lang="en-GB" dirty="0"/>
              <a:t>Miss. Newman – 6M &amp; 6N</a:t>
            </a:r>
          </a:p>
          <a:p>
            <a:r>
              <a:rPr lang="en-GB" dirty="0"/>
              <a:t>Ms. Madden – TA</a:t>
            </a:r>
          </a:p>
          <a:p>
            <a:r>
              <a:rPr lang="en-GB" dirty="0"/>
              <a:t>Mr. Heneghan – Monday</a:t>
            </a:r>
          </a:p>
          <a:p>
            <a:r>
              <a:rPr lang="en-GB" dirty="0"/>
              <a:t>Mr. Fuiava - Friday</a:t>
            </a:r>
          </a:p>
        </p:txBody>
      </p:sp>
    </p:spTree>
    <p:extLst>
      <p:ext uri="{BB962C8B-B14F-4D97-AF65-F5344CB8AC3E}">
        <p14:creationId xmlns:p14="http://schemas.microsoft.com/office/powerpoint/2010/main" val="362216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CCB1-30B8-444B-B6BE-9C5FB189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9E8BE-0689-439B-B7D3-50D0A49B88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We are pleased to announce that Activity Week can take place this year. The children will be offsite for 4 days, taking part in teambuilding challenges.</a:t>
            </a:r>
          </a:p>
          <a:p>
            <a:endParaRPr lang="en-GB" dirty="0"/>
          </a:p>
          <a:p>
            <a:r>
              <a:rPr lang="en-GB" dirty="0"/>
              <a:t>We are hoping this will take place on the penultimate week of the summer term (10</a:t>
            </a:r>
            <a:r>
              <a:rPr lang="en-GB" baseline="30000" dirty="0"/>
              <a:t>th</a:t>
            </a:r>
            <a:r>
              <a:rPr lang="en-GB" dirty="0"/>
              <a:t> July) however we are awaiting confirmation. More information to follow. </a:t>
            </a:r>
          </a:p>
        </p:txBody>
      </p:sp>
    </p:spTree>
    <p:extLst>
      <p:ext uri="{BB962C8B-B14F-4D97-AF65-F5344CB8AC3E}">
        <p14:creationId xmlns:p14="http://schemas.microsoft.com/office/powerpoint/2010/main" val="4207464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6897-80EE-4967-B701-89A76059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Date for your Diaries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E8437-8D01-4CD7-B51E-C55959CECF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5495" y="908720"/>
            <a:ext cx="8503920" cy="4572000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Parent Conferences – 18</a:t>
            </a:r>
            <a:r>
              <a:rPr lang="en-GB" baseline="30000" dirty="0"/>
              <a:t>th</a:t>
            </a:r>
            <a:r>
              <a:rPr lang="en-GB" dirty="0"/>
              <a:t>-19</a:t>
            </a:r>
            <a:r>
              <a:rPr lang="en-GB" baseline="30000" dirty="0"/>
              <a:t>th</a:t>
            </a:r>
            <a:r>
              <a:rPr lang="en-GB" dirty="0"/>
              <a:t> October (Tues &amp; Wed)</a:t>
            </a:r>
          </a:p>
          <a:p>
            <a:endParaRPr lang="en-GB" dirty="0"/>
          </a:p>
          <a:p>
            <a:r>
              <a:rPr lang="en-GB" dirty="0"/>
              <a:t>Year 6 Assembly – 3</a:t>
            </a:r>
            <a:r>
              <a:rPr lang="en-GB" baseline="30000" dirty="0"/>
              <a:t>rd</a:t>
            </a:r>
            <a:r>
              <a:rPr lang="en-GB" dirty="0"/>
              <a:t> November (Thursday)</a:t>
            </a:r>
          </a:p>
          <a:p>
            <a:endParaRPr lang="en-GB" dirty="0"/>
          </a:p>
          <a:p>
            <a:r>
              <a:rPr lang="en-GB" dirty="0"/>
              <a:t>Christmas Performance – 14</a:t>
            </a:r>
            <a:r>
              <a:rPr lang="en-GB" baseline="30000" dirty="0"/>
              <a:t>th</a:t>
            </a:r>
            <a:r>
              <a:rPr lang="en-GB" dirty="0"/>
              <a:t> December (Wed)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4263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en-GB" dirty="0"/>
              <a:t>Aims 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GB" dirty="0"/>
              <a:t>Provide clarity for class splits</a:t>
            </a:r>
          </a:p>
          <a:p>
            <a:r>
              <a:rPr lang="en-GB" dirty="0"/>
              <a:t>Give you a better understanding of your child’s learning this term</a:t>
            </a:r>
          </a:p>
          <a:p>
            <a:r>
              <a:rPr lang="en-GB" dirty="0"/>
              <a:t>Share expectations</a:t>
            </a:r>
          </a:p>
          <a:p>
            <a:r>
              <a:rPr lang="en-GB" dirty="0"/>
              <a:t>Help parents/carers to feel empowered to support their children</a:t>
            </a:r>
          </a:p>
          <a:p>
            <a:r>
              <a:rPr lang="en-GB" dirty="0"/>
              <a:t>Give you the opportunity to ask questions</a:t>
            </a:r>
            <a:br>
              <a:rPr lang="en-GB" dirty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1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6E12-4539-4B75-AED7-696D3823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3856-2B77-4043-BB2F-863D9AA342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In Year 6, we are preparing students for secondary school by expecting them to show: independence, organisation, time management, strong work ethic, respectful of themselves and others.</a:t>
            </a:r>
          </a:p>
          <a:p>
            <a:r>
              <a:rPr lang="en-GB" dirty="0"/>
              <a:t>Smaller class sizes and a 3</a:t>
            </a:r>
            <a:r>
              <a:rPr lang="en-GB" baseline="30000" dirty="0"/>
              <a:t>rd</a:t>
            </a:r>
            <a:r>
              <a:rPr lang="en-GB" dirty="0"/>
              <a:t> teacher to maximise learning and progress for all children. Therefore children are expected to make the most of this valuable opportunity by showing the Christian values at all times.</a:t>
            </a:r>
          </a:p>
          <a:p>
            <a:r>
              <a:rPr lang="en-GB" dirty="0"/>
              <a:t>The groups will change throughout the year in order to maximise learning potential and meet individual needs.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27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F013-4147-4144-AFA1-DB04A6AE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DEF0-7F45-4541-98E6-C6248853F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Our school Christian values and 4 school rules are to show love, service, respect and courage.</a:t>
            </a:r>
          </a:p>
          <a:p>
            <a:r>
              <a:rPr lang="en-GB" dirty="0"/>
              <a:t>We are using a restorative justice approach - behaviour management focuses on the offender accepting responsibility for their behaviour and critiquing it; recognising the impact on others and actions that can be taken to restore relationships</a:t>
            </a:r>
          </a:p>
          <a:p>
            <a:r>
              <a:rPr lang="en-GB" dirty="0"/>
              <a:t>Home school agreement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8DCAB-1A31-4BBF-8988-02D7AA4BC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5330952"/>
            <a:ext cx="8534400" cy="11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7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F013-4147-4144-AFA1-DB04A6AE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DEF0-7F45-4541-98E6-C6248853F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Restorative justice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7271B-455D-46BD-8C17-C593D38AD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97" y="1987677"/>
            <a:ext cx="6816830" cy="46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7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F013-4147-4144-AFA1-DB04A6AE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3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DEF0-7F45-4541-98E6-C6248853F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If your child has 3 time outs in one day, they will earn a formal detention - you will receive a slip home notifying you in writing.</a:t>
            </a:r>
          </a:p>
          <a:p>
            <a:r>
              <a:rPr lang="en-GB" dirty="0"/>
              <a:t>3 time outs in 1 half term, you will receive a slip notifying you in writing.</a:t>
            </a:r>
          </a:p>
          <a:p>
            <a:r>
              <a:rPr lang="en-GB" dirty="0"/>
              <a:t>6 time outs in 1 half term, you will receive a phone call from class teacher.</a:t>
            </a:r>
          </a:p>
          <a:p>
            <a:r>
              <a:rPr lang="en-GB" dirty="0"/>
              <a:t>9 time outs in 1 half term, you will be invited to meet with class teacher to discuss behaviour plan.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09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F013-4147-4144-AFA1-DB04A6AE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3 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DEF0-7F45-4541-98E6-C6248853FE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House points for house championships</a:t>
            </a:r>
          </a:p>
          <a:p>
            <a:r>
              <a:rPr lang="en-GB" dirty="0"/>
              <a:t>Phase Achievement Assembly:</a:t>
            </a:r>
          </a:p>
          <a:p>
            <a:pPr marL="0" indent="0">
              <a:buNone/>
            </a:pPr>
            <a:r>
              <a:rPr lang="en-GB" dirty="0"/>
              <a:t>           - Arc awards</a:t>
            </a:r>
          </a:p>
          <a:p>
            <a:pPr marL="0" indent="0">
              <a:buNone/>
            </a:pPr>
            <a:r>
              <a:rPr lang="en-GB" dirty="0"/>
              <a:t>	- certificates</a:t>
            </a:r>
          </a:p>
          <a:p>
            <a:r>
              <a:rPr lang="en-GB" dirty="0"/>
              <a:t>Values record: </a:t>
            </a:r>
          </a:p>
          <a:p>
            <a:pPr marL="0" indent="0">
              <a:buNone/>
            </a:pPr>
            <a:r>
              <a:rPr lang="en-GB" dirty="0"/>
              <a:t>	- new to Phase 3 </a:t>
            </a:r>
          </a:p>
          <a:p>
            <a:pPr marL="0" indent="0">
              <a:buNone/>
            </a:pPr>
            <a:r>
              <a:rPr lang="en-GB" dirty="0"/>
              <a:t>	- to earn a ‘half termly treat’</a:t>
            </a:r>
          </a:p>
          <a:p>
            <a:pPr marL="0" indent="0">
              <a:buNone/>
            </a:pPr>
            <a:r>
              <a:rPr lang="en-GB" dirty="0"/>
              <a:t>	- reward for individuals showing exceptional 		behaviour and showing 	4 house values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65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-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At least 20 minutes daily</a:t>
            </a:r>
          </a:p>
          <a:p>
            <a:r>
              <a:rPr lang="en-GB" dirty="0"/>
              <a:t>Signed reading record</a:t>
            </a:r>
            <a:br>
              <a:rPr lang="en-GB" dirty="0"/>
            </a:br>
            <a:r>
              <a:rPr lang="en-GB" dirty="0"/>
              <a:t>- Date, title and pages read, written by your child</a:t>
            </a:r>
          </a:p>
          <a:p>
            <a:r>
              <a:rPr lang="en-GB" dirty="0"/>
              <a:t>Discussion about the text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Discuss new vocabulary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Reading around the word to provide context/meaning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Checking for understanding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Predicting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Inference and deduction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Intonation and expression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643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12418</TotalTime>
  <Words>871</Words>
  <Application>Microsoft Office PowerPoint</Application>
  <PresentationFormat>On-screen Show (4:3)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Year Six Curriculum Information for Parents</vt:lpstr>
      <vt:lpstr>Introductions</vt:lpstr>
      <vt:lpstr>Aims </vt:lpstr>
      <vt:lpstr>Expectations</vt:lpstr>
      <vt:lpstr>Behaviour</vt:lpstr>
      <vt:lpstr>Behaviour</vt:lpstr>
      <vt:lpstr>Phase 3 Behaviour</vt:lpstr>
      <vt:lpstr>Phase 3 Rewards</vt:lpstr>
      <vt:lpstr>Homework - Reading</vt:lpstr>
      <vt:lpstr>Homework - spellings </vt:lpstr>
      <vt:lpstr>Homework - Maths</vt:lpstr>
      <vt:lpstr>Homework - writing</vt:lpstr>
      <vt:lpstr>Weekly Timetable</vt:lpstr>
      <vt:lpstr>The Core Subjects- Mathematics</vt:lpstr>
      <vt:lpstr>Maths Overview – White Rose</vt:lpstr>
      <vt:lpstr>The Core Subjects- English</vt:lpstr>
      <vt:lpstr>English Overview</vt:lpstr>
      <vt:lpstr>Curriculum Overview</vt:lpstr>
      <vt:lpstr>KS2 SATS</vt:lpstr>
      <vt:lpstr>Activity Week</vt:lpstr>
      <vt:lpstr>Date for your Diaries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Five and Six Parents’ Curriculum Meeting</dc:title>
  <dc:creator>Hugh Heneghan</dc:creator>
  <cp:lastModifiedBy>Lauren Newman</cp:lastModifiedBy>
  <cp:revision>114</cp:revision>
  <cp:lastPrinted>2021-10-07T14:23:07Z</cp:lastPrinted>
  <dcterms:created xsi:type="dcterms:W3CDTF">2015-09-07T13:19:54Z</dcterms:created>
  <dcterms:modified xsi:type="dcterms:W3CDTF">2022-11-03T10:31:07Z</dcterms:modified>
</cp:coreProperties>
</file>