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35"/>
  </p:notesMasterIdLst>
  <p:sldIdLst>
    <p:sldId id="256" r:id="rId2"/>
    <p:sldId id="290" r:id="rId3"/>
    <p:sldId id="291" r:id="rId4"/>
    <p:sldId id="310" r:id="rId5"/>
    <p:sldId id="315" r:id="rId6"/>
    <p:sldId id="317" r:id="rId7"/>
    <p:sldId id="319" r:id="rId8"/>
    <p:sldId id="313" r:id="rId9"/>
    <p:sldId id="294" r:id="rId10"/>
    <p:sldId id="295" r:id="rId11"/>
    <p:sldId id="296" r:id="rId12"/>
    <p:sldId id="292" r:id="rId13"/>
    <p:sldId id="293" r:id="rId14"/>
    <p:sldId id="257" r:id="rId15"/>
    <p:sldId id="260" r:id="rId16"/>
    <p:sldId id="270" r:id="rId17"/>
    <p:sldId id="266" r:id="rId18"/>
    <p:sldId id="277" r:id="rId19"/>
    <p:sldId id="301" r:id="rId20"/>
    <p:sldId id="274" r:id="rId21"/>
    <p:sldId id="316" r:id="rId22"/>
    <p:sldId id="275" r:id="rId23"/>
    <p:sldId id="276" r:id="rId24"/>
    <p:sldId id="286" r:id="rId25"/>
    <p:sldId id="304" r:id="rId26"/>
    <p:sldId id="309" r:id="rId27"/>
    <p:sldId id="308" r:id="rId28"/>
    <p:sldId id="305" r:id="rId29"/>
    <p:sldId id="311" r:id="rId30"/>
    <p:sldId id="306" r:id="rId31"/>
    <p:sldId id="314" r:id="rId32"/>
    <p:sldId id="318" r:id="rId33"/>
    <p:sldId id="312" r:id="rId34"/>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E2274-BA0E-4DA7-AD1E-B228597561C0}" v="38" dt="2022-11-03T10:27:37.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70" d="100"/>
          <a:sy n="70" d="100"/>
        </p:scale>
        <p:origin x="115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84"/>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auld" userId="qAGI0V8sC0r7kyr869zOh2/fFFuiSQNuFA8CVFFjOOU=" providerId="None" clId="Web-{EB0E2274-BA0E-4DA7-AD1E-B228597561C0}"/>
    <pc:docChg chg="modSld">
      <pc:chgData name="gill auld" userId="qAGI0V8sC0r7kyr869zOh2/fFFuiSQNuFA8CVFFjOOU=" providerId="None" clId="Web-{EB0E2274-BA0E-4DA7-AD1E-B228597561C0}" dt="2022-11-03T10:27:34.717" v="34" actId="20577"/>
      <pc:docMkLst>
        <pc:docMk/>
      </pc:docMkLst>
      <pc:sldChg chg="modSp">
        <pc:chgData name="gill auld" userId="qAGI0V8sC0r7kyr869zOh2/fFFuiSQNuFA8CVFFjOOU=" providerId="None" clId="Web-{EB0E2274-BA0E-4DA7-AD1E-B228597561C0}" dt="2022-11-03T10:25:58.648" v="16" actId="20577"/>
        <pc:sldMkLst>
          <pc:docMk/>
          <pc:sldMk cId="3637977857" sldId="256"/>
        </pc:sldMkLst>
        <pc:spChg chg="mod">
          <ac:chgData name="gill auld" userId="qAGI0V8sC0r7kyr869zOh2/fFFuiSQNuFA8CVFFjOOU=" providerId="None" clId="Web-{EB0E2274-BA0E-4DA7-AD1E-B228597561C0}" dt="2022-11-03T10:25:52.132" v="15" actId="20577"/>
          <ac:spMkLst>
            <pc:docMk/>
            <pc:sldMk cId="3637977857" sldId="256"/>
            <ac:spMk id="2" creationId="{00000000-0000-0000-0000-000000000000}"/>
          </ac:spMkLst>
        </pc:spChg>
        <pc:spChg chg="mod">
          <ac:chgData name="gill auld" userId="qAGI0V8sC0r7kyr869zOh2/fFFuiSQNuFA8CVFFjOOU=" providerId="None" clId="Web-{EB0E2274-BA0E-4DA7-AD1E-B228597561C0}" dt="2022-11-03T10:25:58.648" v="16" actId="20577"/>
          <ac:spMkLst>
            <pc:docMk/>
            <pc:sldMk cId="3637977857" sldId="256"/>
            <ac:spMk id="3" creationId="{00000000-0000-0000-0000-000000000000}"/>
          </ac:spMkLst>
        </pc:spChg>
      </pc:sldChg>
      <pc:sldChg chg="modSp">
        <pc:chgData name="gill auld" userId="qAGI0V8sC0r7kyr869zOh2/fFFuiSQNuFA8CVFFjOOU=" providerId="None" clId="Web-{EB0E2274-BA0E-4DA7-AD1E-B228597561C0}" dt="2022-11-03T10:26:07.851" v="20" actId="20577"/>
        <pc:sldMkLst>
          <pc:docMk/>
          <pc:sldMk cId="4003014052" sldId="290"/>
        </pc:sldMkLst>
        <pc:spChg chg="mod">
          <ac:chgData name="gill auld" userId="qAGI0V8sC0r7kyr869zOh2/fFFuiSQNuFA8CVFFjOOU=" providerId="None" clId="Web-{EB0E2274-BA0E-4DA7-AD1E-B228597561C0}" dt="2022-11-03T10:26:07.851" v="20" actId="20577"/>
          <ac:spMkLst>
            <pc:docMk/>
            <pc:sldMk cId="4003014052" sldId="290"/>
            <ac:spMk id="2" creationId="{00000000-0000-0000-0000-000000000000}"/>
          </ac:spMkLst>
        </pc:spChg>
      </pc:sldChg>
      <pc:sldChg chg="modSp">
        <pc:chgData name="gill auld" userId="qAGI0V8sC0r7kyr869zOh2/fFFuiSQNuFA8CVFFjOOU=" providerId="None" clId="Web-{EB0E2274-BA0E-4DA7-AD1E-B228597561C0}" dt="2022-11-03T10:27:34.717" v="34" actId="20577"/>
        <pc:sldMkLst>
          <pc:docMk/>
          <pc:sldMk cId="409950546" sldId="312"/>
        </pc:sldMkLst>
        <pc:spChg chg="mod">
          <ac:chgData name="gill auld" userId="qAGI0V8sC0r7kyr869zOh2/fFFuiSQNuFA8CVFFjOOU=" providerId="None" clId="Web-{EB0E2274-BA0E-4DA7-AD1E-B228597561C0}" dt="2022-11-03T10:27:34.717" v="34" actId="20577"/>
          <ac:spMkLst>
            <pc:docMk/>
            <pc:sldMk cId="409950546" sldId="312"/>
            <ac:spMk id="3" creationId="{0B95CB94-AE73-41A7-B829-1B68FDD92C11}"/>
          </ac:spMkLst>
        </pc:spChg>
      </pc:sldChg>
      <pc:sldChg chg="modSp">
        <pc:chgData name="gill auld" userId="qAGI0V8sC0r7kyr869zOh2/fFFuiSQNuFA8CVFFjOOU=" providerId="None" clId="Web-{EB0E2274-BA0E-4DA7-AD1E-B228597561C0}" dt="2022-11-03T10:27:13.653" v="22" actId="20577"/>
        <pc:sldMkLst>
          <pc:docMk/>
          <pc:sldMk cId="2956866793" sldId="318"/>
        </pc:sldMkLst>
        <pc:spChg chg="mod">
          <ac:chgData name="gill auld" userId="qAGI0V8sC0r7kyr869zOh2/fFFuiSQNuFA8CVFFjOOU=" providerId="None" clId="Web-{EB0E2274-BA0E-4DA7-AD1E-B228597561C0}" dt="2022-11-03T10:27:13.653" v="22" actId="20577"/>
          <ac:spMkLst>
            <pc:docMk/>
            <pc:sldMk cId="2956866793" sldId="318"/>
            <ac:spMk id="3" creationId="{CF735BAE-582F-44AA-8DE2-484A0F08F9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F29B896-6A22-44D2-B06E-648FDDF96B10}" type="datetimeFigureOut">
              <a:rPr lang="en-GB" smtClean="0"/>
              <a:t>03/11/2022</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79A6916-1CA0-4B49-9475-D45A7ED4EF50}" type="slidenum">
              <a:rPr lang="en-GB" smtClean="0"/>
              <a:t>‹#›</a:t>
            </a:fld>
            <a:endParaRPr lang="en-GB"/>
          </a:p>
        </p:txBody>
      </p:sp>
    </p:spTree>
    <p:extLst>
      <p:ext uri="{BB962C8B-B14F-4D97-AF65-F5344CB8AC3E}">
        <p14:creationId xmlns:p14="http://schemas.microsoft.com/office/powerpoint/2010/main" val="226705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10"/>
          </p:nvPr>
        </p:nvSpPr>
        <p:spPr/>
        <p:txBody>
          <a:bodyPr/>
          <a:lstStyle/>
          <a:p>
            <a:fld id="{B79A6916-1CA0-4B49-9475-D45A7ED4EF50}" type="slidenum">
              <a:rPr lang="en-GB" smtClean="0"/>
              <a:t>1</a:t>
            </a:fld>
            <a:endParaRPr lang="en-GB" dirty="0"/>
          </a:p>
        </p:txBody>
      </p:sp>
    </p:spTree>
    <p:extLst>
      <p:ext uri="{BB962C8B-B14F-4D97-AF65-F5344CB8AC3E}">
        <p14:creationId xmlns:p14="http://schemas.microsoft.com/office/powerpoint/2010/main" val="201146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10</a:t>
            </a:fld>
            <a:endParaRPr lang="en-GB"/>
          </a:p>
        </p:txBody>
      </p:sp>
    </p:spTree>
    <p:extLst>
      <p:ext uri="{BB962C8B-B14F-4D97-AF65-F5344CB8AC3E}">
        <p14:creationId xmlns:p14="http://schemas.microsoft.com/office/powerpoint/2010/main" val="275348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10"/>
          </p:nvPr>
        </p:nvSpPr>
        <p:spPr/>
        <p:txBody>
          <a:bodyPr/>
          <a:lstStyle/>
          <a:p>
            <a:fld id="{B79A6916-1CA0-4B49-9475-D45A7ED4EF50}" type="slidenum">
              <a:rPr lang="en-GB" smtClean="0"/>
              <a:t>11</a:t>
            </a:fld>
            <a:endParaRPr lang="en-GB"/>
          </a:p>
        </p:txBody>
      </p:sp>
    </p:spTree>
    <p:extLst>
      <p:ext uri="{BB962C8B-B14F-4D97-AF65-F5344CB8AC3E}">
        <p14:creationId xmlns:p14="http://schemas.microsoft.com/office/powerpoint/2010/main" val="334199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12</a:t>
            </a:fld>
            <a:endParaRPr lang="en-GB"/>
          </a:p>
        </p:txBody>
      </p:sp>
    </p:spTree>
    <p:extLst>
      <p:ext uri="{BB962C8B-B14F-4D97-AF65-F5344CB8AC3E}">
        <p14:creationId xmlns:p14="http://schemas.microsoft.com/office/powerpoint/2010/main" val="352371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13</a:t>
            </a:fld>
            <a:endParaRPr lang="en-GB"/>
          </a:p>
        </p:txBody>
      </p:sp>
    </p:spTree>
    <p:extLst>
      <p:ext uri="{BB962C8B-B14F-4D97-AF65-F5344CB8AC3E}">
        <p14:creationId xmlns:p14="http://schemas.microsoft.com/office/powerpoint/2010/main" val="86546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10"/>
          </p:nvPr>
        </p:nvSpPr>
        <p:spPr/>
        <p:txBody>
          <a:bodyPr/>
          <a:lstStyle/>
          <a:p>
            <a:fld id="{B79A6916-1CA0-4B49-9475-D45A7ED4EF50}" type="slidenum">
              <a:rPr lang="en-GB" smtClean="0"/>
              <a:t>14</a:t>
            </a:fld>
            <a:endParaRPr lang="en-GB" dirty="0"/>
          </a:p>
        </p:txBody>
      </p:sp>
    </p:spTree>
    <p:extLst>
      <p:ext uri="{BB962C8B-B14F-4D97-AF65-F5344CB8AC3E}">
        <p14:creationId xmlns:p14="http://schemas.microsoft.com/office/powerpoint/2010/main" val="318307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15</a:t>
            </a:fld>
            <a:endParaRPr lang="en-GB"/>
          </a:p>
        </p:txBody>
      </p:sp>
    </p:spTree>
    <p:extLst>
      <p:ext uri="{BB962C8B-B14F-4D97-AF65-F5344CB8AC3E}">
        <p14:creationId xmlns:p14="http://schemas.microsoft.com/office/powerpoint/2010/main" val="360795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16</a:t>
            </a:fld>
            <a:endParaRPr lang="en-GB"/>
          </a:p>
        </p:txBody>
      </p:sp>
    </p:spTree>
    <p:extLst>
      <p:ext uri="{BB962C8B-B14F-4D97-AF65-F5344CB8AC3E}">
        <p14:creationId xmlns:p14="http://schemas.microsoft.com/office/powerpoint/2010/main" val="244138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17</a:t>
            </a:fld>
            <a:endParaRPr lang="en-GB"/>
          </a:p>
        </p:txBody>
      </p:sp>
    </p:spTree>
    <p:extLst>
      <p:ext uri="{BB962C8B-B14F-4D97-AF65-F5344CB8AC3E}">
        <p14:creationId xmlns:p14="http://schemas.microsoft.com/office/powerpoint/2010/main" val="79688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18</a:t>
            </a:fld>
            <a:endParaRPr lang="en-GB"/>
          </a:p>
        </p:txBody>
      </p:sp>
    </p:spTree>
    <p:extLst>
      <p:ext uri="{BB962C8B-B14F-4D97-AF65-F5344CB8AC3E}">
        <p14:creationId xmlns:p14="http://schemas.microsoft.com/office/powerpoint/2010/main" val="45618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19</a:t>
            </a:fld>
            <a:endParaRPr lang="en-GB"/>
          </a:p>
        </p:txBody>
      </p:sp>
    </p:spTree>
    <p:extLst>
      <p:ext uri="{BB962C8B-B14F-4D97-AF65-F5344CB8AC3E}">
        <p14:creationId xmlns:p14="http://schemas.microsoft.com/office/powerpoint/2010/main" val="31813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a:t>
            </a:fld>
            <a:endParaRPr lang="en-GB"/>
          </a:p>
        </p:txBody>
      </p:sp>
    </p:spTree>
    <p:extLst>
      <p:ext uri="{BB962C8B-B14F-4D97-AF65-F5344CB8AC3E}">
        <p14:creationId xmlns:p14="http://schemas.microsoft.com/office/powerpoint/2010/main" val="248972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20</a:t>
            </a:fld>
            <a:endParaRPr lang="en-GB"/>
          </a:p>
        </p:txBody>
      </p:sp>
    </p:spTree>
    <p:extLst>
      <p:ext uri="{BB962C8B-B14F-4D97-AF65-F5344CB8AC3E}">
        <p14:creationId xmlns:p14="http://schemas.microsoft.com/office/powerpoint/2010/main" val="46503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21</a:t>
            </a:fld>
            <a:endParaRPr lang="en-GB"/>
          </a:p>
        </p:txBody>
      </p:sp>
    </p:spTree>
    <p:extLst>
      <p:ext uri="{BB962C8B-B14F-4D97-AF65-F5344CB8AC3E}">
        <p14:creationId xmlns:p14="http://schemas.microsoft.com/office/powerpoint/2010/main" val="118524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22</a:t>
            </a:fld>
            <a:endParaRPr lang="en-GB"/>
          </a:p>
        </p:txBody>
      </p:sp>
    </p:spTree>
    <p:extLst>
      <p:ext uri="{BB962C8B-B14F-4D97-AF65-F5344CB8AC3E}">
        <p14:creationId xmlns:p14="http://schemas.microsoft.com/office/powerpoint/2010/main" val="399990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23</a:t>
            </a:fld>
            <a:endParaRPr lang="en-GB"/>
          </a:p>
        </p:txBody>
      </p:sp>
    </p:spTree>
    <p:extLst>
      <p:ext uri="{BB962C8B-B14F-4D97-AF65-F5344CB8AC3E}">
        <p14:creationId xmlns:p14="http://schemas.microsoft.com/office/powerpoint/2010/main" val="425051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24</a:t>
            </a:fld>
            <a:endParaRPr lang="en-GB"/>
          </a:p>
        </p:txBody>
      </p:sp>
    </p:spTree>
    <p:extLst>
      <p:ext uri="{BB962C8B-B14F-4D97-AF65-F5344CB8AC3E}">
        <p14:creationId xmlns:p14="http://schemas.microsoft.com/office/powerpoint/2010/main" val="269576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25</a:t>
            </a:fld>
            <a:endParaRPr lang="en-GB"/>
          </a:p>
        </p:txBody>
      </p:sp>
    </p:spTree>
    <p:extLst>
      <p:ext uri="{BB962C8B-B14F-4D97-AF65-F5344CB8AC3E}">
        <p14:creationId xmlns:p14="http://schemas.microsoft.com/office/powerpoint/2010/main" val="253871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26</a:t>
            </a:fld>
            <a:endParaRPr lang="en-GB"/>
          </a:p>
        </p:txBody>
      </p:sp>
    </p:spTree>
    <p:extLst>
      <p:ext uri="{BB962C8B-B14F-4D97-AF65-F5344CB8AC3E}">
        <p14:creationId xmlns:p14="http://schemas.microsoft.com/office/powerpoint/2010/main" val="3329551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27</a:t>
            </a:fld>
            <a:endParaRPr lang="en-GB"/>
          </a:p>
        </p:txBody>
      </p:sp>
    </p:spTree>
    <p:extLst>
      <p:ext uri="{BB962C8B-B14F-4D97-AF65-F5344CB8AC3E}">
        <p14:creationId xmlns:p14="http://schemas.microsoft.com/office/powerpoint/2010/main" val="176313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28</a:t>
            </a:fld>
            <a:endParaRPr lang="en-GB"/>
          </a:p>
        </p:txBody>
      </p:sp>
    </p:spTree>
    <p:extLst>
      <p:ext uri="{BB962C8B-B14F-4D97-AF65-F5344CB8AC3E}">
        <p14:creationId xmlns:p14="http://schemas.microsoft.com/office/powerpoint/2010/main" val="359552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29</a:t>
            </a:fld>
            <a:endParaRPr lang="en-GB"/>
          </a:p>
        </p:txBody>
      </p:sp>
    </p:spTree>
    <p:extLst>
      <p:ext uri="{BB962C8B-B14F-4D97-AF65-F5344CB8AC3E}">
        <p14:creationId xmlns:p14="http://schemas.microsoft.com/office/powerpoint/2010/main" val="10383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introduce</a:t>
            </a:r>
          </a:p>
        </p:txBody>
      </p:sp>
      <p:sp>
        <p:nvSpPr>
          <p:cNvPr id="4" name="Slide Number Placeholder 3"/>
          <p:cNvSpPr>
            <a:spLocks noGrp="1"/>
          </p:cNvSpPr>
          <p:nvPr>
            <p:ph type="sldNum" sz="quarter" idx="5"/>
          </p:nvPr>
        </p:nvSpPr>
        <p:spPr/>
        <p:txBody>
          <a:bodyPr/>
          <a:lstStyle/>
          <a:p>
            <a:fld id="{B79A6916-1CA0-4B49-9475-D45A7ED4EF50}" type="slidenum">
              <a:rPr lang="en-GB" smtClean="0"/>
              <a:t>3</a:t>
            </a:fld>
            <a:endParaRPr lang="en-GB"/>
          </a:p>
        </p:txBody>
      </p:sp>
    </p:spTree>
    <p:extLst>
      <p:ext uri="{BB962C8B-B14F-4D97-AF65-F5344CB8AC3E}">
        <p14:creationId xmlns:p14="http://schemas.microsoft.com/office/powerpoint/2010/main" val="152288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30</a:t>
            </a:fld>
            <a:endParaRPr lang="en-GB"/>
          </a:p>
        </p:txBody>
      </p:sp>
    </p:spTree>
    <p:extLst>
      <p:ext uri="{BB962C8B-B14F-4D97-AF65-F5344CB8AC3E}">
        <p14:creationId xmlns:p14="http://schemas.microsoft.com/office/powerpoint/2010/main" val="2160137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31</a:t>
            </a:fld>
            <a:endParaRPr lang="en-GB"/>
          </a:p>
        </p:txBody>
      </p:sp>
    </p:spTree>
    <p:extLst>
      <p:ext uri="{BB962C8B-B14F-4D97-AF65-F5344CB8AC3E}">
        <p14:creationId xmlns:p14="http://schemas.microsoft.com/office/powerpoint/2010/main" val="304338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32</a:t>
            </a:fld>
            <a:endParaRPr lang="en-GB"/>
          </a:p>
        </p:txBody>
      </p:sp>
    </p:spTree>
    <p:extLst>
      <p:ext uri="{BB962C8B-B14F-4D97-AF65-F5344CB8AC3E}">
        <p14:creationId xmlns:p14="http://schemas.microsoft.com/office/powerpoint/2010/main" val="2428022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33</a:t>
            </a:fld>
            <a:endParaRPr lang="en-GB"/>
          </a:p>
        </p:txBody>
      </p:sp>
    </p:spTree>
    <p:extLst>
      <p:ext uri="{BB962C8B-B14F-4D97-AF65-F5344CB8AC3E}">
        <p14:creationId xmlns:p14="http://schemas.microsoft.com/office/powerpoint/2010/main" val="4386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4</a:t>
            </a:fld>
            <a:endParaRPr lang="en-GB"/>
          </a:p>
        </p:txBody>
      </p:sp>
    </p:spTree>
    <p:extLst>
      <p:ext uri="{BB962C8B-B14F-4D97-AF65-F5344CB8AC3E}">
        <p14:creationId xmlns:p14="http://schemas.microsoft.com/office/powerpoint/2010/main" val="66899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5</a:t>
            </a:fld>
            <a:endParaRPr lang="en-GB"/>
          </a:p>
        </p:txBody>
      </p:sp>
    </p:spTree>
    <p:extLst>
      <p:ext uri="{BB962C8B-B14F-4D97-AF65-F5344CB8AC3E}">
        <p14:creationId xmlns:p14="http://schemas.microsoft.com/office/powerpoint/2010/main" val="104008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6</a:t>
            </a:fld>
            <a:endParaRPr lang="en-GB"/>
          </a:p>
        </p:txBody>
      </p:sp>
    </p:spTree>
    <p:extLst>
      <p:ext uri="{BB962C8B-B14F-4D97-AF65-F5344CB8AC3E}">
        <p14:creationId xmlns:p14="http://schemas.microsoft.com/office/powerpoint/2010/main" val="369280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7</a:t>
            </a:fld>
            <a:endParaRPr lang="en-GB"/>
          </a:p>
        </p:txBody>
      </p:sp>
    </p:spTree>
    <p:extLst>
      <p:ext uri="{BB962C8B-B14F-4D97-AF65-F5344CB8AC3E}">
        <p14:creationId xmlns:p14="http://schemas.microsoft.com/office/powerpoint/2010/main" val="201436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8</a:t>
            </a:fld>
            <a:endParaRPr lang="en-GB"/>
          </a:p>
        </p:txBody>
      </p:sp>
    </p:spTree>
    <p:extLst>
      <p:ext uri="{BB962C8B-B14F-4D97-AF65-F5344CB8AC3E}">
        <p14:creationId xmlns:p14="http://schemas.microsoft.com/office/powerpoint/2010/main" val="763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9</a:t>
            </a:fld>
            <a:endParaRPr lang="en-GB"/>
          </a:p>
        </p:txBody>
      </p:sp>
    </p:spTree>
    <p:extLst>
      <p:ext uri="{BB962C8B-B14F-4D97-AF65-F5344CB8AC3E}">
        <p14:creationId xmlns:p14="http://schemas.microsoft.com/office/powerpoint/2010/main" val="332104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7260298-6ED0-49B3-9641-23AF1C3D7BE4}" type="datetimeFigureOut">
              <a:rPr lang="en-GB" smtClean="0"/>
              <a:t>03/11/2022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260298-6ED0-49B3-9641-23AF1C3D7BE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8E89-16D6-4E2B-BA61-D7E8CB0D8B5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3348E89-16D6-4E2B-BA61-D7E8CB0D8B5D}"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260298-6ED0-49B3-9641-23AF1C3D7BE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7260298-6ED0-49B3-9641-23AF1C3D7BE4}" type="datetimeFigureOut">
              <a:rPr lang="en-GB" smtClean="0"/>
              <a:t>03/11/2022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53348E89-16D6-4E2B-BA61-D7E8CB0D8B5D}"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7260298-6ED0-49B3-9641-23AF1C3D7BE4}" type="datetimeFigureOut">
              <a:rPr lang="en-GB" smtClean="0"/>
              <a:t>03/11/2022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7260298-6ED0-49B3-9641-23AF1C3D7BE4}" type="datetimeFigureOut">
              <a:rPr lang="en-GB" smtClean="0"/>
              <a:t>03/11/2022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48E89-16D6-4E2B-BA61-D7E8CB0D8B5D}"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7260298-6ED0-49B3-9641-23AF1C3D7BE4}" type="datetimeFigureOut">
              <a:rPr lang="en-GB" smtClean="0"/>
              <a:t>03/11/2022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3348E89-16D6-4E2B-BA61-D7E8CB0D8B5D}" type="slidenum">
              <a:rPr lang="en-GB" smtClean="0"/>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7260298-6ED0-49B3-9641-23AF1C3D7BE4}" type="datetimeFigureOut">
              <a:rPr lang="en-GB" smtClean="0"/>
              <a:t>03/11/2022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53348E89-16D6-4E2B-BA61-D7E8CB0D8B5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260298-6ED0-49B3-9641-23AF1C3D7BE4}" type="datetimeFigureOut">
              <a:rPr lang="en-GB" smtClean="0"/>
              <a:t>03/11/2022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3348E89-16D6-4E2B-BA61-D7E8CB0D8B5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260298-6ED0-49B3-9641-23AF1C3D7BE4}" type="datetimeFigureOut">
              <a:rPr lang="en-GB" smtClean="0"/>
              <a:t>03/11/2022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3348E89-16D6-4E2B-BA61-D7E8CB0D8B5D}"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260298-6ED0-49B3-9641-23AF1C3D7BE4}" type="datetimeFigureOut">
              <a:rPr lang="en-GB" smtClean="0"/>
              <a:t>03/11/2022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260298-6ED0-49B3-9641-23AF1C3D7BE4}" type="datetimeFigureOut">
              <a:rPr lang="en-GB" smtClean="0"/>
              <a:t>03/11/2022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3348E89-16D6-4E2B-BA61-D7E8CB0D8B5D}"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anchor="t">
            <a:normAutofit/>
          </a:bodyPr>
          <a:lstStyle/>
          <a:p>
            <a:endParaRPr lang="en-GB" sz="2800" dirty="0">
              <a:solidFill>
                <a:schemeClr val="tx1"/>
              </a:solidFill>
            </a:endParaRPr>
          </a:p>
        </p:txBody>
      </p:sp>
      <p:sp>
        <p:nvSpPr>
          <p:cNvPr id="2" name="Title 1"/>
          <p:cNvSpPr>
            <a:spLocks noGrp="1"/>
          </p:cNvSpPr>
          <p:nvPr>
            <p:ph type="ctrTitle"/>
          </p:nvPr>
        </p:nvSpPr>
        <p:spPr/>
        <p:txBody>
          <a:bodyPr vert="horz" lIns="91440" tIns="45720" rIns="91440" bIns="45720" anchor="b">
            <a:normAutofit/>
          </a:bodyPr>
          <a:lstStyle/>
          <a:p>
            <a:r>
              <a:rPr lang="en-GB" dirty="0"/>
              <a:t>Year Four Curriculum Information for Parents</a:t>
            </a:r>
          </a:p>
        </p:txBody>
      </p:sp>
    </p:spTree>
    <p:extLst>
      <p:ext uri="{BB962C8B-B14F-4D97-AF65-F5344CB8AC3E}">
        <p14:creationId xmlns:p14="http://schemas.microsoft.com/office/powerpoint/2010/main" val="363797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Reading Records</a:t>
            </a:r>
          </a:p>
        </p:txBody>
      </p:sp>
      <p:sp>
        <p:nvSpPr>
          <p:cNvPr id="3" name="Content Placeholder 2"/>
          <p:cNvSpPr>
            <a:spLocks noGrp="1"/>
          </p:cNvSpPr>
          <p:nvPr>
            <p:ph sz="quarter" idx="1"/>
          </p:nvPr>
        </p:nvSpPr>
        <p:spPr/>
        <p:txBody>
          <a:bodyPr/>
          <a:lstStyle/>
          <a:p>
            <a:r>
              <a:rPr lang="en-GB" dirty="0"/>
              <a:t>National Curriculum statements at front</a:t>
            </a:r>
          </a:p>
          <a:p>
            <a:pPr lvl="1"/>
            <a:r>
              <a:rPr lang="en-GB" dirty="0"/>
              <a:t>Signed off by teacher/teaching assistant during guided reading</a:t>
            </a:r>
          </a:p>
          <a:p>
            <a:pPr lvl="1"/>
            <a:r>
              <a:rPr lang="en-GB" dirty="0"/>
              <a:t>When necessary, next steps may be highlighted</a:t>
            </a:r>
          </a:p>
          <a:p>
            <a:r>
              <a:rPr lang="en-GB" dirty="0"/>
              <a:t>Ideas for home reading and spelling are in the middle of the reading record</a:t>
            </a:r>
          </a:p>
        </p:txBody>
      </p:sp>
    </p:spTree>
    <p:extLst>
      <p:ext uri="{BB962C8B-B14F-4D97-AF65-F5344CB8AC3E}">
        <p14:creationId xmlns:p14="http://schemas.microsoft.com/office/powerpoint/2010/main" val="250087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57AFE-4C92-4A75-8A10-2CA5FBB2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2" t="7509" r="7832" b="11588"/>
          <a:stretch/>
        </p:blipFill>
        <p:spPr>
          <a:xfrm rot="5400000">
            <a:off x="-514683" y="1242876"/>
            <a:ext cx="6284934" cy="4320480"/>
          </a:xfrm>
          <a:prstGeom prst="rect">
            <a:avLst/>
          </a:prstGeom>
        </p:spPr>
      </p:pic>
      <p:pic>
        <p:nvPicPr>
          <p:cNvPr id="7" name="Picture 6">
            <a:extLst>
              <a:ext uri="{FF2B5EF4-FFF2-40B4-BE49-F238E27FC236}">
                <a16:creationId xmlns:a16="http://schemas.microsoft.com/office/drawing/2014/main" id="{C9473359-8C97-48E2-9A46-89545A8BCE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3" t="4554" r="4327" b="11446"/>
          <a:stretch/>
        </p:blipFill>
        <p:spPr>
          <a:xfrm rot="5400000">
            <a:off x="3805797" y="1372494"/>
            <a:ext cx="6284934" cy="4032448"/>
          </a:xfrm>
          <a:prstGeom prst="rect">
            <a:avLst/>
          </a:prstGeom>
        </p:spPr>
      </p:pic>
    </p:spTree>
    <p:extLst>
      <p:ext uri="{BB962C8B-B14F-4D97-AF65-F5344CB8AC3E}">
        <p14:creationId xmlns:p14="http://schemas.microsoft.com/office/powerpoint/2010/main" val="286775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Spellings </a:t>
            </a:r>
          </a:p>
        </p:txBody>
      </p:sp>
      <p:sp>
        <p:nvSpPr>
          <p:cNvPr id="3" name="Content Placeholder 2"/>
          <p:cNvSpPr>
            <a:spLocks noGrp="1"/>
          </p:cNvSpPr>
          <p:nvPr>
            <p:ph sz="quarter" idx="1"/>
          </p:nvPr>
        </p:nvSpPr>
        <p:spPr/>
        <p:txBody>
          <a:bodyPr/>
          <a:lstStyle/>
          <a:p>
            <a:r>
              <a:rPr lang="en-GB" dirty="0"/>
              <a:t>Common exception rules: everyday words that break the phonic rules </a:t>
            </a:r>
          </a:p>
          <a:p>
            <a:r>
              <a:rPr lang="en-GB" dirty="0"/>
              <a:t>Spelling rules</a:t>
            </a:r>
          </a:p>
          <a:p>
            <a:pPr lvl="1"/>
            <a:r>
              <a:rPr lang="en-GB" dirty="0"/>
              <a:t>Examples given</a:t>
            </a:r>
          </a:p>
          <a:p>
            <a:pPr lvl="1"/>
            <a:r>
              <a:rPr lang="en-GB" dirty="0"/>
              <a:t>Research other words that follow the rule</a:t>
            </a:r>
          </a:p>
          <a:p>
            <a:pPr marL="274320" lvl="1" indent="0">
              <a:buNone/>
            </a:pPr>
            <a:endParaRPr lang="en-GB" dirty="0"/>
          </a:p>
          <a:p>
            <a:pPr lvl="1"/>
            <a:endParaRPr lang="en-GB" dirty="0"/>
          </a:p>
        </p:txBody>
      </p:sp>
      <p:pic>
        <p:nvPicPr>
          <p:cNvPr id="4" name="Picture 3">
            <a:extLst>
              <a:ext uri="{FF2B5EF4-FFF2-40B4-BE49-F238E27FC236}">
                <a16:creationId xmlns:a16="http://schemas.microsoft.com/office/drawing/2014/main" id="{9D3FFB9D-C402-4B0D-BD05-FA13CEC26A0C}"/>
              </a:ext>
            </a:extLst>
          </p:cNvPr>
          <p:cNvPicPr>
            <a:picLocks noChangeAspect="1"/>
          </p:cNvPicPr>
          <p:nvPr/>
        </p:nvPicPr>
        <p:blipFill>
          <a:blip r:embed="rId3"/>
          <a:stretch>
            <a:fillRect/>
          </a:stretch>
        </p:blipFill>
        <p:spPr>
          <a:xfrm>
            <a:off x="1331640" y="3813048"/>
            <a:ext cx="6629400" cy="2286000"/>
          </a:xfrm>
          <a:prstGeom prst="rect">
            <a:avLst/>
          </a:prstGeom>
        </p:spPr>
      </p:pic>
    </p:spTree>
    <p:extLst>
      <p:ext uri="{BB962C8B-B14F-4D97-AF65-F5344CB8AC3E}">
        <p14:creationId xmlns:p14="http://schemas.microsoft.com/office/powerpoint/2010/main" val="5130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Maths</a:t>
            </a:r>
          </a:p>
        </p:txBody>
      </p:sp>
      <p:sp>
        <p:nvSpPr>
          <p:cNvPr id="5" name="Content Placeholder 2"/>
          <p:cNvSpPr txBox="1">
            <a:spLocks/>
          </p:cNvSpPr>
          <p:nvPr/>
        </p:nvSpPr>
        <p:spPr>
          <a:xfrm>
            <a:off x="301752" y="1412776"/>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r>
              <a:rPr lang="en-GB" sz="2400" dirty="0"/>
              <a:t>Maths homework can be viewed online on GC and answers can be written out in pink books</a:t>
            </a:r>
          </a:p>
          <a:p>
            <a:pPr algn="just"/>
            <a:r>
              <a:rPr lang="en-GB" sz="2400" dirty="0"/>
              <a:t>This will be reviewed in Friday’s lesson. (Not to be submitted on GC)</a:t>
            </a:r>
          </a:p>
          <a:p>
            <a:pPr algn="just"/>
            <a:r>
              <a:rPr lang="en-GB" sz="2400" dirty="0"/>
              <a:t>Times Table Log Book (daily) and Times Table Rockstars</a:t>
            </a:r>
          </a:p>
        </p:txBody>
      </p:sp>
      <p:pic>
        <p:nvPicPr>
          <p:cNvPr id="6" name="Content Placeholder 5">
            <a:extLst>
              <a:ext uri="{FF2B5EF4-FFF2-40B4-BE49-F238E27FC236}">
                <a16:creationId xmlns:a16="http://schemas.microsoft.com/office/drawing/2014/main" id="{102967B7-FC5B-4F8F-8880-A6A0A333CCA6}"/>
              </a:ext>
            </a:extLst>
          </p:cNvPr>
          <p:cNvPicPr>
            <a:picLocks noGrp="1" noChangeAspect="1"/>
          </p:cNvPicPr>
          <p:nvPr>
            <p:ph sz="quarter" idx="1"/>
          </p:nvPr>
        </p:nvPicPr>
        <p:blipFill>
          <a:blip r:embed="rId3"/>
          <a:stretch>
            <a:fillRect/>
          </a:stretch>
        </p:blipFill>
        <p:spPr>
          <a:xfrm>
            <a:off x="710886" y="3581305"/>
            <a:ext cx="4463282" cy="2641064"/>
          </a:xfrm>
          <a:prstGeom prst="rect">
            <a:avLst/>
          </a:prstGeom>
        </p:spPr>
      </p:pic>
      <p:pic>
        <p:nvPicPr>
          <p:cNvPr id="3" name="Picture 2">
            <a:extLst>
              <a:ext uri="{FF2B5EF4-FFF2-40B4-BE49-F238E27FC236}">
                <a16:creationId xmlns:a16="http://schemas.microsoft.com/office/drawing/2014/main" id="{6A417094-586B-4AC6-91AD-3D0549320C04}"/>
              </a:ext>
            </a:extLst>
          </p:cNvPr>
          <p:cNvPicPr>
            <a:picLocks noChangeAspect="1"/>
          </p:cNvPicPr>
          <p:nvPr/>
        </p:nvPicPr>
        <p:blipFill>
          <a:blip r:embed="rId4"/>
          <a:stretch>
            <a:fillRect/>
          </a:stretch>
        </p:blipFill>
        <p:spPr>
          <a:xfrm>
            <a:off x="5583302" y="3581305"/>
            <a:ext cx="3284054" cy="2641064"/>
          </a:xfrm>
          <a:prstGeom prst="rect">
            <a:avLst/>
          </a:prstGeom>
        </p:spPr>
      </p:pic>
    </p:spTree>
    <p:extLst>
      <p:ext uri="{BB962C8B-B14F-4D97-AF65-F5344CB8AC3E}">
        <p14:creationId xmlns:p14="http://schemas.microsoft.com/office/powerpoint/2010/main" val="329376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Curriculum </a:t>
            </a:r>
          </a:p>
        </p:txBody>
      </p:sp>
      <p:sp>
        <p:nvSpPr>
          <p:cNvPr id="3" name="Content Placeholder 2"/>
          <p:cNvSpPr>
            <a:spLocks noGrp="1"/>
          </p:cNvSpPr>
          <p:nvPr>
            <p:ph sz="quarter" idx="1"/>
          </p:nvPr>
        </p:nvSpPr>
        <p:spPr>
          <a:xfrm>
            <a:off x="301752" y="1412776"/>
            <a:ext cx="8503920" cy="5112568"/>
          </a:xfrm>
        </p:spPr>
        <p:txBody>
          <a:bodyPr>
            <a:normAutofit/>
          </a:bodyPr>
          <a:lstStyle/>
          <a:p>
            <a:endParaRPr lang="en-GB" sz="2400" dirty="0"/>
          </a:p>
          <a:p>
            <a:pPr algn="just"/>
            <a:r>
              <a:rPr lang="en-GB" sz="2400" dirty="0"/>
              <a:t>The National Curriculum gives sets out the statutory requirements of the Year 4, 5 and 6 curriculum. Progress across all of Key Stage 2 is assessed in the end of Year 6 tests.</a:t>
            </a:r>
          </a:p>
          <a:p>
            <a:pPr algn="just"/>
            <a:endParaRPr lang="en-GB" sz="2400" dirty="0"/>
          </a:p>
          <a:p>
            <a:pPr algn="just"/>
            <a:r>
              <a:rPr lang="en-GB" sz="2400" dirty="0"/>
              <a:t>Year 4 pupils will sit an online, timed test of their times table knowledge - 25 questions, 12 x 12. This is a statutory requirement.</a:t>
            </a:r>
          </a:p>
          <a:p>
            <a:pPr marL="0" indent="0">
              <a:buNone/>
            </a:pPr>
            <a:endParaRPr lang="en-GB" sz="2400" dirty="0"/>
          </a:p>
        </p:txBody>
      </p:sp>
    </p:spTree>
    <p:extLst>
      <p:ext uri="{BB962C8B-B14F-4D97-AF65-F5344CB8AC3E}">
        <p14:creationId xmlns:p14="http://schemas.microsoft.com/office/powerpoint/2010/main" val="379064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Mathematics</a:t>
            </a:r>
          </a:p>
        </p:txBody>
      </p:sp>
      <p:sp>
        <p:nvSpPr>
          <p:cNvPr id="3" name="Content Placeholder 2"/>
          <p:cNvSpPr>
            <a:spLocks noGrp="1"/>
          </p:cNvSpPr>
          <p:nvPr>
            <p:ph sz="quarter" idx="1"/>
          </p:nvPr>
        </p:nvSpPr>
        <p:spPr>
          <a:xfrm>
            <a:off x="329812" y="1412776"/>
            <a:ext cx="8503920" cy="4572000"/>
          </a:xfrm>
        </p:spPr>
        <p:txBody>
          <a:bodyPr>
            <a:normAutofit fontScale="47500" lnSpcReduction="20000"/>
          </a:bodyPr>
          <a:lstStyle/>
          <a:p>
            <a:pPr marL="342900" lvl="0" indent="-342900">
              <a:buClrTx/>
              <a:buSzTx/>
              <a:buFont typeface="Arial" panose="020B0604020202020204" pitchFamily="34" charset="0"/>
              <a:buChar char="•"/>
            </a:pPr>
            <a:endParaRPr lang="en-GB" sz="3800" dirty="0">
              <a:solidFill>
                <a:prstClr val="black"/>
              </a:solidFill>
              <a:latin typeface="Calibri"/>
            </a:endParaRPr>
          </a:p>
          <a:p>
            <a:pPr algn="just"/>
            <a:r>
              <a:rPr lang="en-GB" sz="5100" dirty="0">
                <a:latin typeface="+mj-lt"/>
              </a:rPr>
              <a:t>We use the White Rose for Maths</a:t>
            </a:r>
          </a:p>
          <a:p>
            <a:pPr algn="just"/>
            <a:r>
              <a:rPr lang="en-GB" sz="5100">
                <a:solidFill>
                  <a:prstClr val="black"/>
                </a:solidFill>
                <a:latin typeface="+mj-lt"/>
              </a:rPr>
              <a:t>All </a:t>
            </a:r>
            <a:r>
              <a:rPr lang="en-GB" sz="5100" dirty="0">
                <a:solidFill>
                  <a:prstClr val="black"/>
                </a:solidFill>
                <a:latin typeface="+mj-lt"/>
              </a:rPr>
              <a:t>pupils will participate in additional 15 minute maths fluency sessions in addition to the hour long daily maths lesson.</a:t>
            </a:r>
          </a:p>
          <a:p>
            <a:pPr algn="just"/>
            <a:r>
              <a:rPr lang="en-GB" sz="5100" dirty="0">
                <a:solidFill>
                  <a:prstClr val="black"/>
                </a:solidFill>
                <a:latin typeface="+mj-lt"/>
              </a:rPr>
              <a:t>Children will complete weekly arithmetic practice.</a:t>
            </a:r>
          </a:p>
          <a:p>
            <a:pPr algn="just"/>
            <a:r>
              <a:rPr lang="en-GB" sz="5100" dirty="0">
                <a:solidFill>
                  <a:prstClr val="black"/>
                </a:solidFill>
                <a:latin typeface="+mj-lt"/>
              </a:rPr>
              <a:t>Pupils across all year groups will complete termly reasoning and arithmetic papers from the White Rose scheme (providers of our maths curriculum planning).</a:t>
            </a:r>
          </a:p>
          <a:p>
            <a:pPr algn="just"/>
            <a:r>
              <a:rPr lang="en-GB" sz="5100" dirty="0">
                <a:solidFill>
                  <a:prstClr val="black"/>
                </a:solidFill>
                <a:latin typeface="+mj-lt"/>
              </a:rPr>
              <a:t>Pupils across all year groups will complete termly reasoning and arithmetic papers from the White Rose scheme (providers of our maths curriculum planning).</a:t>
            </a:r>
            <a:endParaRPr lang="en-GB" sz="3800" dirty="0">
              <a:latin typeface="+mj-lt"/>
            </a:endParaRPr>
          </a:p>
          <a:p>
            <a:endParaRPr lang="en-GB" dirty="0"/>
          </a:p>
        </p:txBody>
      </p:sp>
    </p:spTree>
    <p:extLst>
      <p:ext uri="{BB962C8B-B14F-4D97-AF65-F5344CB8AC3E}">
        <p14:creationId xmlns:p14="http://schemas.microsoft.com/office/powerpoint/2010/main" val="307859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Maths Objectives</a:t>
            </a:r>
          </a:p>
        </p:txBody>
      </p:sp>
      <p:sp>
        <p:nvSpPr>
          <p:cNvPr id="3" name="Content Placeholder 2"/>
          <p:cNvSpPr>
            <a:spLocks noGrp="1"/>
          </p:cNvSpPr>
          <p:nvPr>
            <p:ph sz="quarter" idx="1"/>
          </p:nvPr>
        </p:nvSpPr>
        <p:spPr>
          <a:xfrm>
            <a:off x="301752" y="1484784"/>
            <a:ext cx="8518720" cy="4896544"/>
          </a:xfrm>
        </p:spPr>
        <p:txBody>
          <a:bodyPr>
            <a:normAutofit fontScale="70000" lnSpcReduction="20000"/>
          </a:bodyPr>
          <a:lstStyle/>
          <a:p>
            <a:pPr marL="0" indent="0">
              <a:buNone/>
            </a:pPr>
            <a:r>
              <a:rPr lang="en-GB" sz="2800" u="sng" dirty="0"/>
              <a:t>Core skills:</a:t>
            </a:r>
          </a:p>
          <a:p>
            <a:pPr lvl="0"/>
            <a:r>
              <a:rPr lang="en-GB" dirty="0"/>
              <a:t>Recall all multiplication facts to 12 x 12, and solve problems involving multiplication.</a:t>
            </a:r>
          </a:p>
          <a:p>
            <a:pPr lvl="0"/>
            <a:r>
              <a:rPr lang="en-GB" dirty="0"/>
              <a:t>Round numbers to the nearest 10, 100. 1000 &amp; decimals with 1 decimal place to nearest whole number.</a:t>
            </a:r>
          </a:p>
          <a:p>
            <a:pPr lvl="0"/>
            <a:r>
              <a:rPr lang="en-GB" dirty="0"/>
              <a:t>Count backwards through zero </a:t>
            </a:r>
          </a:p>
          <a:p>
            <a:pPr lvl="0"/>
            <a:r>
              <a:rPr lang="en-GB" dirty="0"/>
              <a:t>Read Roman numerals to 100.</a:t>
            </a:r>
          </a:p>
          <a:p>
            <a:pPr lvl="0"/>
            <a:r>
              <a:rPr lang="en-GB" dirty="0"/>
              <a:t>Add/subtract up to 4-decimal places using formal written methods of addition/Sub.</a:t>
            </a:r>
          </a:p>
          <a:p>
            <a:pPr lvl="0"/>
            <a:r>
              <a:rPr lang="en-GB" dirty="0"/>
              <a:t>Divide a 1 or 2-digit number by 10/100 &amp; multiply 2 &amp; 3-digit by a 1-digit number.</a:t>
            </a:r>
          </a:p>
          <a:p>
            <a:pPr lvl="0"/>
            <a:r>
              <a:rPr lang="en-GB" dirty="0"/>
              <a:t>Compare and classify geometrical shapes. </a:t>
            </a:r>
          </a:p>
          <a:p>
            <a:pPr lvl="0"/>
            <a:r>
              <a:rPr lang="en-GB" dirty="0"/>
              <a:t>Know that angles are measured in degrees and can identify acute and obtuse angles.</a:t>
            </a:r>
          </a:p>
          <a:p>
            <a:pPr lvl="0"/>
            <a:r>
              <a:rPr lang="en-GB" dirty="0"/>
              <a:t>Measure/calculate perimeter of reg. shape</a:t>
            </a:r>
          </a:p>
          <a:p>
            <a:r>
              <a:rPr lang="en-GB" dirty="0"/>
              <a:t>Read, write and convert between analogue and digital 12 and 24 hour times. </a:t>
            </a:r>
            <a:r>
              <a:rPr lang="en-GB" sz="2800" u="sng" dirty="0"/>
              <a:t>                  </a:t>
            </a:r>
          </a:p>
          <a:p>
            <a:endParaRPr lang="en-GB" sz="1800" dirty="0"/>
          </a:p>
        </p:txBody>
      </p:sp>
    </p:spTree>
    <p:extLst>
      <p:ext uri="{BB962C8B-B14F-4D97-AF65-F5344CB8AC3E}">
        <p14:creationId xmlns:p14="http://schemas.microsoft.com/office/powerpoint/2010/main" val="389982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p:txBody>
          <a:bodyPr>
            <a:noAutofit/>
          </a:bodyPr>
          <a:lstStyle/>
          <a:p>
            <a:r>
              <a:rPr lang="en-GB" sz="2000" dirty="0"/>
              <a:t>For English, we draw on a variety of planning resources, we use the CLPE teaching units and Read Write Inc spelling resources. </a:t>
            </a:r>
          </a:p>
          <a:p>
            <a:r>
              <a:rPr lang="en-GB" sz="2000" dirty="0"/>
              <a:t>Children will focus on creating, editing and continually reviewing and improving their writing</a:t>
            </a:r>
          </a:p>
          <a:p>
            <a:r>
              <a:rPr lang="en-GB" sz="2000" dirty="0"/>
              <a:t>Opportunities for digital publishing</a:t>
            </a:r>
          </a:p>
          <a:p>
            <a:r>
              <a:rPr lang="en-GB" sz="2000" dirty="0"/>
              <a:t>Whole class reader sets so that children can participate in whole class together. Children will revisit these at regular intervals across the week</a:t>
            </a:r>
          </a:p>
          <a:p>
            <a:r>
              <a:rPr lang="en-GB" sz="2000" dirty="0"/>
              <a:t>Each child will participate in Guided Reading weekly</a:t>
            </a:r>
          </a:p>
          <a:p>
            <a:r>
              <a:rPr lang="en-GB" sz="2000" dirty="0"/>
              <a:t>Handwriting three times a week in class – big focus on presentation in the curriculum</a:t>
            </a:r>
          </a:p>
          <a:p>
            <a:r>
              <a:rPr lang="en-GB" sz="2000" dirty="0"/>
              <a:t>We will be using teacher judgements and Oxford Reading Buddy assessments to assess the children’s reading, we will no longer be benchmarking the children. </a:t>
            </a:r>
          </a:p>
        </p:txBody>
      </p:sp>
      <p:sp>
        <p:nvSpPr>
          <p:cNvPr id="11" name="TextBox 10"/>
          <p:cNvSpPr txBox="1"/>
          <p:nvPr/>
        </p:nvSpPr>
        <p:spPr>
          <a:xfrm>
            <a:off x="3635896" y="332656"/>
            <a:ext cx="8424936" cy="584775"/>
          </a:xfrm>
          <a:prstGeom prst="rect">
            <a:avLst/>
          </a:prstGeom>
          <a:noFill/>
        </p:spPr>
        <p:txBody>
          <a:bodyPr wrap="square" rtlCol="0">
            <a:spAutoFit/>
          </a:bodyPr>
          <a:lstStyle/>
          <a:p>
            <a:r>
              <a:rPr lang="en-GB" sz="3200" dirty="0"/>
              <a:t>English</a:t>
            </a:r>
            <a:endParaRPr lang="en-GB" sz="3200" dirty="0">
              <a:latin typeface="+mj-lt"/>
            </a:endParaRPr>
          </a:p>
        </p:txBody>
      </p:sp>
    </p:spTree>
    <p:extLst>
      <p:ext uri="{BB962C8B-B14F-4D97-AF65-F5344CB8AC3E}">
        <p14:creationId xmlns:p14="http://schemas.microsoft.com/office/powerpoint/2010/main" val="292418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English Objectives</a:t>
            </a:r>
          </a:p>
        </p:txBody>
      </p:sp>
      <p:sp>
        <p:nvSpPr>
          <p:cNvPr id="3" name="Content Placeholder 2"/>
          <p:cNvSpPr>
            <a:spLocks noGrp="1"/>
          </p:cNvSpPr>
          <p:nvPr>
            <p:ph sz="quarter" idx="1"/>
          </p:nvPr>
        </p:nvSpPr>
        <p:spPr>
          <a:xfrm>
            <a:off x="301752" y="1527048"/>
            <a:ext cx="8503920" cy="4854280"/>
          </a:xfrm>
        </p:spPr>
        <p:txBody>
          <a:bodyPr>
            <a:normAutofit fontScale="55000" lnSpcReduction="20000"/>
          </a:bodyPr>
          <a:lstStyle/>
          <a:p>
            <a:r>
              <a:rPr lang="en-GB" dirty="0"/>
              <a:t>The overarching aim for English in the national curriculum is to promote high standards of language and literacy by equipping pupils with a strong command of the spoken and written word, and to develop their love of literature through widespread reading for enjoyment. The national curriculum for English aims to ensure that all pupils:</a:t>
            </a:r>
          </a:p>
          <a:p>
            <a:endParaRPr lang="en-GB" dirty="0"/>
          </a:p>
          <a:p>
            <a:r>
              <a:rPr lang="en-GB" dirty="0"/>
              <a:t>read easily, fluently and with good understanding</a:t>
            </a:r>
          </a:p>
          <a:p>
            <a:endParaRPr lang="en-GB" dirty="0"/>
          </a:p>
          <a:p>
            <a:r>
              <a:rPr lang="en-GB" dirty="0"/>
              <a:t>develop the habit of reading widely and often, for both pleasure and information</a:t>
            </a:r>
          </a:p>
          <a:p>
            <a:endParaRPr lang="en-GB" dirty="0"/>
          </a:p>
          <a:p>
            <a:r>
              <a:rPr lang="en-GB" dirty="0"/>
              <a:t>acquire a wide vocabulary, an understanding of grammar and knowledge of linguistic conventions for reading, writing and spoken language</a:t>
            </a:r>
          </a:p>
          <a:p>
            <a:endParaRPr lang="en-GB" dirty="0"/>
          </a:p>
          <a:p>
            <a:r>
              <a:rPr lang="en-GB" dirty="0"/>
              <a:t>appreciate our rich and varied literary heritage</a:t>
            </a:r>
          </a:p>
          <a:p>
            <a:endParaRPr lang="en-GB" dirty="0"/>
          </a:p>
          <a:p>
            <a:r>
              <a:rPr lang="en-GB" dirty="0"/>
              <a:t>write clearly, accurately and coherently, adapting their language and style in and for a range of contexts, purposes and audiences</a:t>
            </a:r>
          </a:p>
          <a:p>
            <a:endParaRPr lang="en-GB" dirty="0"/>
          </a:p>
          <a:p>
            <a:r>
              <a:rPr lang="en-GB" dirty="0"/>
              <a:t>use discussion in order to learn; they should be able to elaborate and explain clearly their understanding and ideas</a:t>
            </a:r>
          </a:p>
          <a:p>
            <a:endParaRPr lang="en-GB" dirty="0"/>
          </a:p>
          <a:p>
            <a:r>
              <a:rPr lang="en-GB" dirty="0"/>
              <a:t>are competent in the arts of speaking and listening, making formal presentations, demonstrating to others and participating in debate.</a:t>
            </a:r>
          </a:p>
          <a:p>
            <a:endParaRPr lang="en-GB" dirty="0"/>
          </a:p>
        </p:txBody>
      </p:sp>
    </p:spTree>
    <p:extLst>
      <p:ext uri="{BB962C8B-B14F-4D97-AF65-F5344CB8AC3E}">
        <p14:creationId xmlns:p14="http://schemas.microsoft.com/office/powerpoint/2010/main" val="348562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 Curriculum </a:t>
            </a:r>
          </a:p>
        </p:txBody>
      </p:sp>
      <p:graphicFrame>
        <p:nvGraphicFramePr>
          <p:cNvPr id="5" name="Content Placeholder 4">
            <a:extLst>
              <a:ext uri="{FF2B5EF4-FFF2-40B4-BE49-F238E27FC236}">
                <a16:creationId xmlns:a16="http://schemas.microsoft.com/office/drawing/2014/main" id="{88490F95-3353-44DC-8632-7E52EA8A79E9}"/>
              </a:ext>
            </a:extLst>
          </p:cNvPr>
          <p:cNvGraphicFramePr>
            <a:graphicFrameLocks noGrp="1"/>
          </p:cNvGraphicFramePr>
          <p:nvPr>
            <p:ph sz="quarter" idx="1"/>
            <p:extLst>
              <p:ext uri="{D42A27DB-BD31-4B8C-83A1-F6EECF244321}">
                <p14:modId xmlns:p14="http://schemas.microsoft.com/office/powerpoint/2010/main" val="630193983"/>
              </p:ext>
            </p:extLst>
          </p:nvPr>
        </p:nvGraphicFramePr>
        <p:xfrm>
          <a:off x="-324544" y="987552"/>
          <a:ext cx="9289031" cy="5661688"/>
        </p:xfrm>
        <a:graphic>
          <a:graphicData uri="http://schemas.openxmlformats.org/drawingml/2006/table">
            <a:tbl>
              <a:tblPr firstRow="1" firstCol="1" bandRow="1">
                <a:tableStyleId>{5C22544A-7EE6-4342-B048-85BDC9FD1C3A}</a:tableStyleId>
              </a:tblPr>
              <a:tblGrid>
                <a:gridCol w="601787">
                  <a:extLst>
                    <a:ext uri="{9D8B030D-6E8A-4147-A177-3AD203B41FA5}">
                      <a16:colId xmlns:a16="http://schemas.microsoft.com/office/drawing/2014/main" val="4192467152"/>
                    </a:ext>
                  </a:extLst>
                </a:gridCol>
                <a:gridCol w="755840">
                  <a:extLst>
                    <a:ext uri="{9D8B030D-6E8A-4147-A177-3AD203B41FA5}">
                      <a16:colId xmlns:a16="http://schemas.microsoft.com/office/drawing/2014/main" val="50802152"/>
                    </a:ext>
                  </a:extLst>
                </a:gridCol>
                <a:gridCol w="930214">
                  <a:extLst>
                    <a:ext uri="{9D8B030D-6E8A-4147-A177-3AD203B41FA5}">
                      <a16:colId xmlns:a16="http://schemas.microsoft.com/office/drawing/2014/main" val="1328569926"/>
                    </a:ext>
                  </a:extLst>
                </a:gridCol>
                <a:gridCol w="1240286">
                  <a:extLst>
                    <a:ext uri="{9D8B030D-6E8A-4147-A177-3AD203B41FA5}">
                      <a16:colId xmlns:a16="http://schemas.microsoft.com/office/drawing/2014/main" val="134192362"/>
                    </a:ext>
                  </a:extLst>
                </a:gridCol>
                <a:gridCol w="889571">
                  <a:extLst>
                    <a:ext uri="{9D8B030D-6E8A-4147-A177-3AD203B41FA5}">
                      <a16:colId xmlns:a16="http://schemas.microsoft.com/office/drawing/2014/main" val="3758161817"/>
                    </a:ext>
                  </a:extLst>
                </a:gridCol>
                <a:gridCol w="875805">
                  <a:extLst>
                    <a:ext uri="{9D8B030D-6E8A-4147-A177-3AD203B41FA5}">
                      <a16:colId xmlns:a16="http://schemas.microsoft.com/office/drawing/2014/main" val="800595306"/>
                    </a:ext>
                  </a:extLst>
                </a:gridCol>
                <a:gridCol w="1208164">
                  <a:extLst>
                    <a:ext uri="{9D8B030D-6E8A-4147-A177-3AD203B41FA5}">
                      <a16:colId xmlns:a16="http://schemas.microsoft.com/office/drawing/2014/main" val="782191629"/>
                    </a:ext>
                  </a:extLst>
                </a:gridCol>
                <a:gridCol w="1393682">
                  <a:extLst>
                    <a:ext uri="{9D8B030D-6E8A-4147-A177-3AD203B41FA5}">
                      <a16:colId xmlns:a16="http://schemas.microsoft.com/office/drawing/2014/main" val="2427892784"/>
                    </a:ext>
                  </a:extLst>
                </a:gridCol>
                <a:gridCol w="1393682">
                  <a:extLst>
                    <a:ext uri="{9D8B030D-6E8A-4147-A177-3AD203B41FA5}">
                      <a16:colId xmlns:a16="http://schemas.microsoft.com/office/drawing/2014/main" val="3139942694"/>
                    </a:ext>
                  </a:extLst>
                </a:gridCol>
              </a:tblGrid>
              <a:tr h="155711">
                <a:tc>
                  <a:txBody>
                    <a:bodyPr/>
                    <a:lstStyle/>
                    <a:p>
                      <a:pPr algn="l">
                        <a:lnSpc>
                          <a:spcPct val="107000"/>
                        </a:lnSpc>
                        <a:spcAft>
                          <a:spcPts val="0"/>
                        </a:spcAft>
                      </a:pPr>
                      <a:r>
                        <a:rPr lang="en-GB" sz="700">
                          <a:effectLst/>
                        </a:rPr>
                        <a:t>Year 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gridSpan="8">
                  <a:txBody>
                    <a:bodyPr/>
                    <a:lstStyle/>
                    <a:p>
                      <a:pPr algn="l">
                        <a:lnSpc>
                          <a:spcPct val="107000"/>
                        </a:lnSpc>
                        <a:spcAft>
                          <a:spcPts val="0"/>
                        </a:spcAft>
                      </a:pPr>
                      <a:r>
                        <a:rPr lang="en-GB" sz="700">
                          <a:effectLst/>
                        </a:rPr>
                        <a:t>Developing Fluency and Deeper Response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2798980"/>
                  </a:ext>
                </a:extLst>
              </a:tr>
              <a:tr h="415092">
                <a:tc>
                  <a:txBody>
                    <a:bodyPr/>
                    <a:lstStyle/>
                    <a:p>
                      <a:pPr algn="l">
                        <a:lnSpc>
                          <a:spcPct val="107000"/>
                        </a:lnSpc>
                        <a:spcAft>
                          <a:spcPts val="0"/>
                        </a:spcAft>
                      </a:pPr>
                      <a:r>
                        <a:rPr lang="en-GB" sz="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Whole School Power of pictures unit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Autumn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Autumn2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gridSpan="2">
                  <a:txBody>
                    <a:bodyPr/>
                    <a:lstStyle/>
                    <a:p>
                      <a:pPr algn="l">
                        <a:lnSpc>
                          <a:spcPct val="107000"/>
                        </a:lnSpc>
                        <a:spcAft>
                          <a:spcPts val="0"/>
                        </a:spcAft>
                      </a:pPr>
                      <a:r>
                        <a:rPr lang="en-GB" sz="700">
                          <a:effectLst/>
                        </a:rPr>
                        <a:t>Spring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hMerge="1">
                  <a:txBody>
                    <a:bodyPr/>
                    <a:lstStyle/>
                    <a:p>
                      <a:endParaRPr lang="en-GB"/>
                    </a:p>
                  </a:txBody>
                  <a:tcPr/>
                </a:tc>
                <a:tc>
                  <a:txBody>
                    <a:bodyPr/>
                    <a:lstStyle/>
                    <a:p>
                      <a:pPr algn="l">
                        <a:lnSpc>
                          <a:spcPct val="107000"/>
                        </a:lnSpc>
                        <a:spcAft>
                          <a:spcPts val="0"/>
                        </a:spcAft>
                      </a:pPr>
                      <a:r>
                        <a:rPr lang="en-GB" sz="700">
                          <a:effectLst/>
                        </a:rPr>
                        <a:t>Spring 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Summer 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dirty="0">
                          <a:effectLst/>
                        </a:rPr>
                        <a:t>Summer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extLst>
                  <a:ext uri="{0D108BD9-81ED-4DB2-BD59-A6C34878D82A}">
                    <a16:rowId xmlns:a16="http://schemas.microsoft.com/office/drawing/2014/main" val="398947831"/>
                  </a:ext>
                </a:extLst>
              </a:tr>
              <a:tr h="976748">
                <a:tc>
                  <a:txBody>
                    <a:bodyPr/>
                    <a:lstStyle/>
                    <a:p>
                      <a:pPr algn="l">
                        <a:lnSpc>
                          <a:spcPct val="107000"/>
                        </a:lnSpc>
                        <a:spcAft>
                          <a:spcPts val="0"/>
                        </a:spcAft>
                      </a:pPr>
                      <a:r>
                        <a:rPr lang="en-GB" sz="700">
                          <a:effectLst/>
                        </a:rPr>
                        <a:t>Book- focus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A Mouse Called Julian</a:t>
                      </a:r>
                      <a:endParaRPr lang="en-GB" sz="1000">
                        <a:effectLst/>
                      </a:endParaRPr>
                    </a:p>
                    <a:p>
                      <a:pPr algn="l">
                        <a:lnSpc>
                          <a:spcPct val="107000"/>
                        </a:lnSpc>
                        <a:spcAft>
                          <a:spcPts val="0"/>
                        </a:spcAft>
                      </a:pPr>
                      <a:r>
                        <a:rPr lang="en-GB" sz="700">
                          <a:effectLst/>
                        </a:rPr>
                        <a:t>Joe-Todd Stanton</a:t>
                      </a:r>
                      <a:endParaRPr lang="en-GB" sz="1000">
                        <a:effectLst/>
                      </a:endParaRPr>
                    </a:p>
                    <a:p>
                      <a:pPr algn="l">
                        <a:lnSpc>
                          <a:spcPct val="107000"/>
                        </a:lnSpc>
                        <a:spcAft>
                          <a:spcPts val="0"/>
                        </a:spcAft>
                      </a:pPr>
                      <a:r>
                        <a:rPr lang="en-GB" sz="700">
                          <a:effectLst/>
                        </a:rPr>
                        <a:t>2 weeks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The Great Kapok Tree</a:t>
                      </a:r>
                      <a:endParaRPr lang="en-GB" sz="1000">
                        <a:effectLst/>
                      </a:endParaRPr>
                    </a:p>
                    <a:p>
                      <a:pPr algn="l">
                        <a:lnSpc>
                          <a:spcPct val="107000"/>
                        </a:lnSpc>
                        <a:spcAft>
                          <a:spcPts val="0"/>
                        </a:spcAft>
                      </a:pPr>
                      <a:r>
                        <a:rPr lang="en-GB" sz="700">
                          <a:effectLst/>
                        </a:rPr>
                        <a:t>3 weeks</a:t>
                      </a:r>
                      <a:endParaRPr lang="en-GB" sz="1000">
                        <a:effectLst/>
                      </a:endParaRPr>
                    </a:p>
                    <a:p>
                      <a:pPr algn="l">
                        <a:lnSpc>
                          <a:spcPct val="107000"/>
                        </a:lnSpc>
                        <a:spcAft>
                          <a:spcPts val="0"/>
                        </a:spcAft>
                      </a:pPr>
                      <a:r>
                        <a:rPr lang="en-GB" sz="700">
                          <a:effectLst/>
                        </a:rPr>
                        <a:t>Lynne Cherry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The Rhythm of the Rain</a:t>
                      </a:r>
                      <a:endParaRPr lang="en-GB" sz="1000">
                        <a:effectLst/>
                      </a:endParaRPr>
                    </a:p>
                    <a:p>
                      <a:pPr algn="l">
                        <a:lnSpc>
                          <a:spcPct val="107000"/>
                        </a:lnSpc>
                        <a:spcAft>
                          <a:spcPts val="0"/>
                        </a:spcAft>
                      </a:pPr>
                      <a:r>
                        <a:rPr lang="en-GB" sz="700">
                          <a:effectLst/>
                        </a:rPr>
                        <a:t>Grahame Baker-Smith</a:t>
                      </a:r>
                      <a:endParaRPr lang="en-GB" sz="1000">
                        <a:effectLst/>
                      </a:endParaRPr>
                    </a:p>
                    <a:p>
                      <a:pPr algn="l">
                        <a:lnSpc>
                          <a:spcPct val="107000"/>
                        </a:lnSpc>
                        <a:spcAft>
                          <a:spcPts val="0"/>
                        </a:spcAft>
                      </a:pPr>
                      <a:r>
                        <a:rPr lang="en-GB" sz="700">
                          <a:effectLst/>
                        </a:rPr>
                        <a:t>6 weeks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Werewolf Club Rules- Joseph Coelho- 3 weeks</a:t>
                      </a:r>
                      <a:endParaRPr lang="en-GB" sz="1000">
                        <a:effectLst/>
                      </a:endParaRPr>
                    </a:p>
                    <a:p>
                      <a:pPr algn="l">
                        <a:lnSpc>
                          <a:spcPct val="107000"/>
                        </a:lnSpc>
                        <a:spcAft>
                          <a:spcPts val="0"/>
                        </a:spcAft>
                      </a:pPr>
                      <a:r>
                        <a:rPr lang="en-GB" sz="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Fly Eagle Fly- An African Tale</a:t>
                      </a:r>
                      <a:endParaRPr lang="en-GB" sz="1000">
                        <a:effectLst/>
                      </a:endParaRPr>
                    </a:p>
                    <a:p>
                      <a:pPr algn="l">
                        <a:lnSpc>
                          <a:spcPct val="107000"/>
                        </a:lnSpc>
                        <a:spcAft>
                          <a:spcPts val="0"/>
                        </a:spcAft>
                      </a:pPr>
                      <a:r>
                        <a:rPr lang="en-GB" sz="700">
                          <a:effectLst/>
                        </a:rPr>
                        <a:t>Retold by C Gregorowski</a:t>
                      </a:r>
                      <a:endParaRPr lang="en-GB" sz="1000">
                        <a:effectLst/>
                      </a:endParaRPr>
                    </a:p>
                    <a:p>
                      <a:pPr algn="l">
                        <a:lnSpc>
                          <a:spcPct val="107000"/>
                        </a:lnSpc>
                        <a:spcAft>
                          <a:spcPts val="0"/>
                        </a:spcAft>
                      </a:pPr>
                      <a:r>
                        <a:rPr lang="en-GB" sz="700">
                          <a:effectLst/>
                        </a:rPr>
                        <a:t>3 weeks</a:t>
                      </a:r>
                      <a:endParaRPr lang="en-GB" sz="1000">
                        <a:effectLst/>
                      </a:endParaRPr>
                    </a:p>
                    <a:p>
                      <a:pPr algn="l">
                        <a:lnSpc>
                          <a:spcPct val="107000"/>
                        </a:lnSpc>
                        <a:spcAft>
                          <a:spcPts val="0"/>
                        </a:spcAft>
                      </a:pPr>
                      <a:r>
                        <a:rPr lang="en-GB" sz="700">
                          <a:effectLst/>
                        </a:rPr>
                        <a:t> </a:t>
                      </a:r>
                      <a:endParaRPr lang="en-GB" sz="1000">
                        <a:effectLst/>
                      </a:endParaRPr>
                    </a:p>
                    <a:p>
                      <a:pPr algn="l">
                        <a:lnSpc>
                          <a:spcPct val="107000"/>
                        </a:lnSpc>
                        <a:spcAft>
                          <a:spcPts val="0"/>
                        </a:spcAft>
                      </a:pPr>
                      <a:r>
                        <a:rPr lang="en-GB" sz="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Leon and The Place In Between</a:t>
                      </a:r>
                      <a:endParaRPr lang="en-GB" sz="1000">
                        <a:effectLst/>
                      </a:endParaRPr>
                    </a:p>
                    <a:p>
                      <a:pPr algn="l">
                        <a:lnSpc>
                          <a:spcPct val="107000"/>
                        </a:lnSpc>
                        <a:spcAft>
                          <a:spcPts val="0"/>
                        </a:spcAft>
                      </a:pPr>
                      <a:r>
                        <a:rPr lang="en-GB" sz="700">
                          <a:effectLst/>
                        </a:rPr>
                        <a:t>Angela Mc Allister</a:t>
                      </a:r>
                      <a:endParaRPr lang="en-GB" sz="1000">
                        <a:effectLst/>
                      </a:endParaRPr>
                    </a:p>
                    <a:p>
                      <a:pPr algn="l">
                        <a:lnSpc>
                          <a:spcPct val="107000"/>
                        </a:lnSpc>
                        <a:spcAft>
                          <a:spcPts val="0"/>
                        </a:spcAft>
                      </a:pPr>
                      <a:r>
                        <a:rPr lang="en-GB" sz="700">
                          <a:effectLst/>
                        </a:rPr>
                        <a:t>4 weeks</a:t>
                      </a:r>
                      <a:endParaRPr lang="en-GB" sz="1000">
                        <a:effectLst/>
                      </a:endParaRPr>
                    </a:p>
                    <a:p>
                      <a:pPr algn="l">
                        <a:lnSpc>
                          <a:spcPct val="107000"/>
                        </a:lnSpc>
                        <a:spcAft>
                          <a:spcPts val="0"/>
                        </a:spcAft>
                      </a:pPr>
                      <a:r>
                        <a:rPr lang="en-GB" sz="700">
                          <a:effectLst/>
                        </a:rPr>
                        <a:t> </a:t>
                      </a:r>
                      <a:endParaRPr lang="en-GB" sz="1000">
                        <a:effectLst/>
                      </a:endParaRPr>
                    </a:p>
                    <a:p>
                      <a:pPr algn="l">
                        <a:lnSpc>
                          <a:spcPct val="107000"/>
                        </a:lnSpc>
                        <a:spcAft>
                          <a:spcPts val="0"/>
                        </a:spcAft>
                      </a:pPr>
                      <a:r>
                        <a:rPr lang="en-GB" sz="700">
                          <a:effectLst/>
                        </a:rPr>
                        <a:t>(or Arthur and the golden Rope 5 weeks)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The Wild Robot</a:t>
                      </a:r>
                      <a:endParaRPr lang="en-GB" sz="1000">
                        <a:effectLst/>
                      </a:endParaRPr>
                    </a:p>
                    <a:p>
                      <a:pPr algn="l">
                        <a:lnSpc>
                          <a:spcPct val="107000"/>
                        </a:lnSpc>
                        <a:spcAft>
                          <a:spcPts val="0"/>
                        </a:spcAft>
                      </a:pPr>
                      <a:r>
                        <a:rPr lang="en-GB" sz="700">
                          <a:effectLst/>
                        </a:rPr>
                        <a:t>Peter Brown</a:t>
                      </a:r>
                      <a:endParaRPr lang="en-GB" sz="1000">
                        <a:effectLst/>
                      </a:endParaRPr>
                    </a:p>
                    <a:p>
                      <a:pPr algn="l">
                        <a:lnSpc>
                          <a:spcPct val="107000"/>
                        </a:lnSpc>
                        <a:spcAft>
                          <a:spcPts val="0"/>
                        </a:spcAft>
                      </a:pPr>
                      <a:r>
                        <a:rPr lang="en-GB" sz="700">
                          <a:effectLst/>
                        </a:rPr>
                        <a:t> </a:t>
                      </a:r>
                      <a:endParaRPr lang="en-GB" sz="1000">
                        <a:effectLst/>
                      </a:endParaRPr>
                    </a:p>
                    <a:p>
                      <a:pPr algn="l">
                        <a:lnSpc>
                          <a:spcPct val="107000"/>
                        </a:lnSpc>
                        <a:spcAft>
                          <a:spcPts val="0"/>
                        </a:spcAft>
                      </a:pPr>
                      <a:r>
                        <a:rPr lang="en-GB" sz="700">
                          <a:effectLst/>
                        </a:rPr>
                        <a:t>6 weeks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dirty="0">
                          <a:effectLst/>
                        </a:rPr>
                        <a:t>African Tales</a:t>
                      </a:r>
                      <a:endParaRPr lang="en-GB" sz="1000" dirty="0">
                        <a:effectLst/>
                      </a:endParaRPr>
                    </a:p>
                    <a:p>
                      <a:pPr algn="l">
                        <a:lnSpc>
                          <a:spcPct val="107000"/>
                        </a:lnSpc>
                        <a:spcAft>
                          <a:spcPts val="0"/>
                        </a:spcAft>
                      </a:pPr>
                      <a:r>
                        <a:rPr lang="en-GB" sz="700" dirty="0">
                          <a:effectLst/>
                        </a:rPr>
                        <a:t>4 weeks</a:t>
                      </a:r>
                      <a:endParaRPr lang="en-GB" sz="1000" dirty="0">
                        <a:effectLst/>
                      </a:endParaRPr>
                    </a:p>
                    <a:p>
                      <a:pPr algn="l">
                        <a:lnSpc>
                          <a:spcPct val="107000"/>
                        </a:lnSpc>
                        <a:spcAft>
                          <a:spcPts val="0"/>
                        </a:spcAft>
                      </a:pPr>
                      <a:r>
                        <a:rPr lang="en-GB" sz="700" dirty="0">
                          <a:effectLst/>
                        </a:rPr>
                        <a:t> </a:t>
                      </a:r>
                      <a:endParaRPr lang="en-GB" sz="1000" dirty="0">
                        <a:effectLst/>
                      </a:endParaRPr>
                    </a:p>
                    <a:p>
                      <a:pPr algn="l">
                        <a:lnSpc>
                          <a:spcPct val="107000"/>
                        </a:lnSpc>
                        <a:spcAft>
                          <a:spcPts val="0"/>
                        </a:spcAft>
                      </a:pPr>
                      <a:r>
                        <a:rPr lang="en-GB" sz="700" dirty="0" err="1">
                          <a:effectLst/>
                        </a:rPr>
                        <a:t>Gcina</a:t>
                      </a:r>
                      <a:r>
                        <a:rPr lang="en-GB" sz="700" dirty="0">
                          <a:effectLst/>
                        </a:rPr>
                        <a:t> </a:t>
                      </a:r>
                      <a:r>
                        <a:rPr lang="en-GB" sz="700" dirty="0" err="1">
                          <a:effectLst/>
                        </a:rPr>
                        <a:t>Mhlophe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extLst>
                  <a:ext uri="{0D108BD9-81ED-4DB2-BD59-A6C34878D82A}">
                    <a16:rowId xmlns:a16="http://schemas.microsoft.com/office/drawing/2014/main" val="1843299644"/>
                  </a:ext>
                </a:extLst>
              </a:tr>
              <a:tr h="274677">
                <a:tc>
                  <a:txBody>
                    <a:bodyPr/>
                    <a:lstStyle/>
                    <a:p>
                      <a:pPr algn="l">
                        <a:lnSpc>
                          <a:spcPct val="107000"/>
                        </a:lnSpc>
                        <a:spcAft>
                          <a:spcPts val="0"/>
                        </a:spcAft>
                      </a:pPr>
                      <a:r>
                        <a:rPr lang="en-GB" sz="700">
                          <a:effectLst/>
                        </a:rPr>
                        <a:t>Literary form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Picture Book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Non-fiction</a:t>
                      </a:r>
                      <a:endParaRPr lang="en-GB" sz="1000">
                        <a:effectLst/>
                      </a:endParaRPr>
                    </a:p>
                    <a:p>
                      <a:pPr algn="l">
                        <a:lnSpc>
                          <a:spcPct val="107000"/>
                        </a:lnSpc>
                        <a:spcAft>
                          <a:spcPts val="0"/>
                        </a:spcAft>
                      </a:pPr>
                      <a:r>
                        <a:rPr lang="en-GB" sz="7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Picture Book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Poetry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Reflecting Realities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Contemporary fiction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Building Reading Stamina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Traditional Tales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extLst>
                  <a:ext uri="{0D108BD9-81ED-4DB2-BD59-A6C34878D82A}">
                    <a16:rowId xmlns:a16="http://schemas.microsoft.com/office/drawing/2014/main" val="1695461364"/>
                  </a:ext>
                </a:extLst>
              </a:tr>
              <a:tr h="666766">
                <a:tc>
                  <a:txBody>
                    <a:bodyPr/>
                    <a:lstStyle/>
                    <a:p>
                      <a:pPr algn="l">
                        <a:lnSpc>
                          <a:spcPct val="107000"/>
                        </a:lnSpc>
                        <a:spcAft>
                          <a:spcPts val="0"/>
                        </a:spcAft>
                      </a:pPr>
                      <a:r>
                        <a:rPr lang="en-GB" sz="700">
                          <a:effectLst/>
                        </a:rPr>
                        <a:t>Links to other curriculum topics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Habitats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dirty="0">
                          <a:effectLst/>
                        </a:rPr>
                        <a:t>Geography: The Americas</a:t>
                      </a:r>
                      <a:endParaRPr lang="en-GB" sz="1000" dirty="0">
                        <a:effectLst/>
                      </a:endParaRPr>
                    </a:p>
                    <a:p>
                      <a:pPr algn="l">
                        <a:lnSpc>
                          <a:spcPct val="107000"/>
                        </a:lnSpc>
                        <a:spcAft>
                          <a:spcPts val="0"/>
                        </a:spcAft>
                      </a:pPr>
                      <a:r>
                        <a:rPr lang="en-GB" sz="700" dirty="0">
                          <a:effectLst/>
                        </a:rPr>
                        <a:t>Science: Living Things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History: The Ancient Egyptians (the Nile River)</a:t>
                      </a:r>
                      <a:endParaRPr lang="en-GB" sz="1000">
                        <a:effectLst/>
                      </a:endParaRPr>
                    </a:p>
                    <a:p>
                      <a:pPr algn="l">
                        <a:lnSpc>
                          <a:spcPct val="107000"/>
                        </a:lnSpc>
                        <a:spcAft>
                          <a:spcPts val="0"/>
                        </a:spcAft>
                      </a:pPr>
                      <a:r>
                        <a:rPr lang="en-GB" sz="700">
                          <a:effectLst/>
                        </a:rPr>
                        <a:t>Science: Looking at States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gridSpan="2">
                  <a:txBody>
                    <a:bodyPr/>
                    <a:lstStyle/>
                    <a:p>
                      <a:pPr algn="l">
                        <a:lnSpc>
                          <a:spcPct val="107000"/>
                        </a:lnSpc>
                        <a:spcAft>
                          <a:spcPts val="0"/>
                        </a:spcAft>
                      </a:pPr>
                      <a:r>
                        <a:rPr lang="en-GB" sz="700">
                          <a:effectLst/>
                        </a:rPr>
                        <a:t>Geography: Rivers and the River Cycle.</a:t>
                      </a:r>
                      <a:endParaRPr lang="en-GB" sz="1000">
                        <a:effectLst/>
                      </a:endParaRPr>
                    </a:p>
                    <a:p>
                      <a:pPr algn="l">
                        <a:lnSpc>
                          <a:spcPct val="107000"/>
                        </a:lnSpc>
                        <a:spcAft>
                          <a:spcPts val="0"/>
                        </a:spcAft>
                      </a:pPr>
                      <a:r>
                        <a:rPr lang="en-GB" sz="700">
                          <a:effectLst/>
                        </a:rPr>
                        <a:t>Science: Brilliant Bubbles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hMerge="1">
                  <a:txBody>
                    <a:bodyPr/>
                    <a:lstStyle/>
                    <a:p>
                      <a:endParaRPr lang="en-GB"/>
                    </a:p>
                  </a:txBody>
                  <a:tcPr/>
                </a:tc>
                <a:tc>
                  <a:txBody>
                    <a:bodyPr/>
                    <a:lstStyle/>
                    <a:p>
                      <a:pPr algn="l">
                        <a:lnSpc>
                          <a:spcPct val="107000"/>
                        </a:lnSpc>
                        <a:spcAft>
                          <a:spcPts val="0"/>
                        </a:spcAft>
                      </a:pPr>
                      <a:r>
                        <a:rPr lang="en-GB" sz="700">
                          <a:effectLst/>
                        </a:rPr>
                        <a:t>History: Roman Britain</a:t>
                      </a:r>
                      <a:endParaRPr lang="en-GB" sz="1000">
                        <a:effectLst/>
                      </a:endParaRPr>
                    </a:p>
                    <a:p>
                      <a:pPr algn="l">
                        <a:lnSpc>
                          <a:spcPct val="107000"/>
                        </a:lnSpc>
                        <a:spcAft>
                          <a:spcPts val="0"/>
                        </a:spcAft>
                      </a:pPr>
                      <a:r>
                        <a:rPr lang="en-GB" sz="700">
                          <a:effectLst/>
                        </a:rPr>
                        <a:t>Science: Teeth and Eating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Geography: Earthquakes and Volcanoes</a:t>
                      </a:r>
                      <a:endParaRPr lang="en-GB" sz="1000">
                        <a:effectLst/>
                      </a:endParaRPr>
                    </a:p>
                    <a:p>
                      <a:pPr algn="l">
                        <a:lnSpc>
                          <a:spcPct val="107000"/>
                        </a:lnSpc>
                        <a:spcAft>
                          <a:spcPts val="0"/>
                        </a:spcAft>
                      </a:pPr>
                      <a:r>
                        <a:rPr lang="en-GB" sz="700">
                          <a:effectLst/>
                        </a:rPr>
                        <a:t>Science: What’s that sound?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Knowledge of Africa linked to earlier learning (Ancient Egypt/ Fly Eagle Fly)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extLst>
                  <a:ext uri="{0D108BD9-81ED-4DB2-BD59-A6C34878D82A}">
                    <a16:rowId xmlns:a16="http://schemas.microsoft.com/office/drawing/2014/main" val="3358087859"/>
                  </a:ext>
                </a:extLst>
              </a:tr>
              <a:tr h="3172694">
                <a:tc>
                  <a:txBody>
                    <a:bodyPr/>
                    <a:lstStyle/>
                    <a:p>
                      <a:pPr algn="l">
                        <a:lnSpc>
                          <a:spcPct val="107000"/>
                        </a:lnSpc>
                        <a:spcAft>
                          <a:spcPts val="0"/>
                        </a:spcAft>
                      </a:pPr>
                      <a:r>
                        <a:rPr lang="en-GB" sz="700">
                          <a:effectLst/>
                        </a:rPr>
                        <a:t>Writing and performance outcomes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Writing and producing own picture book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spcAft>
                          <a:spcPts val="0"/>
                        </a:spcAft>
                      </a:pPr>
                      <a:r>
                        <a:rPr lang="en-GB" sz="700">
                          <a:effectLst/>
                        </a:rPr>
                        <a:t>Poetry</a:t>
                      </a:r>
                      <a:endParaRPr lang="en-GB" sz="1000">
                        <a:effectLst/>
                      </a:endParaRPr>
                    </a:p>
                    <a:p>
                      <a:pPr algn="l">
                        <a:spcAft>
                          <a:spcPts val="0"/>
                        </a:spcAft>
                      </a:pPr>
                      <a:r>
                        <a:rPr lang="en-GB" sz="700">
                          <a:effectLst/>
                        </a:rPr>
                        <a:t>Performance of a poem</a:t>
                      </a:r>
                      <a:endParaRPr lang="en-GB" sz="1000">
                        <a:effectLst/>
                      </a:endParaRPr>
                    </a:p>
                    <a:p>
                      <a:pPr algn="l">
                        <a:spcAft>
                          <a:spcPts val="0"/>
                        </a:spcAft>
                      </a:pPr>
                      <a:r>
                        <a:rPr lang="en-GB" sz="700">
                          <a:effectLst/>
                        </a:rPr>
                        <a:t>Explanation text</a:t>
                      </a:r>
                      <a:endParaRPr lang="en-GB" sz="1000">
                        <a:effectLst/>
                      </a:endParaRPr>
                    </a:p>
                    <a:p>
                      <a:pPr algn="l">
                        <a:spcAft>
                          <a:spcPts val="0"/>
                        </a:spcAft>
                      </a:pPr>
                      <a:r>
                        <a:rPr lang="en-GB" sz="700">
                          <a:effectLst/>
                        </a:rPr>
                        <a:t>Debate</a:t>
                      </a:r>
                      <a:endParaRPr lang="en-GB" sz="1000">
                        <a:effectLst/>
                      </a:endParaRPr>
                    </a:p>
                    <a:p>
                      <a:pPr algn="l">
                        <a:spcAft>
                          <a:spcPts val="0"/>
                        </a:spcAft>
                      </a:pPr>
                      <a:r>
                        <a:rPr lang="en-GB" sz="700">
                          <a:effectLst/>
                        </a:rPr>
                        <a:t>Report writing</a:t>
                      </a:r>
                      <a:endParaRPr lang="en-GB" sz="1000">
                        <a:effectLst/>
                      </a:endParaRPr>
                    </a:p>
                    <a:p>
                      <a:pPr algn="l">
                        <a:spcAft>
                          <a:spcPts val="0"/>
                        </a:spcAft>
                      </a:pPr>
                      <a:r>
                        <a:rPr lang="en-GB" sz="700">
                          <a:effectLst/>
                        </a:rPr>
                        <a:t>Writing in role</a:t>
                      </a:r>
                      <a:endParaRPr lang="en-GB" sz="1000">
                        <a:effectLst/>
                      </a:endParaRPr>
                    </a:p>
                    <a:p>
                      <a:pPr algn="l">
                        <a:spcAft>
                          <a:spcPts val="0"/>
                        </a:spcAft>
                      </a:pPr>
                      <a:r>
                        <a:rPr lang="en-GB" sz="700">
                          <a:effectLst/>
                        </a:rPr>
                        <a:t>Argument writing</a:t>
                      </a:r>
                      <a:endParaRPr lang="en-GB" sz="1000">
                        <a:effectLst/>
                      </a:endParaRPr>
                    </a:p>
                    <a:p>
                      <a:pPr algn="l">
                        <a:spcAft>
                          <a:spcPts val="0"/>
                        </a:spcAft>
                      </a:pPr>
                      <a:r>
                        <a:rPr lang="en-GB" sz="700">
                          <a:effectLst/>
                        </a:rPr>
                        <a:t>Making a visual text</a:t>
                      </a:r>
                      <a:endParaRPr lang="en-GB" sz="1000">
                        <a:effectLst/>
                      </a:endParaRPr>
                    </a:p>
                    <a:p>
                      <a:pPr algn="l">
                        <a:spcAft>
                          <a:spcPts val="0"/>
                        </a:spcAft>
                      </a:pPr>
                      <a:r>
                        <a:rPr lang="en-GB" sz="700">
                          <a:effectLst/>
                        </a:rPr>
                        <a:t>Note of advice</a:t>
                      </a:r>
                      <a:endParaRPr lang="en-GB" sz="1000">
                        <a:effectLst/>
                      </a:endParaRPr>
                    </a:p>
                    <a:p>
                      <a:pPr algn="l">
                        <a:spcAft>
                          <a:spcPts val="0"/>
                        </a:spcAft>
                      </a:pPr>
                      <a:r>
                        <a:rPr lang="en-GB" sz="700">
                          <a:effectLst/>
                        </a:rPr>
                        <a:t>Playscript</a:t>
                      </a:r>
                      <a:endParaRPr lang="en-GB" sz="1000">
                        <a:effectLst/>
                      </a:endParaRPr>
                    </a:p>
                    <a:p>
                      <a:pPr algn="l">
                        <a:spcAft>
                          <a:spcPts val="0"/>
                        </a:spcAft>
                      </a:pPr>
                      <a:r>
                        <a:rPr lang="en-GB" sz="700">
                          <a:effectLst/>
                        </a:rPr>
                        <a:t>Extension of a narrative</a:t>
                      </a:r>
                      <a:endParaRPr lang="en-GB" sz="1000">
                        <a:effectLst/>
                        <a:latin typeface="Calibri" panose="020F0502020204030204" pitchFamily="34" charset="0"/>
                        <a:cs typeface="Times New Roman" panose="02020603050405020304" pitchFamily="18" charset="0"/>
                      </a:endParaRPr>
                    </a:p>
                  </a:txBody>
                  <a:tcPr marL="62586" marR="62586" marT="0" marB="0"/>
                </a:tc>
                <a:tc>
                  <a:txBody>
                    <a:bodyPr/>
                    <a:lstStyle/>
                    <a:p>
                      <a:pPr algn="l">
                        <a:spcAft>
                          <a:spcPts val="0"/>
                        </a:spcAft>
                      </a:pPr>
                      <a:r>
                        <a:rPr lang="en-GB" sz="700">
                          <a:effectLst/>
                        </a:rPr>
                        <a:t>Plan writing by discussing writing similar to that which they are</a:t>
                      </a:r>
                      <a:endParaRPr lang="en-GB" sz="1000">
                        <a:effectLst/>
                      </a:endParaRPr>
                    </a:p>
                    <a:p>
                      <a:pPr algn="l">
                        <a:spcAft>
                          <a:spcPts val="0"/>
                        </a:spcAft>
                      </a:pPr>
                      <a:r>
                        <a:rPr lang="en-GB" sz="700">
                          <a:effectLst/>
                        </a:rPr>
                        <a:t>planning to write, learning from its</a:t>
                      </a:r>
                      <a:endParaRPr lang="en-GB" sz="1000">
                        <a:effectLst/>
                      </a:endParaRPr>
                    </a:p>
                    <a:p>
                      <a:pPr algn="l">
                        <a:spcAft>
                          <a:spcPts val="0"/>
                        </a:spcAft>
                      </a:pPr>
                      <a:r>
                        <a:rPr lang="en-GB" sz="700">
                          <a:effectLst/>
                        </a:rPr>
                        <a:t>structure, vocabulary and grammar.</a:t>
                      </a:r>
                      <a:endParaRPr lang="en-GB" sz="1000">
                        <a:effectLst/>
                      </a:endParaRPr>
                    </a:p>
                    <a:p>
                      <a:pPr algn="l">
                        <a:spcAft>
                          <a:spcPts val="0"/>
                        </a:spcAft>
                      </a:pPr>
                      <a:r>
                        <a:rPr lang="en-GB" sz="700">
                          <a:effectLst/>
                        </a:rPr>
                        <a:t> </a:t>
                      </a:r>
                      <a:endParaRPr lang="en-GB" sz="1000">
                        <a:effectLst/>
                      </a:endParaRPr>
                    </a:p>
                    <a:p>
                      <a:pPr algn="l">
                        <a:spcAft>
                          <a:spcPts val="0"/>
                        </a:spcAft>
                      </a:pPr>
                      <a:r>
                        <a:rPr lang="en-GB" sz="700">
                          <a:effectLst/>
                        </a:rPr>
                        <a:t>Draft and write by composing and</a:t>
                      </a:r>
                      <a:endParaRPr lang="en-GB" sz="1000">
                        <a:effectLst/>
                      </a:endParaRPr>
                    </a:p>
                    <a:p>
                      <a:pPr algn="l">
                        <a:spcAft>
                          <a:spcPts val="0"/>
                        </a:spcAft>
                      </a:pPr>
                      <a:r>
                        <a:rPr lang="en-GB" sz="700">
                          <a:effectLst/>
                        </a:rPr>
                        <a:t>rehearsing sentences orally;</a:t>
                      </a:r>
                      <a:endParaRPr lang="en-GB" sz="1000">
                        <a:effectLst/>
                      </a:endParaRPr>
                    </a:p>
                    <a:p>
                      <a:pPr algn="l">
                        <a:spcAft>
                          <a:spcPts val="0"/>
                        </a:spcAft>
                      </a:pPr>
                      <a:r>
                        <a:rPr lang="en-GB" sz="700">
                          <a:effectLst/>
                        </a:rPr>
                        <a:t> </a:t>
                      </a:r>
                      <a:endParaRPr lang="en-GB" sz="1000">
                        <a:effectLst/>
                      </a:endParaRPr>
                    </a:p>
                    <a:p>
                      <a:pPr algn="l">
                        <a:spcAft>
                          <a:spcPts val="0"/>
                        </a:spcAft>
                      </a:pPr>
                      <a:r>
                        <a:rPr lang="en-GB" sz="700">
                          <a:effectLst/>
                        </a:rPr>
                        <a:t>In narrative create settings, characters and plot;</a:t>
                      </a:r>
                      <a:endParaRPr lang="en-GB" sz="1000">
                        <a:effectLst/>
                      </a:endParaRPr>
                    </a:p>
                    <a:p>
                      <a:pPr algn="l">
                        <a:spcAft>
                          <a:spcPts val="0"/>
                        </a:spcAft>
                      </a:pPr>
                      <a:r>
                        <a:rPr lang="en-GB" sz="700">
                          <a:effectLst/>
                        </a:rPr>
                        <a:t>Develop creative and imaginative</a:t>
                      </a:r>
                      <a:endParaRPr lang="en-GB" sz="1000">
                        <a:effectLst/>
                      </a:endParaRPr>
                    </a:p>
                    <a:p>
                      <a:pPr algn="l">
                        <a:spcAft>
                          <a:spcPts val="0"/>
                        </a:spcAft>
                      </a:pPr>
                      <a:r>
                        <a:rPr lang="en-GB" sz="700">
                          <a:effectLst/>
                        </a:rPr>
                        <a:t>writing by adopting, creating and</a:t>
                      </a:r>
                      <a:endParaRPr lang="en-GB" sz="1000">
                        <a:effectLst/>
                      </a:endParaRPr>
                    </a:p>
                    <a:p>
                      <a:pPr algn="l">
                        <a:spcAft>
                          <a:spcPts val="0"/>
                        </a:spcAft>
                      </a:pPr>
                      <a:r>
                        <a:rPr lang="en-GB" sz="700">
                          <a:effectLst/>
                        </a:rPr>
                        <a:t>sustaining a range of roles.</a:t>
                      </a:r>
                      <a:endParaRPr lang="en-GB" sz="1000">
                        <a:effectLst/>
                        <a:latin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Poetry performance,  </a:t>
                      </a:r>
                      <a:endParaRPr lang="en-GB" sz="1000">
                        <a:effectLst/>
                      </a:endParaRPr>
                    </a:p>
                    <a:p>
                      <a:pPr algn="l">
                        <a:lnSpc>
                          <a:spcPct val="107000"/>
                        </a:lnSpc>
                        <a:spcAft>
                          <a:spcPts val="0"/>
                        </a:spcAft>
                      </a:pPr>
                      <a:r>
                        <a:rPr lang="en-GB" sz="700">
                          <a:effectLst/>
                        </a:rPr>
                        <a:t>, Text marking  Drafting, redrafting and writing poetry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Poetry, thought bubbles,</a:t>
                      </a:r>
                      <a:endParaRPr lang="en-GB" sz="1000">
                        <a:effectLst/>
                      </a:endParaRPr>
                    </a:p>
                    <a:p>
                      <a:pPr algn="l">
                        <a:lnSpc>
                          <a:spcPct val="107000"/>
                        </a:lnSpc>
                        <a:spcAft>
                          <a:spcPts val="0"/>
                        </a:spcAft>
                      </a:pPr>
                      <a:r>
                        <a:rPr lang="en-GB" sz="700">
                          <a:effectLst/>
                        </a:rPr>
                        <a:t>Letters in role,</a:t>
                      </a:r>
                      <a:endParaRPr lang="en-GB" sz="1000">
                        <a:effectLst/>
                      </a:endParaRPr>
                    </a:p>
                    <a:p>
                      <a:pPr algn="l">
                        <a:lnSpc>
                          <a:spcPct val="107000"/>
                        </a:lnSpc>
                        <a:spcAft>
                          <a:spcPts val="0"/>
                        </a:spcAft>
                      </a:pPr>
                      <a:r>
                        <a:rPr lang="en-GB" sz="700">
                          <a:effectLst/>
                        </a:rPr>
                        <a:t>Narrative from a character’s perspective.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Writing: (Transcription / Composition) </a:t>
                      </a:r>
                      <a:endParaRPr lang="en-GB" sz="1000">
                        <a:effectLst/>
                      </a:endParaRPr>
                    </a:p>
                    <a:p>
                      <a:pPr algn="l">
                        <a:spcAft>
                          <a:spcPts val="0"/>
                        </a:spcAft>
                      </a:pPr>
                      <a:r>
                        <a:rPr lang="en-GB" sz="700">
                          <a:effectLst/>
                        </a:rPr>
                        <a:t>Plan writing by discussing writing similar to that which they are planning to write, learning from its structure, vocabulary and grammar</a:t>
                      </a:r>
                      <a:endParaRPr lang="en-GB" sz="1000">
                        <a:effectLst/>
                      </a:endParaRPr>
                    </a:p>
                    <a:p>
                      <a:pPr algn="l">
                        <a:spcAft>
                          <a:spcPts val="0"/>
                        </a:spcAft>
                      </a:pPr>
                      <a:r>
                        <a:rPr lang="en-GB" sz="700">
                          <a:effectLst/>
                        </a:rPr>
                        <a:t>Draft and write by composing and rehearsing sentences orally</a:t>
                      </a:r>
                      <a:endParaRPr lang="en-GB" sz="1000">
                        <a:effectLst/>
                      </a:endParaRPr>
                    </a:p>
                    <a:p>
                      <a:pPr algn="l">
                        <a:spcAft>
                          <a:spcPts val="0"/>
                        </a:spcAft>
                      </a:pPr>
                      <a:r>
                        <a:rPr lang="en-GB" sz="700">
                          <a:effectLst/>
                        </a:rPr>
                        <a:t>In narrative create settings, characters and plot </a:t>
                      </a:r>
                      <a:endParaRPr lang="en-GB" sz="1000">
                        <a:effectLst/>
                      </a:endParaRPr>
                    </a:p>
                    <a:p>
                      <a:pPr algn="l">
                        <a:spcAft>
                          <a:spcPts val="0"/>
                        </a:spcAft>
                      </a:pPr>
                      <a:r>
                        <a:rPr lang="en-GB" sz="700">
                          <a:effectLst/>
                        </a:rPr>
                        <a:t>Develop creative and imaginative writing by adopting, creating and sustaining a range of roles</a:t>
                      </a:r>
                      <a:endParaRPr lang="en-GB" sz="1000">
                        <a:effectLst/>
                        <a:latin typeface="Calibri" panose="020F0502020204030204" pitchFamily="34" charset="0"/>
                        <a:cs typeface="Times New Roman" panose="02020603050405020304" pitchFamily="18" charset="0"/>
                      </a:endParaRPr>
                    </a:p>
                  </a:txBody>
                  <a:tcPr marL="62586" marR="62586" marT="0" marB="0"/>
                </a:tc>
                <a:tc>
                  <a:txBody>
                    <a:bodyPr/>
                    <a:lstStyle/>
                    <a:p>
                      <a:pPr algn="l">
                        <a:lnSpc>
                          <a:spcPct val="107000"/>
                        </a:lnSpc>
                        <a:spcAft>
                          <a:spcPts val="0"/>
                        </a:spcAft>
                      </a:pPr>
                      <a:r>
                        <a:rPr lang="en-GB" sz="700">
                          <a:effectLst/>
                        </a:rPr>
                        <a:t>Writing: (Transcription/Composition) </a:t>
                      </a:r>
                      <a:endParaRPr lang="en-GB" sz="1000">
                        <a:effectLst/>
                      </a:endParaRPr>
                    </a:p>
                    <a:p>
                      <a:pPr algn="l">
                        <a:spcAft>
                          <a:spcPts val="0"/>
                        </a:spcAft>
                      </a:pPr>
                      <a:r>
                        <a:rPr lang="en-GB" sz="700">
                          <a:effectLst/>
                        </a:rPr>
                        <a:t>Plan writing by discussing writing similar to that which they are planning to write, </a:t>
                      </a:r>
                      <a:endParaRPr lang="en-GB" sz="1000">
                        <a:effectLst/>
                      </a:endParaRPr>
                    </a:p>
                    <a:p>
                      <a:pPr algn="l">
                        <a:spcAft>
                          <a:spcPts val="0"/>
                        </a:spcAft>
                      </a:pPr>
                      <a:r>
                        <a:rPr lang="en-GB" sz="700">
                          <a:effectLst/>
                        </a:rPr>
                        <a:t>Discuss words and phrases that capture readers’ interest and imagination </a:t>
                      </a:r>
                      <a:endParaRPr lang="en-GB" sz="1000">
                        <a:effectLst/>
                      </a:endParaRPr>
                    </a:p>
                    <a:p>
                      <a:pPr algn="l">
                        <a:spcAft>
                          <a:spcPts val="0"/>
                        </a:spcAft>
                      </a:pPr>
                      <a:r>
                        <a:rPr lang="en-GB" sz="700">
                          <a:effectLst/>
                        </a:rPr>
                        <a:t>Draw inferences about characters’ feelings, thoughts, emotions and actions learning from its structure, vocabulary and grammar </a:t>
                      </a:r>
                      <a:endParaRPr lang="en-GB" sz="1000">
                        <a:effectLst/>
                      </a:endParaRPr>
                    </a:p>
                    <a:p>
                      <a:pPr algn="l">
                        <a:spcAft>
                          <a:spcPts val="0"/>
                        </a:spcAft>
                      </a:pPr>
                      <a:r>
                        <a:rPr lang="en-GB" sz="700">
                          <a:effectLst/>
                        </a:rPr>
                        <a:t>Draft and write by composing and rehearsing sentences orally </a:t>
                      </a:r>
                      <a:endParaRPr lang="en-GB" sz="1000">
                        <a:effectLst/>
                      </a:endParaRPr>
                    </a:p>
                    <a:p>
                      <a:pPr algn="l">
                        <a:spcAft>
                          <a:spcPts val="0"/>
                        </a:spcAft>
                      </a:pPr>
                      <a:r>
                        <a:rPr lang="en-GB" sz="700">
                          <a:effectLst/>
                        </a:rPr>
                        <a:t>In narrative create settings, characters and plot </a:t>
                      </a:r>
                      <a:endParaRPr lang="en-GB" sz="1000">
                        <a:effectLst/>
                      </a:endParaRPr>
                    </a:p>
                    <a:p>
                      <a:pPr algn="l">
                        <a:spcAft>
                          <a:spcPts val="0"/>
                        </a:spcAft>
                      </a:pPr>
                      <a:r>
                        <a:rPr lang="en-GB" sz="700">
                          <a:effectLst/>
                        </a:rPr>
                        <a:t>Develop creative and imaginative writing by adopting, creating and sustaining a range of roles</a:t>
                      </a:r>
                      <a:endParaRPr lang="en-GB" sz="1000">
                        <a:effectLst/>
                        <a:latin typeface="Calibri" panose="020F0502020204030204" pitchFamily="34" charset="0"/>
                        <a:cs typeface="Times New Roman" panose="02020603050405020304" pitchFamily="18" charset="0"/>
                      </a:endParaRPr>
                    </a:p>
                  </a:txBody>
                  <a:tcPr marL="62586" marR="62586" marT="0" marB="0"/>
                </a:tc>
                <a:tc>
                  <a:txBody>
                    <a:bodyPr/>
                    <a:lstStyle/>
                    <a:p>
                      <a:pPr algn="l">
                        <a:spcAft>
                          <a:spcPts val="0"/>
                        </a:spcAft>
                      </a:pPr>
                      <a:r>
                        <a:rPr lang="en-GB" sz="700" dirty="0">
                          <a:effectLst/>
                        </a:rPr>
                        <a:t>Writing in role</a:t>
                      </a:r>
                      <a:endParaRPr lang="en-GB" sz="1000" dirty="0">
                        <a:effectLst/>
                      </a:endParaRPr>
                    </a:p>
                    <a:p>
                      <a:pPr algn="l">
                        <a:spcAft>
                          <a:spcPts val="0"/>
                        </a:spcAft>
                      </a:pPr>
                      <a:r>
                        <a:rPr lang="en-GB" sz="700" dirty="0">
                          <a:effectLst/>
                        </a:rPr>
                        <a:t>Diary writing </a:t>
                      </a:r>
                      <a:endParaRPr lang="en-GB" sz="1000" dirty="0">
                        <a:effectLst/>
                      </a:endParaRPr>
                    </a:p>
                    <a:p>
                      <a:pPr algn="l">
                        <a:spcAft>
                          <a:spcPts val="0"/>
                        </a:spcAft>
                      </a:pPr>
                      <a:r>
                        <a:rPr lang="en-GB" sz="700" dirty="0">
                          <a:effectLst/>
                        </a:rPr>
                        <a:t>Newspaper writing</a:t>
                      </a:r>
                      <a:endParaRPr lang="en-GB" sz="1000" dirty="0">
                        <a:effectLst/>
                      </a:endParaRPr>
                    </a:p>
                    <a:p>
                      <a:pPr algn="l">
                        <a:spcAft>
                          <a:spcPts val="0"/>
                        </a:spcAft>
                      </a:pPr>
                      <a:r>
                        <a:rPr lang="en-GB" sz="700" dirty="0">
                          <a:effectLst/>
                        </a:rPr>
                        <a:t>Persuasive writing </a:t>
                      </a:r>
                      <a:endParaRPr lang="en-GB" sz="1000" dirty="0">
                        <a:effectLst/>
                      </a:endParaRPr>
                    </a:p>
                    <a:p>
                      <a:pPr algn="l">
                        <a:spcAft>
                          <a:spcPts val="0"/>
                        </a:spcAft>
                      </a:pPr>
                      <a:r>
                        <a:rPr lang="en-GB" sz="700" dirty="0">
                          <a:effectLst/>
                        </a:rPr>
                        <a:t>Letter writing</a:t>
                      </a:r>
                      <a:endParaRPr lang="en-GB" sz="1000" dirty="0">
                        <a:effectLst/>
                        <a:latin typeface="Calibri" panose="020F0502020204030204" pitchFamily="34" charset="0"/>
                        <a:cs typeface="Times New Roman" panose="02020603050405020304" pitchFamily="18" charset="0"/>
                      </a:endParaRPr>
                    </a:p>
                  </a:txBody>
                  <a:tcPr marL="62586" marR="62586" marT="0" marB="0"/>
                </a:tc>
                <a:extLst>
                  <a:ext uri="{0D108BD9-81ED-4DB2-BD59-A6C34878D82A}">
                    <a16:rowId xmlns:a16="http://schemas.microsoft.com/office/drawing/2014/main" val="2947756320"/>
                  </a:ext>
                </a:extLst>
              </a:tr>
            </a:tbl>
          </a:graphicData>
        </a:graphic>
      </p:graphicFrame>
    </p:spTree>
    <p:extLst>
      <p:ext uri="{BB962C8B-B14F-4D97-AF65-F5344CB8AC3E}">
        <p14:creationId xmlns:p14="http://schemas.microsoft.com/office/powerpoint/2010/main" val="34748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GB" dirty="0">
                <a:solidFill>
                  <a:schemeClr val="tx1"/>
                </a:solidFill>
              </a:rPr>
              <a:t>Contents</a:t>
            </a:r>
          </a:p>
        </p:txBody>
      </p:sp>
      <p:sp>
        <p:nvSpPr>
          <p:cNvPr id="3" name="Content Placeholder 2"/>
          <p:cNvSpPr>
            <a:spLocks noGrp="1"/>
          </p:cNvSpPr>
          <p:nvPr>
            <p:ph sz="quarter" idx="1"/>
          </p:nvPr>
        </p:nvSpPr>
        <p:spPr/>
        <p:txBody>
          <a:bodyPr>
            <a:normAutofit/>
          </a:bodyPr>
          <a:lstStyle/>
          <a:p>
            <a:r>
              <a:rPr lang="en-GB" sz="3200" dirty="0"/>
              <a:t>Introduce the staff</a:t>
            </a:r>
          </a:p>
          <a:p>
            <a:r>
              <a:rPr lang="en-GB" sz="3200" dirty="0"/>
              <a:t>Daily routines</a:t>
            </a:r>
          </a:p>
          <a:p>
            <a:r>
              <a:rPr lang="en-GB" sz="3200" dirty="0"/>
              <a:t>Behaviour expectations</a:t>
            </a:r>
          </a:p>
          <a:p>
            <a:r>
              <a:rPr lang="en-GB" sz="3200" dirty="0"/>
              <a:t>Homework</a:t>
            </a:r>
          </a:p>
          <a:p>
            <a:r>
              <a:rPr lang="en-GB" sz="3200" dirty="0"/>
              <a:t>Curriculum: </a:t>
            </a:r>
          </a:p>
          <a:p>
            <a:pPr>
              <a:buFontTx/>
              <a:buChar char="-"/>
            </a:pPr>
            <a:r>
              <a:rPr lang="en-GB" sz="3200" dirty="0"/>
              <a:t>Core subjects</a:t>
            </a:r>
          </a:p>
          <a:p>
            <a:pPr>
              <a:buFontTx/>
              <a:buChar char="-"/>
            </a:pPr>
            <a:r>
              <a:rPr lang="en-GB" sz="3200" dirty="0"/>
              <a:t>Foundation subjects</a:t>
            </a:r>
            <a:endParaRPr lang="en-GB" dirty="0"/>
          </a:p>
        </p:txBody>
      </p:sp>
    </p:spTree>
    <p:extLst>
      <p:ext uri="{BB962C8B-B14F-4D97-AF65-F5344CB8AC3E}">
        <p14:creationId xmlns:p14="http://schemas.microsoft.com/office/powerpoint/2010/main" val="400301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pic>
        <p:nvPicPr>
          <p:cNvPr id="7" name="Picture 6">
            <a:extLst>
              <a:ext uri="{FF2B5EF4-FFF2-40B4-BE49-F238E27FC236}">
                <a16:creationId xmlns:a16="http://schemas.microsoft.com/office/drawing/2014/main" id="{2E840535-E4CE-45D7-A694-5FA71C6B6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0772" y="1804605"/>
            <a:ext cx="5085184" cy="4120137"/>
          </a:xfrm>
          <a:prstGeom prst="rect">
            <a:avLst/>
          </a:prstGeom>
        </p:spPr>
      </p:pic>
      <p:pic>
        <p:nvPicPr>
          <p:cNvPr id="9" name="Picture 8">
            <a:extLst>
              <a:ext uri="{FF2B5EF4-FFF2-40B4-BE49-F238E27FC236}">
                <a16:creationId xmlns:a16="http://schemas.microsoft.com/office/drawing/2014/main" id="{F5CA3F0A-EFBA-49A2-A16B-4D8F2DA3F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86427" y="1657542"/>
            <a:ext cx="5085185" cy="4414263"/>
          </a:xfrm>
          <a:prstGeom prst="rect">
            <a:avLst/>
          </a:prstGeom>
        </p:spPr>
      </p:pic>
    </p:spTree>
    <p:extLst>
      <p:ext uri="{BB962C8B-B14F-4D97-AF65-F5344CB8AC3E}">
        <p14:creationId xmlns:p14="http://schemas.microsoft.com/office/powerpoint/2010/main" val="58834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0966-FF33-46DD-8FE5-0769F8293FBA}"/>
              </a:ext>
            </a:extLst>
          </p:cNvPr>
          <p:cNvSpPr>
            <a:spLocks noGrp="1"/>
          </p:cNvSpPr>
          <p:nvPr>
            <p:ph type="title"/>
          </p:nvPr>
        </p:nvSpPr>
        <p:spPr/>
        <p:txBody>
          <a:bodyPr/>
          <a:lstStyle/>
          <a:p>
            <a:r>
              <a:rPr lang="en-GB" dirty="0"/>
              <a:t>Oxford Reading Levels </a:t>
            </a:r>
          </a:p>
        </p:txBody>
      </p:sp>
      <p:pic>
        <p:nvPicPr>
          <p:cNvPr id="4" name="Content Placeholder 3">
            <a:extLst>
              <a:ext uri="{FF2B5EF4-FFF2-40B4-BE49-F238E27FC236}">
                <a16:creationId xmlns:a16="http://schemas.microsoft.com/office/drawing/2014/main" id="{4856902B-EACD-4E67-A84E-BD9A8C855F25}"/>
              </a:ext>
            </a:extLst>
          </p:cNvPr>
          <p:cNvPicPr>
            <a:picLocks noGrp="1"/>
          </p:cNvPicPr>
          <p:nvPr>
            <p:ph sz="quarter" idx="1"/>
          </p:nvPr>
        </p:nvPicPr>
        <p:blipFill>
          <a:blip r:embed="rId3"/>
          <a:stretch>
            <a:fillRect/>
          </a:stretch>
        </p:blipFill>
        <p:spPr>
          <a:xfrm>
            <a:off x="301752" y="1556792"/>
            <a:ext cx="6511139" cy="4572000"/>
          </a:xfrm>
          <a:prstGeom prst="rect">
            <a:avLst/>
          </a:prstGeom>
        </p:spPr>
      </p:pic>
      <p:sp>
        <p:nvSpPr>
          <p:cNvPr id="5" name="TextBox 4">
            <a:extLst>
              <a:ext uri="{FF2B5EF4-FFF2-40B4-BE49-F238E27FC236}">
                <a16:creationId xmlns:a16="http://schemas.microsoft.com/office/drawing/2014/main" id="{4D291BF0-ACE1-41F5-857A-56D272EDE792}"/>
              </a:ext>
            </a:extLst>
          </p:cNvPr>
          <p:cNvSpPr txBox="1"/>
          <p:nvPr/>
        </p:nvSpPr>
        <p:spPr>
          <a:xfrm>
            <a:off x="6866426" y="2090172"/>
            <a:ext cx="1987785" cy="2677656"/>
          </a:xfrm>
          <a:prstGeom prst="rect">
            <a:avLst/>
          </a:prstGeom>
          <a:noFill/>
        </p:spPr>
        <p:txBody>
          <a:bodyPr wrap="square" rtlCol="0">
            <a:spAutoFit/>
          </a:bodyPr>
          <a:lstStyle/>
          <a:p>
            <a:r>
              <a:rPr lang="en-GB" sz="1400" dirty="0"/>
              <a:t>Children will now have a numbered level rather than a colour band. This will mean the children will have a very specific text matched to their reading level and will have access to a range of online books and resources on Oxford </a:t>
            </a:r>
          </a:p>
          <a:p>
            <a:r>
              <a:rPr lang="en-GB" sz="1400" dirty="0"/>
              <a:t>Reading Buddy. </a:t>
            </a:r>
          </a:p>
        </p:txBody>
      </p:sp>
    </p:spTree>
    <p:extLst>
      <p:ext uri="{BB962C8B-B14F-4D97-AF65-F5344CB8AC3E}">
        <p14:creationId xmlns:p14="http://schemas.microsoft.com/office/powerpoint/2010/main" val="331893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pic>
        <p:nvPicPr>
          <p:cNvPr id="614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3682705" y="1340768"/>
            <a:ext cx="5182814" cy="512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441BD8E-C06F-4ECD-A059-60300C3EB3C5}"/>
              </a:ext>
            </a:extLst>
          </p:cNvPr>
          <p:cNvPicPr>
            <a:picLocks noChangeAspect="1"/>
          </p:cNvPicPr>
          <p:nvPr/>
        </p:nvPicPr>
        <p:blipFill>
          <a:blip r:embed="rId4"/>
          <a:stretch>
            <a:fillRect/>
          </a:stretch>
        </p:blipFill>
        <p:spPr>
          <a:xfrm>
            <a:off x="304247" y="1772816"/>
            <a:ext cx="3312368" cy="3969785"/>
          </a:xfrm>
          <a:prstGeom prst="rect">
            <a:avLst/>
          </a:prstGeom>
        </p:spPr>
      </p:pic>
    </p:spTree>
    <p:extLst>
      <p:ext uri="{BB962C8B-B14F-4D97-AF65-F5344CB8AC3E}">
        <p14:creationId xmlns:p14="http://schemas.microsoft.com/office/powerpoint/2010/main" val="163272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Punctuation and Grammar in Year 4</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75549" y="1527175"/>
            <a:ext cx="5156390" cy="4572000"/>
          </a:xfrm>
        </p:spPr>
      </p:pic>
    </p:spTree>
    <p:extLst>
      <p:ext uri="{BB962C8B-B14F-4D97-AF65-F5344CB8AC3E}">
        <p14:creationId xmlns:p14="http://schemas.microsoft.com/office/powerpoint/2010/main" val="396846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Subjects </a:t>
            </a:r>
          </a:p>
        </p:txBody>
      </p:sp>
      <p:sp>
        <p:nvSpPr>
          <p:cNvPr id="3" name="Content Placeholder 2"/>
          <p:cNvSpPr>
            <a:spLocks noGrp="1"/>
          </p:cNvSpPr>
          <p:nvPr>
            <p:ph sz="quarter" idx="1"/>
          </p:nvPr>
        </p:nvSpPr>
        <p:spPr/>
        <p:txBody>
          <a:bodyPr>
            <a:normAutofit fontScale="92500"/>
          </a:bodyPr>
          <a:lstStyle/>
          <a:p>
            <a:r>
              <a:rPr lang="en-GB" sz="2800" dirty="0"/>
              <a:t>Foundation subjects are taught in half termly blocks</a:t>
            </a:r>
          </a:p>
          <a:p>
            <a:r>
              <a:rPr lang="en-GB" sz="2800" dirty="0"/>
              <a:t>Foundation subjects (Music/Spanish, Computing, Art and History) will be taught across Year 3/4 subject specialist teachers. To be reviewed half-termly </a:t>
            </a:r>
          </a:p>
          <a:p>
            <a:r>
              <a:rPr lang="en-GB" sz="2800" dirty="0"/>
              <a:t>Singing assembly takes place on a Friday afternoon</a:t>
            </a:r>
          </a:p>
          <a:p>
            <a:r>
              <a:rPr lang="en-GB" sz="2800" dirty="0"/>
              <a:t>All children have a weekly half- hour music lesson with Mr Owen</a:t>
            </a:r>
          </a:p>
          <a:p>
            <a:r>
              <a:rPr lang="en-GB" sz="2800" dirty="0"/>
              <a:t>A topic related trip will take place offsite and we will provide more details on this at a later date</a:t>
            </a:r>
          </a:p>
          <a:p>
            <a:endParaRPr lang="en-GB" sz="2400" dirty="0"/>
          </a:p>
          <a:p>
            <a:endParaRPr lang="en-GB" dirty="0"/>
          </a:p>
        </p:txBody>
      </p:sp>
    </p:spTree>
    <p:extLst>
      <p:ext uri="{BB962C8B-B14F-4D97-AF65-F5344CB8AC3E}">
        <p14:creationId xmlns:p14="http://schemas.microsoft.com/office/powerpoint/2010/main" val="367780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A3F3-D705-41E2-8481-3903876497B6}"/>
              </a:ext>
            </a:extLst>
          </p:cNvPr>
          <p:cNvSpPr>
            <a:spLocks noGrp="1"/>
          </p:cNvSpPr>
          <p:nvPr>
            <p:ph type="title"/>
          </p:nvPr>
        </p:nvSpPr>
        <p:spPr/>
        <p:txBody>
          <a:bodyPr/>
          <a:lstStyle/>
          <a:p>
            <a:r>
              <a:rPr lang="en-GB" dirty="0"/>
              <a:t>Humanities</a:t>
            </a:r>
          </a:p>
        </p:txBody>
      </p:sp>
      <p:pic>
        <p:nvPicPr>
          <p:cNvPr id="4" name="Content Placeholder 3">
            <a:extLst>
              <a:ext uri="{FF2B5EF4-FFF2-40B4-BE49-F238E27FC236}">
                <a16:creationId xmlns:a16="http://schemas.microsoft.com/office/drawing/2014/main" id="{716FCFE0-99DB-4583-9B3E-4D5C08063A82}"/>
              </a:ext>
            </a:extLst>
          </p:cNvPr>
          <p:cNvPicPr>
            <a:picLocks noGrp="1" noChangeAspect="1"/>
          </p:cNvPicPr>
          <p:nvPr>
            <p:ph sz="quarter" idx="1"/>
          </p:nvPr>
        </p:nvPicPr>
        <p:blipFill>
          <a:blip r:embed="rId3"/>
          <a:stretch>
            <a:fillRect/>
          </a:stretch>
        </p:blipFill>
        <p:spPr>
          <a:xfrm>
            <a:off x="107504" y="1988840"/>
            <a:ext cx="9043316" cy="2835970"/>
          </a:xfrm>
          <a:prstGeom prst="rect">
            <a:avLst/>
          </a:prstGeom>
        </p:spPr>
      </p:pic>
    </p:spTree>
    <p:extLst>
      <p:ext uri="{BB962C8B-B14F-4D97-AF65-F5344CB8AC3E}">
        <p14:creationId xmlns:p14="http://schemas.microsoft.com/office/powerpoint/2010/main" val="159230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17C3-D1D1-4974-B0D3-ACC8677D5E15}"/>
              </a:ext>
            </a:extLst>
          </p:cNvPr>
          <p:cNvSpPr>
            <a:spLocks noGrp="1"/>
          </p:cNvSpPr>
          <p:nvPr>
            <p:ph type="title"/>
          </p:nvPr>
        </p:nvSpPr>
        <p:spPr/>
        <p:txBody>
          <a:bodyPr/>
          <a:lstStyle/>
          <a:p>
            <a:r>
              <a:rPr lang="en-GB" dirty="0"/>
              <a:t>Religious Education</a:t>
            </a:r>
          </a:p>
        </p:txBody>
      </p:sp>
      <p:pic>
        <p:nvPicPr>
          <p:cNvPr id="4" name="Content Placeholder 3">
            <a:extLst>
              <a:ext uri="{FF2B5EF4-FFF2-40B4-BE49-F238E27FC236}">
                <a16:creationId xmlns:a16="http://schemas.microsoft.com/office/drawing/2014/main" id="{F333F1D2-CE7F-4274-9A51-1756A2E6A7AB}"/>
              </a:ext>
            </a:extLst>
          </p:cNvPr>
          <p:cNvPicPr>
            <a:picLocks noGrp="1" noChangeAspect="1"/>
          </p:cNvPicPr>
          <p:nvPr>
            <p:ph sz="quarter" idx="1"/>
          </p:nvPr>
        </p:nvPicPr>
        <p:blipFill>
          <a:blip r:embed="rId3"/>
          <a:stretch>
            <a:fillRect/>
          </a:stretch>
        </p:blipFill>
        <p:spPr>
          <a:xfrm>
            <a:off x="331914" y="1772816"/>
            <a:ext cx="8504238" cy="2422419"/>
          </a:xfrm>
          <a:prstGeom prst="rect">
            <a:avLst/>
          </a:prstGeom>
        </p:spPr>
      </p:pic>
      <p:sp>
        <p:nvSpPr>
          <p:cNvPr id="5" name="TextBox 4">
            <a:extLst>
              <a:ext uri="{FF2B5EF4-FFF2-40B4-BE49-F238E27FC236}">
                <a16:creationId xmlns:a16="http://schemas.microsoft.com/office/drawing/2014/main" id="{33F3B4BF-3E26-468A-B302-8989645E49D0}"/>
              </a:ext>
            </a:extLst>
          </p:cNvPr>
          <p:cNvSpPr txBox="1"/>
          <p:nvPr/>
        </p:nvSpPr>
        <p:spPr>
          <a:xfrm>
            <a:off x="467544" y="4581128"/>
            <a:ext cx="8368608"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t>Whole school assembly on Mondays</a:t>
            </a:r>
          </a:p>
          <a:p>
            <a:pPr marL="285750" indent="-285750">
              <a:buFont typeface="Arial" panose="020B0604020202020204" pitchFamily="34" charset="0"/>
              <a:buChar char="•"/>
            </a:pPr>
            <a:r>
              <a:rPr lang="en-GB" sz="2000" dirty="0"/>
              <a:t>Year 4/5/6 Assembly on Thursdays celebrating achievements </a:t>
            </a:r>
          </a:p>
          <a:p>
            <a:pPr marL="285750" indent="-285750">
              <a:buFont typeface="Arial" panose="020B0604020202020204" pitchFamily="34" charset="0"/>
              <a:buChar char="•"/>
            </a:pPr>
            <a:r>
              <a:rPr lang="en-GB" sz="2000" dirty="0"/>
              <a:t>Masses – Check school diary </a:t>
            </a:r>
          </a:p>
          <a:p>
            <a:pPr marL="285750" indent="-285750">
              <a:buFont typeface="Arial" panose="020B0604020202020204" pitchFamily="34" charset="0"/>
              <a:buChar char="•"/>
            </a:pPr>
            <a:r>
              <a:rPr lang="en-GB" sz="2000" dirty="0"/>
              <a:t>Year 4 Mass- Class J – Ash Wednesday (22</a:t>
            </a:r>
            <a:r>
              <a:rPr lang="en-GB" sz="2000" baseline="30000" dirty="0"/>
              <a:t>nd</a:t>
            </a:r>
            <a:r>
              <a:rPr lang="en-GB" sz="2000" dirty="0"/>
              <a:t> February 2023)</a:t>
            </a:r>
          </a:p>
          <a:p>
            <a:pPr marL="285750" indent="-285750">
              <a:buFont typeface="Arial" panose="020B0604020202020204" pitchFamily="34" charset="0"/>
              <a:buChar char="•"/>
            </a:pPr>
            <a:r>
              <a:rPr lang="en-GB" sz="2000" dirty="0"/>
              <a:t>                       - Class I - St Patrick’s day (17</a:t>
            </a:r>
            <a:r>
              <a:rPr lang="en-GB" sz="2000" baseline="30000" dirty="0"/>
              <a:t>th</a:t>
            </a:r>
            <a:r>
              <a:rPr lang="en-GB" sz="2000" dirty="0"/>
              <a:t> March 2023</a:t>
            </a:r>
          </a:p>
        </p:txBody>
      </p:sp>
    </p:spTree>
    <p:extLst>
      <p:ext uri="{BB962C8B-B14F-4D97-AF65-F5344CB8AC3E}">
        <p14:creationId xmlns:p14="http://schemas.microsoft.com/office/powerpoint/2010/main" val="237539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CA42-8AFB-4B9C-9C0D-9951C1940C25}"/>
              </a:ext>
            </a:extLst>
          </p:cNvPr>
          <p:cNvSpPr>
            <a:spLocks noGrp="1"/>
          </p:cNvSpPr>
          <p:nvPr>
            <p:ph type="title"/>
          </p:nvPr>
        </p:nvSpPr>
        <p:spPr/>
        <p:txBody>
          <a:bodyPr/>
          <a:lstStyle/>
          <a:p>
            <a:r>
              <a:rPr lang="en-GB" dirty="0"/>
              <a:t>Science, Art and DT</a:t>
            </a:r>
          </a:p>
        </p:txBody>
      </p:sp>
      <p:pic>
        <p:nvPicPr>
          <p:cNvPr id="5" name="Picture 4">
            <a:extLst>
              <a:ext uri="{FF2B5EF4-FFF2-40B4-BE49-F238E27FC236}">
                <a16:creationId xmlns:a16="http://schemas.microsoft.com/office/drawing/2014/main" id="{7E20C142-A812-471B-8E6C-E41D099D27AF}"/>
              </a:ext>
            </a:extLst>
          </p:cNvPr>
          <p:cNvPicPr>
            <a:picLocks noChangeAspect="1"/>
          </p:cNvPicPr>
          <p:nvPr/>
        </p:nvPicPr>
        <p:blipFill>
          <a:blip r:embed="rId3"/>
          <a:stretch>
            <a:fillRect/>
          </a:stretch>
        </p:blipFill>
        <p:spPr>
          <a:xfrm>
            <a:off x="467544" y="1412776"/>
            <a:ext cx="3043213" cy="4570649"/>
          </a:xfrm>
          <a:prstGeom prst="rect">
            <a:avLst/>
          </a:prstGeom>
        </p:spPr>
      </p:pic>
      <p:pic>
        <p:nvPicPr>
          <p:cNvPr id="8" name="Picture 7">
            <a:extLst>
              <a:ext uri="{FF2B5EF4-FFF2-40B4-BE49-F238E27FC236}">
                <a16:creationId xmlns:a16="http://schemas.microsoft.com/office/drawing/2014/main" id="{46F3A6EB-4D14-4E92-AB57-505204E8B768}"/>
              </a:ext>
            </a:extLst>
          </p:cNvPr>
          <p:cNvPicPr>
            <a:picLocks noChangeAspect="1"/>
          </p:cNvPicPr>
          <p:nvPr/>
        </p:nvPicPr>
        <p:blipFill>
          <a:blip r:embed="rId4"/>
          <a:stretch>
            <a:fillRect/>
          </a:stretch>
        </p:blipFill>
        <p:spPr>
          <a:xfrm>
            <a:off x="3732981" y="1844824"/>
            <a:ext cx="5159499" cy="2256659"/>
          </a:xfrm>
          <a:prstGeom prst="rect">
            <a:avLst/>
          </a:prstGeom>
        </p:spPr>
      </p:pic>
    </p:spTree>
    <p:extLst>
      <p:ext uri="{BB962C8B-B14F-4D97-AF65-F5344CB8AC3E}">
        <p14:creationId xmlns:p14="http://schemas.microsoft.com/office/powerpoint/2010/main" val="343389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6AEC-7F8B-4D5E-86F8-D3B1A5B2775E}"/>
              </a:ext>
            </a:extLst>
          </p:cNvPr>
          <p:cNvSpPr>
            <a:spLocks noGrp="1"/>
          </p:cNvSpPr>
          <p:nvPr>
            <p:ph type="title"/>
          </p:nvPr>
        </p:nvSpPr>
        <p:spPr/>
        <p:txBody>
          <a:bodyPr/>
          <a:lstStyle/>
          <a:p>
            <a:r>
              <a:rPr lang="en-GB" dirty="0"/>
              <a:t>Music, PE and Spanish</a:t>
            </a:r>
          </a:p>
        </p:txBody>
      </p:sp>
      <p:pic>
        <p:nvPicPr>
          <p:cNvPr id="7" name="Content Placeholder 6">
            <a:extLst>
              <a:ext uri="{FF2B5EF4-FFF2-40B4-BE49-F238E27FC236}">
                <a16:creationId xmlns:a16="http://schemas.microsoft.com/office/drawing/2014/main" id="{648FC956-E727-4AAE-B4EA-50CD0D63F73B}"/>
              </a:ext>
            </a:extLst>
          </p:cNvPr>
          <p:cNvPicPr>
            <a:picLocks noGrp="1" noChangeAspect="1"/>
          </p:cNvPicPr>
          <p:nvPr>
            <p:ph sz="quarter" idx="1"/>
          </p:nvPr>
        </p:nvPicPr>
        <p:blipFill>
          <a:blip r:embed="rId3"/>
          <a:stretch>
            <a:fillRect/>
          </a:stretch>
        </p:blipFill>
        <p:spPr>
          <a:xfrm>
            <a:off x="467544" y="1556792"/>
            <a:ext cx="4861173" cy="4450674"/>
          </a:xfrm>
          <a:prstGeom prst="rect">
            <a:avLst/>
          </a:prstGeom>
        </p:spPr>
      </p:pic>
      <p:pic>
        <p:nvPicPr>
          <p:cNvPr id="8" name="Picture 7">
            <a:extLst>
              <a:ext uri="{FF2B5EF4-FFF2-40B4-BE49-F238E27FC236}">
                <a16:creationId xmlns:a16="http://schemas.microsoft.com/office/drawing/2014/main" id="{E236766D-53D4-4A8C-91A6-17BBD550F2D2}"/>
              </a:ext>
            </a:extLst>
          </p:cNvPr>
          <p:cNvPicPr>
            <a:picLocks noChangeAspect="1"/>
          </p:cNvPicPr>
          <p:nvPr/>
        </p:nvPicPr>
        <p:blipFill>
          <a:blip r:embed="rId4"/>
          <a:stretch>
            <a:fillRect/>
          </a:stretch>
        </p:blipFill>
        <p:spPr>
          <a:xfrm>
            <a:off x="5220072" y="1549570"/>
            <a:ext cx="2929267" cy="4162642"/>
          </a:xfrm>
          <a:prstGeom prst="rect">
            <a:avLst/>
          </a:prstGeom>
        </p:spPr>
      </p:pic>
      <p:graphicFrame>
        <p:nvGraphicFramePr>
          <p:cNvPr id="4" name="Table 3">
            <a:extLst>
              <a:ext uri="{FF2B5EF4-FFF2-40B4-BE49-F238E27FC236}">
                <a16:creationId xmlns:a16="http://schemas.microsoft.com/office/drawing/2014/main" id="{12813FBE-575E-4129-9A26-A4DE00B34B34}"/>
              </a:ext>
            </a:extLst>
          </p:cNvPr>
          <p:cNvGraphicFramePr>
            <a:graphicFrameLocks noGrp="1"/>
          </p:cNvGraphicFramePr>
          <p:nvPr>
            <p:extLst>
              <p:ext uri="{D42A27DB-BD31-4B8C-83A1-F6EECF244321}">
                <p14:modId xmlns:p14="http://schemas.microsoft.com/office/powerpoint/2010/main" val="3153067428"/>
              </p:ext>
            </p:extLst>
          </p:nvPr>
        </p:nvGraphicFramePr>
        <p:xfrm>
          <a:off x="521866" y="2060848"/>
          <a:ext cx="2465958" cy="3839519"/>
        </p:xfrm>
        <a:graphic>
          <a:graphicData uri="http://schemas.openxmlformats.org/drawingml/2006/table">
            <a:tbl>
              <a:tblPr>
                <a:tableStyleId>{5C22544A-7EE6-4342-B048-85BDC9FD1C3A}</a:tableStyleId>
              </a:tblPr>
              <a:tblGrid>
                <a:gridCol w="2465958">
                  <a:extLst>
                    <a:ext uri="{9D8B030D-6E8A-4147-A177-3AD203B41FA5}">
                      <a16:colId xmlns:a16="http://schemas.microsoft.com/office/drawing/2014/main" val="685992326"/>
                    </a:ext>
                  </a:extLst>
                </a:gridCol>
              </a:tblGrid>
              <a:tr h="3839519">
                <a:tc>
                  <a:txBody>
                    <a:bodyPr/>
                    <a:lstStyle/>
                    <a:p>
                      <a:pPr marL="342900" lvl="0" indent="-342900" algn="l">
                        <a:lnSpc>
                          <a:spcPct val="107000"/>
                        </a:lnSpc>
                        <a:spcAft>
                          <a:spcPts val="800"/>
                        </a:spcAft>
                        <a:buFont typeface="Symbol" panose="05050102010706020507" pitchFamily="18" charset="2"/>
                        <a:buChar char=""/>
                      </a:pPr>
                      <a:r>
                        <a:rPr lang="en-GB" sz="1000" dirty="0">
                          <a:effectLst/>
                        </a:rPr>
                        <a:t>Perform a simple part rhythmically.</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Sing songs from memory with accurate pitch.</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Improvise using repeated patterns.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Use notation to record and interpret sequences of pitches.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Use notation to record compositions in a small group or on my own.</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Explain why silence is often needed in music and explain what effect it has.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Identify the character in a piece of music.</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Identify and describe the different purposes of music.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999625395"/>
                  </a:ext>
                </a:extLst>
              </a:tr>
            </a:tbl>
          </a:graphicData>
        </a:graphic>
      </p:graphicFrame>
    </p:spTree>
    <p:extLst>
      <p:ext uri="{BB962C8B-B14F-4D97-AF65-F5344CB8AC3E}">
        <p14:creationId xmlns:p14="http://schemas.microsoft.com/office/powerpoint/2010/main" val="2964917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746-B6E8-4B5C-BD24-3C04FB3BD5BF}"/>
              </a:ext>
            </a:extLst>
          </p:cNvPr>
          <p:cNvSpPr>
            <a:spLocks noGrp="1"/>
          </p:cNvSpPr>
          <p:nvPr>
            <p:ph type="title"/>
          </p:nvPr>
        </p:nvSpPr>
        <p:spPr/>
        <p:txBody>
          <a:bodyPr/>
          <a:lstStyle/>
          <a:p>
            <a:r>
              <a:rPr lang="en-GB" dirty="0"/>
              <a:t>Computing and Online Safety</a:t>
            </a:r>
          </a:p>
        </p:txBody>
      </p:sp>
      <p:pic>
        <p:nvPicPr>
          <p:cNvPr id="4" name="Content Placeholder 3">
            <a:extLst>
              <a:ext uri="{FF2B5EF4-FFF2-40B4-BE49-F238E27FC236}">
                <a16:creationId xmlns:a16="http://schemas.microsoft.com/office/drawing/2014/main" id="{B127526A-B3E6-4E09-A3D5-EC50CD7A8C5C}"/>
              </a:ext>
            </a:extLst>
          </p:cNvPr>
          <p:cNvPicPr>
            <a:picLocks noGrp="1" noChangeAspect="1"/>
          </p:cNvPicPr>
          <p:nvPr>
            <p:ph sz="quarter" idx="1"/>
          </p:nvPr>
        </p:nvPicPr>
        <p:blipFill>
          <a:blip r:embed="rId3"/>
          <a:stretch>
            <a:fillRect/>
          </a:stretch>
        </p:blipFill>
        <p:spPr>
          <a:xfrm>
            <a:off x="1337548" y="1527175"/>
            <a:ext cx="6432391" cy="4572000"/>
          </a:xfrm>
          <a:prstGeom prst="rect">
            <a:avLst/>
          </a:prstGeom>
        </p:spPr>
      </p:pic>
    </p:spTree>
    <p:extLst>
      <p:ext uri="{BB962C8B-B14F-4D97-AF65-F5344CB8AC3E}">
        <p14:creationId xmlns:p14="http://schemas.microsoft.com/office/powerpoint/2010/main" val="265418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Staff</a:t>
            </a:r>
          </a:p>
        </p:txBody>
      </p:sp>
      <p:sp>
        <p:nvSpPr>
          <p:cNvPr id="3" name="Content Placeholder 2"/>
          <p:cNvSpPr>
            <a:spLocks noGrp="1"/>
          </p:cNvSpPr>
          <p:nvPr>
            <p:ph sz="quarter" idx="1"/>
          </p:nvPr>
        </p:nvSpPr>
        <p:spPr/>
        <p:txBody>
          <a:bodyPr/>
          <a:lstStyle/>
          <a:p>
            <a:pPr marL="0" indent="0">
              <a:buNone/>
            </a:pPr>
            <a:endParaRPr lang="en-GB" dirty="0">
              <a:solidFill>
                <a:schemeClr val="tx1"/>
              </a:solidFill>
            </a:endParaRPr>
          </a:p>
          <a:p>
            <a:pPr marL="0" indent="0">
              <a:buNone/>
            </a:pPr>
            <a:endParaRPr lang="en-GB" dirty="0">
              <a:solidFill>
                <a:schemeClr val="tx1"/>
              </a:solidFill>
            </a:endParaRPr>
          </a:p>
          <a:p>
            <a:pPr marL="0" indent="0" algn="ctr">
              <a:buNone/>
            </a:pPr>
            <a:r>
              <a:rPr lang="en-GB" sz="3200" dirty="0">
                <a:solidFill>
                  <a:schemeClr val="tx1"/>
                </a:solidFill>
              </a:rPr>
              <a:t>4I </a:t>
            </a:r>
            <a:r>
              <a:rPr lang="en-GB" sz="3200" dirty="0"/>
              <a:t>- </a:t>
            </a:r>
            <a:r>
              <a:rPr lang="en-GB" sz="3200" dirty="0">
                <a:solidFill>
                  <a:schemeClr val="tx1"/>
                </a:solidFill>
              </a:rPr>
              <a:t>Miss Thomas (Mon-Weds) &amp; Mrs Rawlings (Weds-Fri) </a:t>
            </a:r>
          </a:p>
          <a:p>
            <a:pPr marL="0" indent="0" algn="ctr">
              <a:buNone/>
            </a:pPr>
            <a:endParaRPr lang="en-GB" sz="3200" dirty="0">
              <a:solidFill>
                <a:schemeClr val="tx1"/>
              </a:solidFill>
            </a:endParaRPr>
          </a:p>
          <a:p>
            <a:pPr marL="0" indent="0" algn="ctr">
              <a:buNone/>
            </a:pPr>
            <a:r>
              <a:rPr lang="en-GB" sz="3200" dirty="0">
                <a:solidFill>
                  <a:schemeClr val="tx1"/>
                </a:solidFill>
              </a:rPr>
              <a:t>4J – Miss Williams</a:t>
            </a:r>
          </a:p>
          <a:p>
            <a:pPr marL="0" indent="0" algn="ctr">
              <a:buNone/>
            </a:pPr>
            <a:endParaRPr lang="en-GB" sz="3200" dirty="0"/>
          </a:p>
          <a:p>
            <a:pPr marL="0" indent="0" algn="ctr">
              <a:buNone/>
            </a:pPr>
            <a:r>
              <a:rPr lang="en-GB" sz="3200" dirty="0">
                <a:solidFill>
                  <a:schemeClr val="tx1"/>
                </a:solidFill>
              </a:rPr>
              <a:t>Mrs Convey &amp; Miss </a:t>
            </a:r>
            <a:r>
              <a:rPr lang="en-GB" sz="3200" dirty="0" err="1">
                <a:solidFill>
                  <a:schemeClr val="tx1"/>
                </a:solidFill>
              </a:rPr>
              <a:t>Astronomo</a:t>
            </a:r>
            <a:endParaRPr lang="en-GB" sz="3200" dirty="0">
              <a:solidFill>
                <a:schemeClr val="tx1"/>
              </a:solidFill>
            </a:endParaRPr>
          </a:p>
        </p:txBody>
      </p:sp>
    </p:spTree>
    <p:extLst>
      <p:ext uri="{BB962C8B-B14F-4D97-AF65-F5344CB8AC3E}">
        <p14:creationId xmlns:p14="http://schemas.microsoft.com/office/powerpoint/2010/main" val="36221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9D1C-D4D7-4F5D-B5CD-8A138A333943}"/>
              </a:ext>
            </a:extLst>
          </p:cNvPr>
          <p:cNvSpPr>
            <a:spLocks noGrp="1"/>
          </p:cNvSpPr>
          <p:nvPr>
            <p:ph type="title"/>
          </p:nvPr>
        </p:nvSpPr>
        <p:spPr/>
        <p:txBody>
          <a:bodyPr/>
          <a:lstStyle/>
          <a:p>
            <a:r>
              <a:rPr lang="en-GB" dirty="0"/>
              <a:t>Relationships and Health Education</a:t>
            </a:r>
          </a:p>
        </p:txBody>
      </p:sp>
      <p:sp>
        <p:nvSpPr>
          <p:cNvPr id="7" name="Content Placeholder 6">
            <a:extLst>
              <a:ext uri="{FF2B5EF4-FFF2-40B4-BE49-F238E27FC236}">
                <a16:creationId xmlns:a16="http://schemas.microsoft.com/office/drawing/2014/main" id="{35EAA1A4-B8C6-4CD1-BDC7-A47578D7E1B9}"/>
              </a:ext>
            </a:extLst>
          </p:cNvPr>
          <p:cNvSpPr>
            <a:spLocks noGrp="1"/>
          </p:cNvSpPr>
          <p:nvPr>
            <p:ph sz="quarter" idx="1"/>
          </p:nvPr>
        </p:nvSpPr>
        <p:spPr/>
        <p:txBody>
          <a:bodyPr>
            <a:normAutofit fontScale="40000" lnSpcReduction="20000"/>
          </a:bodyPr>
          <a:lstStyle/>
          <a:p>
            <a:r>
              <a:rPr lang="en-GB" sz="3400" dirty="0"/>
              <a:t>Similarities and differences between people as they grow.</a:t>
            </a:r>
          </a:p>
          <a:p>
            <a:r>
              <a:rPr lang="en-GB" sz="3400" dirty="0"/>
              <a:t>Creating community</a:t>
            </a:r>
          </a:p>
          <a:p>
            <a:r>
              <a:rPr lang="en-GB" sz="3400" dirty="0"/>
              <a:t>Self-confidence comes from being loved not status</a:t>
            </a:r>
          </a:p>
          <a:p>
            <a:r>
              <a:rPr lang="en-GB" sz="3400" dirty="0"/>
              <a:t>Respecting our bodies through what we wear, eat and physically do.</a:t>
            </a:r>
          </a:p>
          <a:p>
            <a:r>
              <a:rPr lang="en-GB" sz="3400" dirty="0"/>
              <a:t>How emotions (include hormonal effects) change our feelings but are not always a good guide for actions</a:t>
            </a:r>
          </a:p>
          <a:p>
            <a:r>
              <a:rPr lang="en-GB" sz="3400" dirty="0"/>
              <a:t>Who are our trusted people?</a:t>
            </a:r>
          </a:p>
          <a:p>
            <a:r>
              <a:rPr lang="en-GB" sz="3400" dirty="0"/>
              <a:t>Looking after our emotional well-being- thankfulness builds resilience</a:t>
            </a:r>
          </a:p>
          <a:p>
            <a:r>
              <a:rPr lang="en-GB" sz="3400" dirty="0"/>
              <a:t>How media images do not always reflect reality</a:t>
            </a:r>
          </a:p>
          <a:p>
            <a:r>
              <a:rPr lang="en-GB" sz="3400" dirty="0"/>
              <a:t>Life cycles- handmade by God with the help of their parents- how a baby grows in the womb</a:t>
            </a:r>
          </a:p>
          <a:p>
            <a:r>
              <a:rPr lang="en-GB" sz="3400" dirty="0"/>
              <a:t>Humans experience life on a physical, psychological and spiritual level</a:t>
            </a:r>
          </a:p>
          <a:p>
            <a:r>
              <a:rPr lang="en-GB" sz="3400" dirty="0"/>
              <a:t>Ways to develop good, trusting relationships where friend s what is truly best for each other</a:t>
            </a:r>
          </a:p>
          <a:p>
            <a:r>
              <a:rPr lang="en-GB" sz="3400" dirty="0"/>
              <a:t>Bullying, cyber-bullying, harassment and exploitation. Why these are harmful behaviours and how to respond to them</a:t>
            </a:r>
          </a:p>
          <a:p>
            <a:r>
              <a:rPr lang="en-GB" sz="3400" dirty="0"/>
              <a:t>How to stay safe online and recognise that too much use of technology can affect us negatively</a:t>
            </a:r>
          </a:p>
          <a:p>
            <a:r>
              <a:rPr lang="en-GB" sz="3400" dirty="0"/>
              <a:t>How to report and get help I they encounter inappropriate materials or messages</a:t>
            </a:r>
          </a:p>
          <a:p>
            <a:r>
              <a:rPr lang="en-GB" sz="3400" dirty="0"/>
              <a:t>To know what physical contact is acceptable and unacceptable</a:t>
            </a:r>
          </a:p>
          <a:p>
            <a:r>
              <a:rPr lang="en-GB" sz="3400" dirty="0"/>
              <a:t>Changing Bodies; the changes that take place in the male and female bodies during puberty</a:t>
            </a:r>
          </a:p>
          <a:p>
            <a:r>
              <a:rPr lang="en-GB" sz="3400" dirty="0"/>
              <a:t>The correct names of body parts, including genitalia</a:t>
            </a:r>
          </a:p>
          <a:p>
            <a:r>
              <a:rPr lang="en-GB" sz="3400" dirty="0"/>
              <a:t>To know that medicines are drugs and that alcohol and tobacco are harmful substances</a:t>
            </a:r>
          </a:p>
          <a:p>
            <a:r>
              <a:rPr lang="en-GB" sz="3400" dirty="0"/>
              <a:t>First aid- basic knowledge / remaining calm and taking quick action</a:t>
            </a:r>
          </a:p>
          <a:p>
            <a:endParaRPr lang="en-GB" dirty="0"/>
          </a:p>
        </p:txBody>
      </p:sp>
    </p:spTree>
    <p:extLst>
      <p:ext uri="{BB962C8B-B14F-4D97-AF65-F5344CB8AC3E}">
        <p14:creationId xmlns:p14="http://schemas.microsoft.com/office/powerpoint/2010/main" val="425716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3B26-0857-461C-B408-4AF01DCFE569}"/>
              </a:ext>
            </a:extLst>
          </p:cNvPr>
          <p:cNvSpPr>
            <a:spLocks noGrp="1"/>
          </p:cNvSpPr>
          <p:nvPr>
            <p:ph type="title"/>
          </p:nvPr>
        </p:nvSpPr>
        <p:spPr/>
        <p:txBody>
          <a:bodyPr/>
          <a:lstStyle/>
          <a:p>
            <a:r>
              <a:rPr lang="en-GB" dirty="0"/>
              <a:t>Google Classroom</a:t>
            </a:r>
          </a:p>
        </p:txBody>
      </p:sp>
      <p:sp>
        <p:nvSpPr>
          <p:cNvPr id="3" name="Content Placeholder 2">
            <a:extLst>
              <a:ext uri="{FF2B5EF4-FFF2-40B4-BE49-F238E27FC236}">
                <a16:creationId xmlns:a16="http://schemas.microsoft.com/office/drawing/2014/main" id="{546FE340-A071-40C4-BFD7-29E1CC4AB1B9}"/>
              </a:ext>
            </a:extLst>
          </p:cNvPr>
          <p:cNvSpPr>
            <a:spLocks noGrp="1"/>
          </p:cNvSpPr>
          <p:nvPr>
            <p:ph sz="quarter" idx="1"/>
          </p:nvPr>
        </p:nvSpPr>
        <p:spPr/>
        <p:txBody>
          <a:bodyPr/>
          <a:lstStyle/>
          <a:p>
            <a:r>
              <a:rPr lang="en-GB" dirty="0"/>
              <a:t>The children’s homework will be posted each week onto the classroom feed (Friday to Friday)</a:t>
            </a:r>
          </a:p>
          <a:p>
            <a:r>
              <a:rPr lang="en-GB" dirty="0"/>
              <a:t>Maths/ Times tables tasks will be posted too </a:t>
            </a:r>
          </a:p>
          <a:p>
            <a:r>
              <a:rPr lang="en-GB" dirty="0"/>
              <a:t>We will also use the GC for computing sessions and interactive Geo/History lessons</a:t>
            </a:r>
          </a:p>
          <a:p>
            <a:r>
              <a:rPr lang="en-GB" dirty="0"/>
              <a:t>Log- ins for GC, Oxford Reading Buddy and Times tables rock stars are all the same</a:t>
            </a:r>
          </a:p>
          <a:p>
            <a:r>
              <a:rPr lang="en-GB" dirty="0"/>
              <a:t>For GC, add @g.st-joanofarc.islington.sch.uk after the 206</a:t>
            </a:r>
          </a:p>
        </p:txBody>
      </p:sp>
    </p:spTree>
    <p:extLst>
      <p:ext uri="{BB962C8B-B14F-4D97-AF65-F5344CB8AC3E}">
        <p14:creationId xmlns:p14="http://schemas.microsoft.com/office/powerpoint/2010/main" val="364277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613D-3819-4B33-BE5C-EA70F1EADBC1}"/>
              </a:ext>
            </a:extLst>
          </p:cNvPr>
          <p:cNvSpPr>
            <a:spLocks noGrp="1"/>
          </p:cNvSpPr>
          <p:nvPr>
            <p:ph type="title"/>
          </p:nvPr>
        </p:nvSpPr>
        <p:spPr/>
        <p:txBody>
          <a:bodyPr/>
          <a:lstStyle/>
          <a:p>
            <a:r>
              <a:rPr lang="en-GB" dirty="0"/>
              <a:t>Dates for your diaries</a:t>
            </a:r>
          </a:p>
        </p:txBody>
      </p:sp>
      <p:sp>
        <p:nvSpPr>
          <p:cNvPr id="3" name="Content Placeholder 2">
            <a:extLst>
              <a:ext uri="{FF2B5EF4-FFF2-40B4-BE49-F238E27FC236}">
                <a16:creationId xmlns:a16="http://schemas.microsoft.com/office/drawing/2014/main" id="{CF735BAE-582F-44AA-8DE2-484A0F08F9A8}"/>
              </a:ext>
            </a:extLst>
          </p:cNvPr>
          <p:cNvSpPr>
            <a:spLocks noGrp="1"/>
          </p:cNvSpPr>
          <p:nvPr>
            <p:ph sz="quarter" idx="1"/>
          </p:nvPr>
        </p:nvSpPr>
        <p:spPr/>
        <p:txBody>
          <a:bodyPr vert="horz" lIns="91440" tIns="45720" rIns="91440" bIns="45720" anchor="t">
            <a:normAutofit/>
          </a:bodyPr>
          <a:lstStyle/>
          <a:p>
            <a:r>
              <a:rPr lang="en-GB" dirty="0"/>
              <a:t>Year 4 Special Assembly Thursday, December 1</a:t>
            </a:r>
            <a:r>
              <a:rPr lang="en-GB" baseline="30000" dirty="0"/>
              <a:t>st</a:t>
            </a:r>
            <a:r>
              <a:rPr lang="en-GB" dirty="0"/>
              <a:t> </a:t>
            </a:r>
          </a:p>
          <a:p>
            <a:endParaRPr lang="en-GB" dirty="0"/>
          </a:p>
          <a:p>
            <a:r>
              <a:rPr lang="en-GB" dirty="0"/>
              <a:t>14</a:t>
            </a:r>
            <a:r>
              <a:rPr lang="en-GB" baseline="30000" dirty="0"/>
              <a:t>th</a:t>
            </a:r>
            <a:r>
              <a:rPr lang="en-GB" dirty="0"/>
              <a:t> December Year 4, 5 and 6 Carol service</a:t>
            </a:r>
          </a:p>
          <a:p>
            <a:pPr marL="0" indent="0">
              <a:buNone/>
            </a:pPr>
            <a:endParaRPr lang="en-GB" dirty="0"/>
          </a:p>
        </p:txBody>
      </p:sp>
    </p:spTree>
    <p:extLst>
      <p:ext uri="{BB962C8B-B14F-4D97-AF65-F5344CB8AC3E}">
        <p14:creationId xmlns:p14="http://schemas.microsoft.com/office/powerpoint/2010/main" val="295686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5CB94-AE73-41A7-B829-1B68FDD92C11}"/>
              </a:ext>
            </a:extLst>
          </p:cNvPr>
          <p:cNvSpPr>
            <a:spLocks noGrp="1"/>
          </p:cNvSpPr>
          <p:nvPr>
            <p:ph sz="quarter" idx="1"/>
          </p:nvPr>
        </p:nvSpPr>
        <p:spPr/>
        <p:txBody>
          <a:bodyPr vert="horz" lIns="91440" tIns="45720" rIns="91440" bIns="45720" anchor="t">
            <a:normAutofit/>
          </a:bodyPr>
          <a:lstStyle/>
          <a:p>
            <a:pPr marL="0" indent="0" algn="ctr">
              <a:buNone/>
            </a:pPr>
            <a:r>
              <a:rPr lang="en-GB" sz="4000" dirty="0"/>
              <a:t>Thank you for taking the time to read this information.</a:t>
            </a:r>
          </a:p>
          <a:p>
            <a:pPr marL="0" indent="0" algn="ctr">
              <a:buNone/>
            </a:pPr>
            <a:endParaRPr lang="en-GB" sz="4000" dirty="0"/>
          </a:p>
          <a:p>
            <a:pPr marL="0" indent="0" algn="ctr">
              <a:buNone/>
            </a:pPr>
            <a:r>
              <a:rPr lang="en-GB" sz="4000" dirty="0"/>
              <a:t>We look forward to working with you!</a:t>
            </a:r>
          </a:p>
        </p:txBody>
      </p:sp>
    </p:spTree>
    <p:extLst>
      <p:ext uri="{BB962C8B-B14F-4D97-AF65-F5344CB8AC3E}">
        <p14:creationId xmlns:p14="http://schemas.microsoft.com/office/powerpoint/2010/main" val="40995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83AB-6192-4BA2-BFEB-ED2F496868C5}"/>
              </a:ext>
            </a:extLst>
          </p:cNvPr>
          <p:cNvSpPr>
            <a:spLocks noGrp="1"/>
          </p:cNvSpPr>
          <p:nvPr>
            <p:ph type="title"/>
          </p:nvPr>
        </p:nvSpPr>
        <p:spPr/>
        <p:txBody>
          <a:bodyPr/>
          <a:lstStyle/>
          <a:p>
            <a:r>
              <a:rPr lang="en-GB" dirty="0">
                <a:solidFill>
                  <a:schemeClr val="tx1"/>
                </a:solidFill>
              </a:rPr>
              <a:t>Daily Routines</a:t>
            </a:r>
          </a:p>
        </p:txBody>
      </p:sp>
      <p:sp>
        <p:nvSpPr>
          <p:cNvPr id="3" name="Content Placeholder 2">
            <a:extLst>
              <a:ext uri="{FF2B5EF4-FFF2-40B4-BE49-F238E27FC236}">
                <a16:creationId xmlns:a16="http://schemas.microsoft.com/office/drawing/2014/main" id="{F4EBF660-5E3F-4610-8AB5-4ED21635316A}"/>
              </a:ext>
            </a:extLst>
          </p:cNvPr>
          <p:cNvSpPr>
            <a:spLocks noGrp="1"/>
          </p:cNvSpPr>
          <p:nvPr>
            <p:ph sz="quarter" idx="1"/>
          </p:nvPr>
        </p:nvSpPr>
        <p:spPr/>
        <p:txBody>
          <a:bodyPr/>
          <a:lstStyle/>
          <a:p>
            <a:r>
              <a:rPr lang="en-GB" dirty="0"/>
              <a:t>Soft start from 8:15 am </a:t>
            </a:r>
          </a:p>
          <a:p>
            <a:r>
              <a:rPr lang="en-GB" dirty="0"/>
              <a:t>School day begins at 8:30 am</a:t>
            </a:r>
          </a:p>
          <a:p>
            <a:r>
              <a:rPr lang="en-GB" dirty="0"/>
              <a:t>Pupils complete maths activities, handwriting, times tables tasks or 1:1 reading</a:t>
            </a:r>
          </a:p>
          <a:p>
            <a:r>
              <a:rPr lang="en-GB" dirty="0"/>
              <a:t>Emphasis on personal organisation:</a:t>
            </a:r>
          </a:p>
          <a:p>
            <a:pPr>
              <a:buFontTx/>
              <a:buChar char="-"/>
            </a:pPr>
            <a:r>
              <a:rPr lang="en-GB" dirty="0"/>
              <a:t>Changing reading books independently</a:t>
            </a:r>
          </a:p>
          <a:p>
            <a:pPr>
              <a:buFontTx/>
              <a:buChar char="-"/>
            </a:pPr>
            <a:r>
              <a:rPr lang="en-GB" dirty="0"/>
              <a:t>Belongings: all to be labelled</a:t>
            </a:r>
          </a:p>
          <a:p>
            <a:pPr>
              <a:buFontTx/>
              <a:buChar char="-"/>
            </a:pPr>
            <a:r>
              <a:rPr lang="en-GB" dirty="0"/>
              <a:t>Personal responsibility for record books and homework book</a:t>
            </a:r>
          </a:p>
          <a:p>
            <a:endParaRPr lang="en-GB" dirty="0"/>
          </a:p>
        </p:txBody>
      </p:sp>
    </p:spTree>
    <p:extLst>
      <p:ext uri="{BB962C8B-B14F-4D97-AF65-F5344CB8AC3E}">
        <p14:creationId xmlns:p14="http://schemas.microsoft.com/office/powerpoint/2010/main" val="1037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6174-4877-4F01-BAD6-0B00B4D950BD}"/>
              </a:ext>
            </a:extLst>
          </p:cNvPr>
          <p:cNvSpPr>
            <a:spLocks noGrp="1"/>
          </p:cNvSpPr>
          <p:nvPr>
            <p:ph type="title"/>
          </p:nvPr>
        </p:nvSpPr>
        <p:spPr/>
        <p:txBody>
          <a:bodyPr/>
          <a:lstStyle/>
          <a:p>
            <a:r>
              <a:rPr lang="en-GB" dirty="0"/>
              <a:t>PE</a:t>
            </a:r>
          </a:p>
        </p:txBody>
      </p:sp>
      <p:sp>
        <p:nvSpPr>
          <p:cNvPr id="3" name="Content Placeholder 2">
            <a:extLst>
              <a:ext uri="{FF2B5EF4-FFF2-40B4-BE49-F238E27FC236}">
                <a16:creationId xmlns:a16="http://schemas.microsoft.com/office/drawing/2014/main" id="{2F786952-2255-463B-A7DC-44E3CBB19A14}"/>
              </a:ext>
            </a:extLst>
          </p:cNvPr>
          <p:cNvSpPr>
            <a:spLocks noGrp="1"/>
          </p:cNvSpPr>
          <p:nvPr>
            <p:ph sz="quarter" idx="1"/>
          </p:nvPr>
        </p:nvSpPr>
        <p:spPr/>
        <p:txBody>
          <a:bodyPr/>
          <a:lstStyle/>
          <a:p>
            <a:r>
              <a:rPr lang="en-GB" dirty="0"/>
              <a:t>Children will have PE twice a week, on a Wednesday and a Thursday </a:t>
            </a:r>
          </a:p>
          <a:p>
            <a:r>
              <a:rPr lang="en-GB" dirty="0"/>
              <a:t>Please come dressed in your PE kits </a:t>
            </a:r>
          </a:p>
          <a:p>
            <a:r>
              <a:rPr lang="en-GB" dirty="0"/>
              <a:t>Please make sure PE uniform is in line with the school uniform guidance </a:t>
            </a:r>
          </a:p>
          <a:p>
            <a:endParaRPr lang="en-GB" dirty="0"/>
          </a:p>
        </p:txBody>
      </p:sp>
    </p:spTree>
    <p:extLst>
      <p:ext uri="{BB962C8B-B14F-4D97-AF65-F5344CB8AC3E}">
        <p14:creationId xmlns:p14="http://schemas.microsoft.com/office/powerpoint/2010/main" val="37637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BFFC-F415-4310-8671-56411E4F7953}"/>
              </a:ext>
            </a:extLst>
          </p:cNvPr>
          <p:cNvSpPr>
            <a:spLocks noGrp="1"/>
          </p:cNvSpPr>
          <p:nvPr>
            <p:ph type="title"/>
          </p:nvPr>
        </p:nvSpPr>
        <p:spPr/>
        <p:txBody>
          <a:bodyPr/>
          <a:lstStyle/>
          <a:p>
            <a:r>
              <a:rPr lang="en-GB" dirty="0"/>
              <a:t>	Behaviour Policy – Restorative Justice </a:t>
            </a:r>
          </a:p>
        </p:txBody>
      </p:sp>
      <p:pic>
        <p:nvPicPr>
          <p:cNvPr id="6" name="Picture 5">
            <a:extLst>
              <a:ext uri="{FF2B5EF4-FFF2-40B4-BE49-F238E27FC236}">
                <a16:creationId xmlns:a16="http://schemas.microsoft.com/office/drawing/2014/main" id="{55ABD41A-121E-495A-9708-BBA737F57A44}"/>
              </a:ext>
            </a:extLst>
          </p:cNvPr>
          <p:cNvPicPr>
            <a:picLocks noChangeAspect="1"/>
          </p:cNvPicPr>
          <p:nvPr/>
        </p:nvPicPr>
        <p:blipFill>
          <a:blip r:embed="rId3"/>
          <a:stretch>
            <a:fillRect/>
          </a:stretch>
        </p:blipFill>
        <p:spPr>
          <a:xfrm>
            <a:off x="1979712" y="1628801"/>
            <a:ext cx="6295989" cy="4539198"/>
          </a:xfrm>
          <a:prstGeom prst="rect">
            <a:avLst/>
          </a:prstGeom>
        </p:spPr>
      </p:pic>
      <p:graphicFrame>
        <p:nvGraphicFramePr>
          <p:cNvPr id="8" name="Table 7">
            <a:extLst>
              <a:ext uri="{FF2B5EF4-FFF2-40B4-BE49-F238E27FC236}">
                <a16:creationId xmlns:a16="http://schemas.microsoft.com/office/drawing/2014/main" id="{4A7155E0-3F5C-4449-B07C-C2D651142142}"/>
              </a:ext>
            </a:extLst>
          </p:cNvPr>
          <p:cNvGraphicFramePr>
            <a:graphicFrameLocks noGrp="1"/>
          </p:cNvGraphicFramePr>
          <p:nvPr>
            <p:extLst>
              <p:ext uri="{D42A27DB-BD31-4B8C-83A1-F6EECF244321}">
                <p14:modId xmlns:p14="http://schemas.microsoft.com/office/powerpoint/2010/main" val="3916970465"/>
              </p:ext>
            </p:extLst>
          </p:nvPr>
        </p:nvGraphicFramePr>
        <p:xfrm>
          <a:off x="301752" y="1700808"/>
          <a:ext cx="1214618" cy="4395184"/>
        </p:xfrm>
        <a:graphic>
          <a:graphicData uri="http://schemas.openxmlformats.org/drawingml/2006/table">
            <a:tbl>
              <a:tblPr firstRow="1" firstCol="1" bandRow="1">
                <a:tableStyleId>{5C22544A-7EE6-4342-B048-85BDC9FD1C3A}</a:tableStyleId>
              </a:tblPr>
              <a:tblGrid>
                <a:gridCol w="1214618">
                  <a:extLst>
                    <a:ext uri="{9D8B030D-6E8A-4147-A177-3AD203B41FA5}">
                      <a16:colId xmlns:a16="http://schemas.microsoft.com/office/drawing/2014/main" val="74685773"/>
                    </a:ext>
                  </a:extLst>
                </a:gridCol>
              </a:tblGrid>
              <a:tr h="1098796">
                <a:tc>
                  <a:txBody>
                    <a:bodyPr/>
                    <a:lstStyle/>
                    <a:p>
                      <a:pPr>
                        <a:spcAft>
                          <a:spcPts val="0"/>
                        </a:spcAft>
                      </a:pPr>
                      <a:r>
                        <a:rPr lang="en-GB" sz="900">
                          <a:effectLst/>
                        </a:rPr>
                        <a:t>Quietly comment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568126"/>
                  </a:ext>
                </a:extLst>
              </a:tr>
              <a:tr h="549398">
                <a:tc>
                  <a:txBody>
                    <a:bodyPr/>
                    <a:lstStyle/>
                    <a:p>
                      <a:pPr>
                        <a:spcAft>
                          <a:spcPts val="0"/>
                        </a:spcAft>
                      </a:pPr>
                      <a:r>
                        <a:rPr lang="en-GB" sz="900">
                          <a:effectLst/>
                        </a:rPr>
                        <a:t>Reminder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926311"/>
                  </a:ext>
                </a:extLst>
              </a:tr>
              <a:tr h="549398">
                <a:tc>
                  <a:txBody>
                    <a:bodyPr/>
                    <a:lstStyle/>
                    <a:p>
                      <a:pPr>
                        <a:spcAft>
                          <a:spcPts val="0"/>
                        </a:spcAft>
                      </a:pPr>
                      <a:r>
                        <a:rPr lang="en-GB" sz="900">
                          <a:effectLst/>
                        </a:rPr>
                        <a:t>Warning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553914"/>
                  </a:ext>
                </a:extLst>
              </a:tr>
              <a:tr h="549398">
                <a:tc>
                  <a:txBody>
                    <a:bodyPr/>
                    <a:lstStyle/>
                    <a:p>
                      <a:pPr>
                        <a:spcAft>
                          <a:spcPts val="0"/>
                        </a:spcAft>
                      </a:pPr>
                      <a:r>
                        <a:rPr lang="en-GB" sz="900">
                          <a:effectLst/>
                        </a:rPr>
                        <a:t>Time out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948278"/>
                  </a:ext>
                </a:extLst>
              </a:tr>
              <a:tr h="549398">
                <a:tc>
                  <a:txBody>
                    <a:bodyPr/>
                    <a:lstStyle/>
                    <a:p>
                      <a:pPr>
                        <a:spcAft>
                          <a:spcPts val="0"/>
                        </a:spcAft>
                      </a:pPr>
                      <a:r>
                        <a:rPr lang="en-GB" sz="900">
                          <a:effectLst/>
                        </a:rPr>
                        <a:t>Calming down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3589042"/>
                  </a:ext>
                </a:extLst>
              </a:tr>
              <a:tr h="549398">
                <a:tc>
                  <a:txBody>
                    <a:bodyPr/>
                    <a:lstStyle/>
                    <a:p>
                      <a:pPr>
                        <a:spcAft>
                          <a:spcPts val="0"/>
                        </a:spcAft>
                      </a:pPr>
                      <a:r>
                        <a:rPr lang="en-GB" sz="900">
                          <a:effectLst/>
                        </a:rPr>
                        <a:t>Restore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622321"/>
                  </a:ext>
                </a:extLst>
              </a:tr>
              <a:tr h="549398">
                <a:tc>
                  <a:txBody>
                    <a:bodyPr/>
                    <a:lstStyle/>
                    <a:p>
                      <a:pPr>
                        <a:spcAft>
                          <a:spcPts val="0"/>
                        </a:spcAft>
                      </a:pPr>
                      <a:r>
                        <a:rPr lang="en-GB" sz="900" dirty="0">
                          <a:effectLst/>
                        </a:rPr>
                        <a:t>Detention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252848"/>
                  </a:ext>
                </a:extLst>
              </a:tr>
            </a:tbl>
          </a:graphicData>
        </a:graphic>
      </p:graphicFrame>
    </p:spTree>
    <p:extLst>
      <p:ext uri="{BB962C8B-B14F-4D97-AF65-F5344CB8AC3E}">
        <p14:creationId xmlns:p14="http://schemas.microsoft.com/office/powerpoint/2010/main" val="414488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C1E5-4351-44D7-A68B-97DC12695F2C}"/>
              </a:ext>
            </a:extLst>
          </p:cNvPr>
          <p:cNvSpPr>
            <a:spLocks noGrp="1"/>
          </p:cNvSpPr>
          <p:nvPr>
            <p:ph type="title"/>
          </p:nvPr>
        </p:nvSpPr>
        <p:spPr/>
        <p:txBody>
          <a:bodyPr/>
          <a:lstStyle/>
          <a:p>
            <a:r>
              <a:rPr lang="en-GB" dirty="0"/>
              <a:t>Christian Values</a:t>
            </a:r>
          </a:p>
        </p:txBody>
      </p:sp>
      <p:pic>
        <p:nvPicPr>
          <p:cNvPr id="5" name="Content Placeholder 4">
            <a:extLst>
              <a:ext uri="{FF2B5EF4-FFF2-40B4-BE49-F238E27FC236}">
                <a16:creationId xmlns:a16="http://schemas.microsoft.com/office/drawing/2014/main" id="{4C3AB70E-D4BC-43E4-A83F-879E3E51736F}"/>
              </a:ext>
            </a:extLst>
          </p:cNvPr>
          <p:cNvPicPr>
            <a:picLocks noGrp="1" noChangeAspect="1"/>
          </p:cNvPicPr>
          <p:nvPr>
            <p:ph sz="quarter" idx="1"/>
          </p:nvPr>
        </p:nvPicPr>
        <p:blipFill>
          <a:blip r:embed="rId3"/>
          <a:stretch>
            <a:fillRect/>
          </a:stretch>
        </p:blipFill>
        <p:spPr>
          <a:xfrm>
            <a:off x="200382" y="2708920"/>
            <a:ext cx="8737140" cy="2227511"/>
          </a:xfrm>
          <a:prstGeom prst="rect">
            <a:avLst/>
          </a:prstGeom>
        </p:spPr>
      </p:pic>
    </p:spTree>
    <p:extLst>
      <p:ext uri="{BB962C8B-B14F-4D97-AF65-F5344CB8AC3E}">
        <p14:creationId xmlns:p14="http://schemas.microsoft.com/office/powerpoint/2010/main" val="284946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8334-0B72-4FB7-ACB1-420CA7C5952F}"/>
              </a:ext>
            </a:extLst>
          </p:cNvPr>
          <p:cNvSpPr>
            <a:spLocks noGrp="1"/>
          </p:cNvSpPr>
          <p:nvPr>
            <p:ph type="title"/>
          </p:nvPr>
        </p:nvSpPr>
        <p:spPr/>
        <p:txBody>
          <a:bodyPr/>
          <a:lstStyle/>
          <a:p>
            <a:r>
              <a:rPr lang="en-GB" dirty="0">
                <a:solidFill>
                  <a:schemeClr val="tx1"/>
                </a:solidFill>
              </a:rPr>
              <a:t>Behaviour Expectations </a:t>
            </a:r>
          </a:p>
        </p:txBody>
      </p:sp>
      <p:sp>
        <p:nvSpPr>
          <p:cNvPr id="3" name="Content Placeholder 2">
            <a:extLst>
              <a:ext uri="{FF2B5EF4-FFF2-40B4-BE49-F238E27FC236}">
                <a16:creationId xmlns:a16="http://schemas.microsoft.com/office/drawing/2014/main" id="{83B9F979-D868-48A3-8DCC-4393F9EA602E}"/>
              </a:ext>
            </a:extLst>
          </p:cNvPr>
          <p:cNvSpPr>
            <a:spLocks noGrp="1"/>
          </p:cNvSpPr>
          <p:nvPr>
            <p:ph sz="quarter" idx="1"/>
          </p:nvPr>
        </p:nvSpPr>
        <p:spPr>
          <a:xfrm>
            <a:off x="301752" y="1527048"/>
            <a:ext cx="8662736" cy="4572000"/>
          </a:xfrm>
        </p:spPr>
        <p:txBody>
          <a:bodyPr>
            <a:normAutofit fontScale="92500" lnSpcReduction="10000"/>
          </a:bodyPr>
          <a:lstStyle/>
          <a:p>
            <a:pPr marL="0" indent="0">
              <a:buNone/>
            </a:pPr>
            <a:r>
              <a:rPr lang="en-GB" sz="2000" dirty="0"/>
              <a:t>The Standards are: </a:t>
            </a:r>
          </a:p>
          <a:p>
            <a:pPr marL="0" indent="0">
              <a:buNone/>
            </a:pPr>
            <a:r>
              <a:rPr lang="en-GB" sz="2000" dirty="0"/>
              <a:t>• For pupils to show a respectful attitude to prayer </a:t>
            </a:r>
          </a:p>
          <a:p>
            <a:pPr marL="0" indent="0">
              <a:buNone/>
            </a:pPr>
            <a:r>
              <a:rPr lang="en-GB" sz="2000" dirty="0"/>
              <a:t>• To always try their best</a:t>
            </a:r>
          </a:p>
          <a:p>
            <a:pPr marL="0" indent="0">
              <a:buNone/>
            </a:pPr>
            <a:r>
              <a:rPr lang="en-GB" sz="2000" dirty="0"/>
              <a:t>• To respect everyone, their rights, belongings and feelings. </a:t>
            </a:r>
          </a:p>
          <a:p>
            <a:pPr marL="0" indent="0">
              <a:buNone/>
            </a:pPr>
            <a:r>
              <a:rPr lang="en-GB" sz="2000" dirty="0"/>
              <a:t>• To listen to teachers and follow their instructions</a:t>
            </a:r>
          </a:p>
          <a:p>
            <a:pPr marL="0" indent="0">
              <a:buNone/>
            </a:pPr>
            <a:r>
              <a:rPr lang="en-GB" sz="2000" dirty="0"/>
              <a:t>• To do their homework as well as they can, and on time</a:t>
            </a:r>
          </a:p>
          <a:p>
            <a:pPr marL="0" indent="0">
              <a:buNone/>
            </a:pPr>
            <a:r>
              <a:rPr lang="en-GB" sz="2000" dirty="0"/>
              <a:t>• To wear the school uniform appropriately and neatly</a:t>
            </a:r>
          </a:p>
          <a:p>
            <a:pPr marL="0" indent="0">
              <a:buNone/>
            </a:pPr>
            <a:endParaRPr lang="en-GB" sz="2000" dirty="0">
              <a:highlight>
                <a:srgbClr val="FFFF00"/>
              </a:highlight>
            </a:endParaRPr>
          </a:p>
          <a:p>
            <a:pPr marL="0" indent="0">
              <a:buNone/>
            </a:pPr>
            <a:r>
              <a:rPr lang="en-GB" sz="2000" dirty="0">
                <a:solidFill>
                  <a:srgbClr val="FF0000"/>
                </a:solidFill>
              </a:rPr>
              <a:t>In year four: </a:t>
            </a:r>
          </a:p>
          <a:p>
            <a:pPr>
              <a:buFontTx/>
              <a:buChar char="-"/>
            </a:pPr>
            <a:r>
              <a:rPr lang="en-GB" sz="2000" dirty="0">
                <a:solidFill>
                  <a:srgbClr val="FF0000"/>
                </a:solidFill>
              </a:rPr>
              <a:t>House points </a:t>
            </a:r>
          </a:p>
          <a:p>
            <a:pPr>
              <a:buFontTx/>
              <a:buChar char="-"/>
            </a:pPr>
            <a:r>
              <a:rPr lang="en-GB" sz="2000" dirty="0">
                <a:solidFill>
                  <a:srgbClr val="FF0000"/>
                </a:solidFill>
              </a:rPr>
              <a:t>Arc Awards </a:t>
            </a:r>
          </a:p>
          <a:p>
            <a:pPr>
              <a:buFontTx/>
              <a:buChar char="-"/>
            </a:pPr>
            <a:r>
              <a:rPr lang="en-GB" sz="2000" dirty="0">
                <a:solidFill>
                  <a:srgbClr val="FF0000"/>
                </a:solidFill>
              </a:rPr>
              <a:t>Marble jar (whole class reward)</a:t>
            </a:r>
          </a:p>
          <a:p>
            <a:pPr>
              <a:buFontTx/>
              <a:buChar char="-"/>
            </a:pPr>
            <a:r>
              <a:rPr lang="en-GB" sz="2000" dirty="0">
                <a:solidFill>
                  <a:srgbClr val="FF0000"/>
                </a:solidFill>
              </a:rPr>
              <a:t>Weekly certificates at phase assembly each Thursday</a:t>
            </a:r>
          </a:p>
          <a:p>
            <a:pPr>
              <a:buFontTx/>
              <a:buChar char="-"/>
            </a:pPr>
            <a:r>
              <a:rPr lang="en-GB" sz="2000" i="1" dirty="0">
                <a:solidFill>
                  <a:schemeClr val="tx1">
                    <a:lumMod val="95000"/>
                    <a:lumOff val="5000"/>
                  </a:schemeClr>
                </a:solidFill>
              </a:rPr>
              <a:t>Values chart for half-termly phase treat/trip (special privilege)</a:t>
            </a:r>
          </a:p>
          <a:p>
            <a:pPr>
              <a:buFontTx/>
              <a:buChar char="-"/>
            </a:pPr>
            <a:endParaRPr lang="en-GB" sz="2000" dirty="0">
              <a:solidFill>
                <a:srgbClr val="FF0000"/>
              </a:solidFill>
              <a:highlight>
                <a:srgbClr val="FFFF00"/>
              </a:highlight>
            </a:endParaRPr>
          </a:p>
        </p:txBody>
      </p:sp>
    </p:spTree>
    <p:extLst>
      <p:ext uri="{BB962C8B-B14F-4D97-AF65-F5344CB8AC3E}">
        <p14:creationId xmlns:p14="http://schemas.microsoft.com/office/powerpoint/2010/main" val="296461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Reading</a:t>
            </a:r>
          </a:p>
        </p:txBody>
      </p:sp>
      <p:sp>
        <p:nvSpPr>
          <p:cNvPr id="3" name="Content Placeholder 2"/>
          <p:cNvSpPr>
            <a:spLocks noGrp="1"/>
          </p:cNvSpPr>
          <p:nvPr>
            <p:ph sz="quarter" idx="1"/>
          </p:nvPr>
        </p:nvSpPr>
        <p:spPr/>
        <p:txBody>
          <a:bodyPr>
            <a:normAutofit lnSpcReduction="10000"/>
          </a:bodyPr>
          <a:lstStyle/>
          <a:p>
            <a:r>
              <a:rPr lang="en-GB" dirty="0"/>
              <a:t>At least 15 minutes daily, aloud to an adult or silently </a:t>
            </a:r>
          </a:p>
          <a:p>
            <a:r>
              <a:rPr lang="en-GB" dirty="0"/>
              <a:t>Signed reading record daily, child can write comment and parent can sign off (comments are really helpful)</a:t>
            </a:r>
          </a:p>
          <a:p>
            <a:r>
              <a:rPr lang="en-GB" dirty="0"/>
              <a:t>Discussion about the text</a:t>
            </a:r>
          </a:p>
          <a:p>
            <a:pPr lvl="1"/>
            <a:r>
              <a:rPr lang="en-GB" dirty="0">
                <a:solidFill>
                  <a:schemeClr val="tx1"/>
                </a:solidFill>
              </a:rPr>
              <a:t>Sounding out</a:t>
            </a:r>
          </a:p>
          <a:p>
            <a:pPr lvl="1"/>
            <a:r>
              <a:rPr lang="en-GB" dirty="0">
                <a:solidFill>
                  <a:schemeClr val="tx1"/>
                </a:solidFill>
              </a:rPr>
              <a:t>Reading around the word</a:t>
            </a:r>
          </a:p>
          <a:p>
            <a:pPr lvl="1"/>
            <a:r>
              <a:rPr lang="en-GB" dirty="0">
                <a:solidFill>
                  <a:schemeClr val="tx1"/>
                </a:solidFill>
              </a:rPr>
              <a:t>Checking for understanding</a:t>
            </a:r>
          </a:p>
          <a:p>
            <a:pPr lvl="1"/>
            <a:r>
              <a:rPr lang="en-GB" dirty="0">
                <a:solidFill>
                  <a:schemeClr val="tx1"/>
                </a:solidFill>
              </a:rPr>
              <a:t>Predicting </a:t>
            </a:r>
          </a:p>
          <a:p>
            <a:pPr lvl="1"/>
            <a:r>
              <a:rPr lang="en-GB" dirty="0">
                <a:solidFill>
                  <a:schemeClr val="tx1"/>
                </a:solidFill>
              </a:rPr>
              <a:t>Inference and deduction</a:t>
            </a:r>
          </a:p>
          <a:p>
            <a:pPr lvl="1"/>
            <a:r>
              <a:rPr lang="en-GB" dirty="0">
                <a:solidFill>
                  <a:schemeClr val="tx1"/>
                </a:solidFill>
              </a:rPr>
              <a:t>Intonation and expression</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1074643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12150</TotalTime>
  <Words>2175</Words>
  <Application>Microsoft Office PowerPoint</Application>
  <PresentationFormat>On-screen Show (4:3)</PresentationFormat>
  <Paragraphs>367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Year Four Curriculum Information for Parents</vt:lpstr>
      <vt:lpstr>Contents</vt:lpstr>
      <vt:lpstr>Year 4 Staff</vt:lpstr>
      <vt:lpstr>Daily Routines</vt:lpstr>
      <vt:lpstr>PE</vt:lpstr>
      <vt:lpstr> Behaviour Policy – Restorative Justice </vt:lpstr>
      <vt:lpstr>Christian Values</vt:lpstr>
      <vt:lpstr>Behaviour Expectations </vt:lpstr>
      <vt:lpstr>Homework - Reading</vt:lpstr>
      <vt:lpstr>Reading Records</vt:lpstr>
      <vt:lpstr>PowerPoint Presentation</vt:lpstr>
      <vt:lpstr>Homework - Spellings </vt:lpstr>
      <vt:lpstr>Homework - Maths</vt:lpstr>
      <vt:lpstr>Year 4 Curriculum </vt:lpstr>
      <vt:lpstr>Mathematics</vt:lpstr>
      <vt:lpstr>Year 4 Maths Objectives</vt:lpstr>
      <vt:lpstr>PowerPoint Presentation</vt:lpstr>
      <vt:lpstr>Year 4 English Objectives</vt:lpstr>
      <vt:lpstr>English Curriculum </vt:lpstr>
      <vt:lpstr>Reading</vt:lpstr>
      <vt:lpstr>Oxford Reading Levels </vt:lpstr>
      <vt:lpstr>Writing</vt:lpstr>
      <vt:lpstr>Punctuation and Grammar in Year 4</vt:lpstr>
      <vt:lpstr>Other Subjects </vt:lpstr>
      <vt:lpstr>Humanities</vt:lpstr>
      <vt:lpstr>Religious Education</vt:lpstr>
      <vt:lpstr>Science, Art and DT</vt:lpstr>
      <vt:lpstr>Music, PE and Spanish</vt:lpstr>
      <vt:lpstr>Computing and Online Safety</vt:lpstr>
      <vt:lpstr>Relationships and Health Education</vt:lpstr>
      <vt:lpstr>Google Classroom</vt:lpstr>
      <vt:lpstr>Dates for your diaries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Five and Six Parents’ Curriculum Meeting</dc:title>
  <dc:creator>Hugh Heneghan</dc:creator>
  <cp:lastModifiedBy>Antonella Thomas</cp:lastModifiedBy>
  <cp:revision>161</cp:revision>
  <cp:lastPrinted>2017-09-19T13:07:27Z</cp:lastPrinted>
  <dcterms:created xsi:type="dcterms:W3CDTF">2015-09-07T13:19:54Z</dcterms:created>
  <dcterms:modified xsi:type="dcterms:W3CDTF">2022-11-03T10:27:41Z</dcterms:modified>
</cp:coreProperties>
</file>