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4" r:id="rId2"/>
    <p:sldId id="335" r:id="rId3"/>
    <p:sldId id="342" r:id="rId4"/>
    <p:sldId id="415" r:id="rId5"/>
    <p:sldId id="414" r:id="rId6"/>
    <p:sldId id="338" r:id="rId7"/>
    <p:sldId id="403" r:id="rId8"/>
    <p:sldId id="383" r:id="rId9"/>
    <p:sldId id="404" r:id="rId10"/>
    <p:sldId id="379" r:id="rId11"/>
    <p:sldId id="380" r:id="rId12"/>
    <p:sldId id="402" r:id="rId13"/>
    <p:sldId id="405" r:id="rId14"/>
    <p:sldId id="406" r:id="rId15"/>
    <p:sldId id="337" r:id="rId16"/>
    <p:sldId id="407" r:id="rId17"/>
    <p:sldId id="409" r:id="rId18"/>
    <p:sldId id="408" r:id="rId19"/>
    <p:sldId id="410" r:id="rId20"/>
    <p:sldId id="412" r:id="rId21"/>
    <p:sldId id="411" r:id="rId22"/>
    <p:sldId id="343" r:id="rId23"/>
    <p:sldId id="339" r:id="rId24"/>
    <p:sldId id="398" r:id="rId25"/>
    <p:sldId id="385" r:id="rId26"/>
    <p:sldId id="401" r:id="rId27"/>
    <p:sldId id="268" r:id="rId28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A6316-6092-44CD-B914-1926A53C3421}" v="39" dt="2022-11-03T10:18:1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auld" userId="qAGI0V8sC0r7kyr869zOh2/fFFuiSQNuFA8CVFFjOOU=" providerId="None" clId="Web-{D43A6316-6092-44CD-B914-1926A53C3421}"/>
    <pc:docChg chg="delSld modSld">
      <pc:chgData name="gill auld" userId="qAGI0V8sC0r7kyr869zOh2/fFFuiSQNuFA8CVFFjOOU=" providerId="None" clId="Web-{D43A6316-6092-44CD-B914-1926A53C3421}" dt="2022-11-03T10:18:12.230" v="36" actId="20577"/>
      <pc:docMkLst>
        <pc:docMk/>
      </pc:docMkLst>
      <pc:sldChg chg="modSp">
        <pc:chgData name="gill auld" userId="qAGI0V8sC0r7kyr869zOh2/fFFuiSQNuFA8CVFFjOOU=" providerId="None" clId="Web-{D43A6316-6092-44CD-B914-1926A53C3421}" dt="2022-11-03T10:16:44.865" v="28" actId="20577"/>
        <pc:sldMkLst>
          <pc:docMk/>
          <pc:sldMk cId="0" sldId="268"/>
        </pc:sldMkLst>
        <pc:spChg chg="mod">
          <ac:chgData name="gill auld" userId="qAGI0V8sC0r7kyr869zOh2/fFFuiSQNuFA8CVFFjOOU=" providerId="None" clId="Web-{D43A6316-6092-44CD-B914-1926A53C3421}" dt="2022-11-03T10:16:44.865" v="28" actId="20577"/>
          <ac:spMkLst>
            <pc:docMk/>
            <pc:sldMk cId="0" sldId="268"/>
            <ac:spMk id="53250" creationId="{F95AF60C-B8AC-4114-AB39-7B9C910DE68C}"/>
          </ac:spMkLst>
        </pc:spChg>
      </pc:sldChg>
      <pc:sldChg chg="modSp">
        <pc:chgData name="gill auld" userId="qAGI0V8sC0r7kyr869zOh2/fFFuiSQNuFA8CVFFjOOU=" providerId="None" clId="Web-{D43A6316-6092-44CD-B914-1926A53C3421}" dt="2022-11-03T10:14:14.950" v="11" actId="20577"/>
        <pc:sldMkLst>
          <pc:docMk/>
          <pc:sldMk cId="0" sldId="334"/>
        </pc:sldMkLst>
        <pc:spChg chg="mod">
          <ac:chgData name="gill auld" userId="qAGI0V8sC0r7kyr869zOh2/fFFuiSQNuFA8CVFFjOOU=" providerId="None" clId="Web-{D43A6316-6092-44CD-B914-1926A53C3421}" dt="2022-11-03T10:14:14.950" v="11" actId="20577"/>
          <ac:spMkLst>
            <pc:docMk/>
            <pc:sldMk cId="0" sldId="334"/>
            <ac:spMk id="83970" creationId="{019B169F-676C-42E1-BCA1-D01490FFD119}"/>
          </ac:spMkLst>
        </pc:spChg>
      </pc:sldChg>
      <pc:sldChg chg="modSp">
        <pc:chgData name="gill auld" userId="qAGI0V8sC0r7kyr869zOh2/fFFuiSQNuFA8CVFFjOOU=" providerId="None" clId="Web-{D43A6316-6092-44CD-B914-1926A53C3421}" dt="2022-11-03T10:14:39.717" v="23" actId="20577"/>
        <pc:sldMkLst>
          <pc:docMk/>
          <pc:sldMk cId="0" sldId="335"/>
        </pc:sldMkLst>
        <pc:spChg chg="mod">
          <ac:chgData name="gill auld" userId="qAGI0V8sC0r7kyr869zOh2/fFFuiSQNuFA8CVFFjOOU=" providerId="None" clId="Web-{D43A6316-6092-44CD-B914-1926A53C3421}" dt="2022-11-03T10:14:39.717" v="23" actId="20577"/>
          <ac:spMkLst>
            <pc:docMk/>
            <pc:sldMk cId="0" sldId="335"/>
            <ac:spMk id="8" creationId="{45CAFD3D-3513-4455-8F67-0E4DA9704A20}"/>
          </ac:spMkLst>
        </pc:spChg>
      </pc:sldChg>
      <pc:sldChg chg="modSp">
        <pc:chgData name="gill auld" userId="qAGI0V8sC0r7kyr869zOh2/fFFuiSQNuFA8CVFFjOOU=" providerId="None" clId="Web-{D43A6316-6092-44CD-B914-1926A53C3421}" dt="2022-11-03T10:17:33.118" v="32" actId="14100"/>
        <pc:sldMkLst>
          <pc:docMk/>
          <pc:sldMk cId="0" sldId="383"/>
        </pc:sldMkLst>
        <pc:picChg chg="mod">
          <ac:chgData name="gill auld" userId="qAGI0V8sC0r7kyr869zOh2/fFFuiSQNuFA8CVFFjOOU=" providerId="None" clId="Web-{D43A6316-6092-44CD-B914-1926A53C3421}" dt="2022-11-03T10:17:33.118" v="32" actId="14100"/>
          <ac:picMkLst>
            <pc:docMk/>
            <pc:sldMk cId="0" sldId="383"/>
            <ac:picMk id="2050" creationId="{74F21BDB-D53A-4C01-9466-1E48C68A16C1}"/>
          </ac:picMkLst>
        </pc:picChg>
      </pc:sldChg>
      <pc:sldChg chg="modSp">
        <pc:chgData name="gill auld" userId="qAGI0V8sC0r7kyr869zOh2/fFFuiSQNuFA8CVFFjOOU=" providerId="None" clId="Web-{D43A6316-6092-44CD-B914-1926A53C3421}" dt="2022-11-03T10:16:16.551" v="26" actId="1076"/>
        <pc:sldMkLst>
          <pc:docMk/>
          <pc:sldMk cId="0" sldId="398"/>
        </pc:sldMkLst>
        <pc:picChg chg="mod">
          <ac:chgData name="gill auld" userId="qAGI0V8sC0r7kyr869zOh2/fFFuiSQNuFA8CVFFjOOU=" providerId="None" clId="Web-{D43A6316-6092-44CD-B914-1926A53C3421}" dt="2022-11-03T10:16:16.551" v="26" actId="1076"/>
          <ac:picMkLst>
            <pc:docMk/>
            <pc:sldMk cId="0" sldId="398"/>
            <ac:picMk id="9" creationId="{188E0FDA-02EE-4A50-A985-05BFDAB99AC9}"/>
          </ac:picMkLst>
        </pc:picChg>
      </pc:sldChg>
      <pc:sldChg chg="modSp">
        <pc:chgData name="gill auld" userId="qAGI0V8sC0r7kyr869zOh2/fFFuiSQNuFA8CVFFjOOU=" providerId="None" clId="Web-{D43A6316-6092-44CD-B914-1926A53C3421}" dt="2022-11-03T10:17:11.476" v="30" actId="1076"/>
        <pc:sldMkLst>
          <pc:docMk/>
          <pc:sldMk cId="3544608251" sldId="402"/>
        </pc:sldMkLst>
        <pc:picChg chg="mod">
          <ac:chgData name="gill auld" userId="qAGI0V8sC0r7kyr869zOh2/fFFuiSQNuFA8CVFFjOOU=" providerId="None" clId="Web-{D43A6316-6092-44CD-B914-1926A53C3421}" dt="2022-11-03T10:17:11.476" v="30" actId="1076"/>
          <ac:picMkLst>
            <pc:docMk/>
            <pc:sldMk cId="3544608251" sldId="402"/>
            <ac:picMk id="3076" creationId="{91BACFA7-99A1-4058-94E6-88BE2CA9C5D2}"/>
          </ac:picMkLst>
        </pc:picChg>
      </pc:sldChg>
      <pc:sldChg chg="modSp">
        <pc:chgData name="gill auld" userId="qAGI0V8sC0r7kyr869zOh2/fFFuiSQNuFA8CVFFjOOU=" providerId="None" clId="Web-{D43A6316-6092-44CD-B914-1926A53C3421}" dt="2022-11-03T10:18:12.230" v="36" actId="20577"/>
        <pc:sldMkLst>
          <pc:docMk/>
          <pc:sldMk cId="3786436269" sldId="403"/>
        </pc:sldMkLst>
        <pc:spChg chg="mod">
          <ac:chgData name="gill auld" userId="qAGI0V8sC0r7kyr869zOh2/fFFuiSQNuFA8CVFFjOOU=" providerId="None" clId="Web-{D43A6316-6092-44CD-B914-1926A53C3421}" dt="2022-11-03T10:18:12.230" v="36" actId="20577"/>
          <ac:spMkLst>
            <pc:docMk/>
            <pc:sldMk cId="3786436269" sldId="403"/>
            <ac:spMk id="11" creationId="{7183AF2C-A27C-411C-966B-3FDB60AFDF4B}"/>
          </ac:spMkLst>
        </pc:spChg>
        <pc:spChg chg="mod">
          <ac:chgData name="gill auld" userId="qAGI0V8sC0r7kyr869zOh2/fFFuiSQNuFA8CVFFjOOU=" providerId="None" clId="Web-{D43A6316-6092-44CD-B914-1926A53C3421}" dt="2022-11-03T10:18:04.776" v="34" actId="20577"/>
          <ac:spMkLst>
            <pc:docMk/>
            <pc:sldMk cId="3786436269" sldId="403"/>
            <ac:spMk id="13" creationId="{78751E1F-620B-4DF7-B9D1-BBD79673305B}"/>
          </ac:spMkLst>
        </pc:spChg>
      </pc:sldChg>
      <pc:sldChg chg="modSp">
        <pc:chgData name="gill auld" userId="qAGI0V8sC0r7kyr869zOh2/fFFuiSQNuFA8CVFFjOOU=" providerId="None" clId="Web-{D43A6316-6092-44CD-B914-1926A53C3421}" dt="2022-11-03T10:15:26.032" v="25" actId="20577"/>
        <pc:sldMkLst>
          <pc:docMk/>
          <pc:sldMk cId="1607536945" sldId="409"/>
        </pc:sldMkLst>
        <pc:spChg chg="mod">
          <ac:chgData name="gill auld" userId="qAGI0V8sC0r7kyr869zOh2/fFFuiSQNuFA8CVFFjOOU=" providerId="None" clId="Web-{D43A6316-6092-44CD-B914-1926A53C3421}" dt="2022-11-03T10:15:26.032" v="25" actId="20577"/>
          <ac:spMkLst>
            <pc:docMk/>
            <pc:sldMk cId="1607536945" sldId="409"/>
            <ac:spMk id="10" creationId="{3AE6AC6C-F7D9-4035-B14A-454901E83298}"/>
          </ac:spMkLst>
        </pc:spChg>
      </pc:sldChg>
      <pc:sldChg chg="del">
        <pc:chgData name="gill auld" userId="qAGI0V8sC0r7kyr869zOh2/fFFuiSQNuFA8CVFFjOOU=" providerId="None" clId="Web-{D43A6316-6092-44CD-B914-1926A53C3421}" dt="2022-11-03T10:16:32.427" v="27"/>
        <pc:sldMkLst>
          <pc:docMk/>
          <pc:sldMk cId="2693042000" sldId="4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EA599-4250-4980-A72D-39FCF2E5867E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652F3-8F50-44A8-A90C-87652AD72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1BC85E6-5C1D-46D5-A7AE-7DD51EDA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B8E4586-DE8F-4A5F-89AF-DB6C2AD4A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87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1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5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68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964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17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9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33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271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32BCF26-B9BC-482B-BB6E-50582F5CF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222A6BC-EF0C-44EF-AB3C-EF1848767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6B553F5-174C-4AB5-B0F2-44B4A3EA6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0C6BC5-6BAD-49E7-BEE7-7AEBA9E5C586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F65A5EB-C734-46E2-8DF5-ED3D6935F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09CA0B7-8E84-4845-94F5-0C4957DF8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Letter with highlighted missing/incorrect items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03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D81B4EB-F666-4A97-92BD-169CE74ADE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EE964E6-41AC-4A83-9825-B47004766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C3A27C1-ED82-4CAF-83A3-A34117AC0B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C30E08B-65F2-4C18-8B2A-E8DC03EDF296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39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1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50EE54-F8F4-4539-8FDD-DCC0F35AD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D05502-D51F-405E-AD8F-E4780ADE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1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BAA5F54-025A-4831-99A8-5CCFCA8B4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FB851A7-8D55-4EDF-8388-19F205A2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6F7BD9C-20B0-40B9-A9AD-CD50AFF87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4D01DB-4F84-4856-9012-822217E5455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E1DB-7619-445A-9566-C4EECF2B5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D52C9-E89E-4BA0-BA25-3FCFCD2FD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5C2E-2EDE-47D5-B0C7-6AA9B01B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7363-0C34-40EC-9979-FB1F95AF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5549-419D-4806-BBFF-0A5F315A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8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06AE-DED2-4379-9163-DE178640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CC903-E7CF-46D1-A7EC-00261F525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CC1E-63E3-4BD8-86AE-F35EC23C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CE57-D113-478C-95C2-62E890A0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3C45A-E2D0-4102-A7A0-53DB1537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7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8C8B7-7415-4650-8518-DB00F11DA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35758-BD6A-4AD4-B327-AA2A33A65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D5E0C-B26E-4BFA-ABA8-F1D1F030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5D56E-0670-4148-ABDD-1C7F6F0E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6C73-2FE7-42AB-835D-AB79E7EF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3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CB25-E2DE-4033-BB6A-933AE13F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F5BA1-887A-498A-B8F8-E4A164DF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D9C6-B29C-4C9B-A918-37AF4F47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CB25-DF07-46C0-BA95-2D5076D3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0DB-898D-4956-8B9F-C8A214BF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3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FD2E-DCA3-47B3-8045-B61D7B88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CA9B2-3638-4FB3-85E5-B633C86D4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06D4C-7424-40D5-9644-1779360F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43BD-8B77-4E4E-B9A8-518FF8C2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273F-20A2-4710-8285-274C794F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CF1A-B97B-487A-811E-4CC43D13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67C0-CEB5-468C-8F44-5CAFD6A5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6FB60-471E-4617-B503-B04D09F7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B408-B589-42E2-A411-F6216868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6AADC-C8E8-4A27-B332-9520CF20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7E047-B08A-4BB9-864A-D7AB1B99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0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9847-D52D-43D5-8303-71F42126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7F1C1-0F98-4800-98C9-B846394C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CB50-6952-498D-833B-8AB3580D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7D83A-48B7-4E4F-9328-B995D7A97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C2390-E2F3-49EA-A6F8-97997AE72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A4935-EE40-4248-89E3-9B5FC22C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4AF70-3BB7-4297-916C-F2BD2F63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949DD-204C-449C-A819-8B1028A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6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00AF-2FF6-4CC7-8794-BEE7F1B8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42395-7301-4359-A180-F6D00CD5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86984-F2DD-4CD7-985A-FD3C3E32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639E0-E35A-46B7-92D0-86ECCF25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77DBD-692E-49B2-B6DD-B90391D6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96BFB-69EB-47E8-BBBB-3076548B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6EF60-5E07-47A6-80F0-38A971CC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2D27-93CA-4D6A-8924-6D6D94DD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62D2-5EF1-4D2B-95E1-3447AB30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5C4C3-E082-4ECA-8171-3CC1FA6B5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33A1-D65E-44A0-9EEA-5DFA6245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D58F1-1DEF-452B-A526-6C908508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4E6D-676C-4BCA-9FEA-29985CDF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80C8-F7C1-49E5-8032-6CC95BD5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AA82B-216B-41AB-8525-6192F5066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67A63-C13E-4347-AAE4-5D6F042E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1FC6A-D319-49A6-9535-AE0DBC90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7D92D-B5CF-4E1D-97BD-09FE3DF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8A38-B448-4488-AB7A-AA97C22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6FCB8-AF36-47EE-A3C5-FF6F4747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5A752-9C7E-4166-9357-48492B633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E5EB-46B0-4B9A-8D62-C6AB0F80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26590-EB38-42B4-9A80-DDA857DBF165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AD83-5D38-48D9-AE11-C7691C719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930F-7477-4BE5-8918-BC3D191C8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3530-4815-46E5-876D-57673BC1F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5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>
            <a:extLst>
              <a:ext uri="{FF2B5EF4-FFF2-40B4-BE49-F238E27FC236}">
                <a16:creationId xmlns:a16="http://schemas.microsoft.com/office/drawing/2014/main" id="{019B169F-676C-42E1-BCA1-D01490FFD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356688"/>
            <a:ext cx="8021612" cy="14504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4000" b="1" dirty="0">
                <a:latin typeface="Boring Boring"/>
              </a:rPr>
              <a:t>Year 1 </a:t>
            </a:r>
            <a:br>
              <a:rPr lang="en-GB" altLang="en-US" sz="4000" dirty="0">
                <a:latin typeface="Boring Boring" pitchFamily="2" charset="0"/>
              </a:rPr>
            </a:br>
            <a:r>
              <a:rPr lang="en-GB" altLang="en-US" sz="4000" dirty="0">
                <a:latin typeface="Boring Boring"/>
              </a:rPr>
              <a:t>Curriculum Information for Parents</a:t>
            </a:r>
            <a:br>
              <a:rPr lang="en-GB" altLang="en-US" sz="4000" dirty="0">
                <a:latin typeface="Boring Boring"/>
              </a:rPr>
            </a:br>
            <a:endParaRPr lang="en-GB" altLang="en-US" sz="4000" dirty="0">
              <a:latin typeface="Boring Boring"/>
            </a:endParaRPr>
          </a:p>
        </p:txBody>
      </p:sp>
      <p:sp>
        <p:nvSpPr>
          <p:cNvPr id="7171" name="Text Box 1027">
            <a:extLst>
              <a:ext uri="{FF2B5EF4-FFF2-40B4-BE49-F238E27FC236}">
                <a16:creationId xmlns:a16="http://schemas.microsoft.com/office/drawing/2014/main" id="{640FB841-C304-4E21-9D19-914038C7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183" y="3429000"/>
            <a:ext cx="48591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Boring Boring" pitchFamily="2" charset="0"/>
              </a:rPr>
              <a:t>Class C: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4000" dirty="0">
                <a:latin typeface="Boring Boring" pitchFamily="2" charset="0"/>
              </a:rPr>
              <a:t>Miss Nicou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4000" dirty="0" err="1">
                <a:latin typeface="Boring Boring" pitchFamily="2" charset="0"/>
              </a:rPr>
              <a:t>Ms</a:t>
            </a:r>
            <a:r>
              <a:rPr lang="en-US" sz="4000" dirty="0">
                <a:latin typeface="Boring Boring" pitchFamily="2" charset="0"/>
              </a:rPr>
              <a:t> Francis</a:t>
            </a:r>
          </a:p>
        </p:txBody>
      </p:sp>
      <p:pic>
        <p:nvPicPr>
          <p:cNvPr id="7172" name="Picture 3" descr="Screen Shot 2012-09-09 at 20.44.14.png">
            <a:extLst>
              <a:ext uri="{FF2B5EF4-FFF2-40B4-BE49-F238E27FC236}">
                <a16:creationId xmlns:a16="http://schemas.microsoft.com/office/drawing/2014/main" id="{6F74AE34-EE5A-46E9-B63C-F5B865846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1524000" y="188913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7">
            <a:extLst>
              <a:ext uri="{FF2B5EF4-FFF2-40B4-BE49-F238E27FC236}">
                <a16:creationId xmlns:a16="http://schemas.microsoft.com/office/drawing/2014/main" id="{354A785B-721F-4FB1-BF60-AF5639A6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548" y="3429000"/>
            <a:ext cx="485917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Boring Boring" pitchFamily="2" charset="0"/>
              </a:rPr>
              <a:t>Class D: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4000" dirty="0">
                <a:latin typeface="Boring Boring" pitchFamily="2" charset="0"/>
              </a:rPr>
              <a:t>Miss O’Connor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4000" dirty="0" err="1">
                <a:latin typeface="Boring Boring" pitchFamily="2" charset="0"/>
              </a:rPr>
              <a:t>Ms</a:t>
            </a:r>
            <a:r>
              <a:rPr lang="en-US" sz="4000" dirty="0">
                <a:latin typeface="Boring Boring" pitchFamily="2" charset="0"/>
              </a:rPr>
              <a:t> Nel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927352-633F-4DF6-B8ED-61EBED6E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376" y="289888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W</a:t>
            </a:r>
            <a:r>
              <a:rPr lang="en-GB" dirty="0" err="1">
                <a:solidFill>
                  <a:schemeClr val="bg1"/>
                </a:solidFill>
                <a:latin typeface="SassoonPrimaryType" pitchFamily="2" charset="0"/>
                <a:ea typeface="+mj-ea"/>
              </a:rPr>
              <a:t>elcome</a:t>
            </a:r>
            <a:endParaRPr lang="en-US" dirty="0">
              <a:solidFill>
                <a:schemeClr val="bg1"/>
              </a:solidFill>
              <a:latin typeface="SassoonPrimaryType" pitchFamily="2" charset="0"/>
              <a:ea typeface="+mj-ea"/>
            </a:endParaRP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75AE158C-7935-4BFE-992D-763C2B536652}"/>
              </a:ext>
            </a:extLst>
          </p:cNvPr>
          <p:cNvSpPr txBox="1">
            <a:spLocks noChangeArrowheads="1"/>
          </p:cNvSpPr>
          <p:nvPr/>
        </p:nvSpPr>
        <p:spPr>
          <a:xfrm>
            <a:off x="1242524" y="5983545"/>
            <a:ext cx="8021612" cy="63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latin typeface="Boring Boring" pitchFamily="2" charset="0"/>
              </a:rPr>
              <a:t>Ms. Squire is shared across the year group.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>
            <a:extLst>
              <a:ext uri="{FF2B5EF4-FFF2-40B4-BE49-F238E27FC236}">
                <a16:creationId xmlns:a16="http://schemas.microsoft.com/office/drawing/2014/main" id="{E7548F63-2CF6-4128-8304-EE1E96240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57" y="1190243"/>
            <a:ext cx="8229600" cy="4525962"/>
          </a:xfrm>
        </p:spPr>
        <p:txBody>
          <a:bodyPr/>
          <a:lstStyle/>
          <a:p>
            <a:r>
              <a:rPr lang="en-GB" altLang="en-US" sz="4000" dirty="0">
                <a:latin typeface="Boring Boring" pitchFamily="2" charset="0"/>
              </a:rPr>
              <a:t>Form lower-case letters correctly</a:t>
            </a:r>
          </a:p>
          <a:p>
            <a:r>
              <a:rPr lang="en-GB" altLang="en-US" sz="4000" dirty="0">
                <a:latin typeface="Boring Boring" pitchFamily="2" charset="0"/>
              </a:rPr>
              <a:t>Know and form capital letters</a:t>
            </a:r>
          </a:p>
          <a:p>
            <a:endParaRPr lang="en-GB" altLang="en-US" dirty="0">
              <a:latin typeface="SassoonPrimaryType" pitchFamily="2" charset="0"/>
            </a:endParaRPr>
          </a:p>
          <a:p>
            <a:endParaRPr lang="en-GB" altLang="en-US" dirty="0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898E6A4-4DD4-4410-9BB9-8BEA7087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43" y="5287962"/>
            <a:ext cx="8424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1pPr>
            <a:lvl2pPr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latin typeface="SassoonPrimaryInfant" pitchFamily="2" charset="0"/>
              <a:hlinkClick r:id="" action="ppaction://noaction"/>
            </a:endParaRP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latin typeface="SassoonPrimaryInfant" pitchFamily="2" charset="0"/>
              <a:hlinkClick r:id="" action="ppaction://noaction"/>
            </a:endParaRP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latin typeface="SassoonPrimaryInfant" pitchFamily="2" charset="0"/>
                <a:hlinkClick r:id="" action="ppaction://noaction"/>
              </a:rPr>
              <a:t>SJA website: handwriting, school script and rhymes</a:t>
            </a:r>
            <a:endParaRPr lang="en-GB" altLang="en-US" sz="2400" dirty="0">
              <a:latin typeface="SassoonPrimaryInfant" pitchFamily="2" charset="0"/>
            </a:endParaRPr>
          </a:p>
          <a:p>
            <a:pPr lvl="1"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400" dirty="0">
              <a:latin typeface="SassoonPrimaryInfant" pitchFamily="2" charset="0"/>
            </a:endParaRPr>
          </a:p>
        </p:txBody>
      </p:sp>
      <p:pic>
        <p:nvPicPr>
          <p:cNvPr id="54277" name="Picture 5">
            <a:extLst>
              <a:ext uri="{FF2B5EF4-FFF2-40B4-BE49-F238E27FC236}">
                <a16:creationId xmlns:a16="http://schemas.microsoft.com/office/drawing/2014/main" id="{363257FF-3341-4895-9073-C6F17633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74" y="2624931"/>
            <a:ext cx="5451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EFE695DD-2C05-474D-923D-A857CB5BBAD0}"/>
              </a:ext>
            </a:extLst>
          </p:cNvPr>
          <p:cNvGrpSpPr>
            <a:grpSpLocks/>
          </p:cNvGrpSpPr>
          <p:nvPr/>
        </p:nvGrpSpPr>
        <p:grpSpPr bwMode="auto">
          <a:xfrm>
            <a:off x="621312" y="123443"/>
            <a:ext cx="11144638" cy="1066800"/>
            <a:chOff x="0" y="260648"/>
            <a:chExt cx="9144000" cy="1067076"/>
          </a:xfrm>
        </p:grpSpPr>
        <p:pic>
          <p:nvPicPr>
            <p:cNvPr id="7" name="Picture 5" descr="Screen Shot 2012-09-09 at 20.44.14.png">
              <a:extLst>
                <a:ext uri="{FF2B5EF4-FFF2-40B4-BE49-F238E27FC236}">
                  <a16:creationId xmlns:a16="http://schemas.microsoft.com/office/drawing/2014/main" id="{49EC6AF5-4138-482C-9A80-D7FD5A162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B94670E9-ECAB-4FED-A523-3BFD9BA8AA4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B98F9E01-DCD3-4909-BF80-E8EDBEED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1" y="123444"/>
            <a:ext cx="6822079" cy="106679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Handwriting formation</a:t>
            </a:r>
          </a:p>
        </p:txBody>
      </p:sp>
    </p:spTree>
    <p:extLst>
      <p:ext uri="{BB962C8B-B14F-4D97-AF65-F5344CB8AC3E}">
        <p14:creationId xmlns:p14="http://schemas.microsoft.com/office/powerpoint/2010/main" val="231750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Content Placeholder 6">
            <a:extLst>
              <a:ext uri="{FF2B5EF4-FFF2-40B4-BE49-F238E27FC236}">
                <a16:creationId xmlns:a16="http://schemas.microsoft.com/office/drawing/2014/main" id="{EF8938C8-6269-4600-9FB5-D0ED2EB1C6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37" y="1412876"/>
            <a:ext cx="5994839" cy="4865688"/>
          </a:xfrm>
        </p:spPr>
      </p:pic>
      <p:pic>
        <p:nvPicPr>
          <p:cNvPr id="56324" name="Content Placeholder 7">
            <a:extLst>
              <a:ext uri="{FF2B5EF4-FFF2-40B4-BE49-F238E27FC236}">
                <a16:creationId xmlns:a16="http://schemas.microsoft.com/office/drawing/2014/main" id="{F3DDC8D6-E9EF-4368-A661-8C2DBF399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5" y="1185069"/>
            <a:ext cx="5373232" cy="53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8D62A28B-2F1A-4749-83D2-9636357289BD}"/>
              </a:ext>
            </a:extLst>
          </p:cNvPr>
          <p:cNvGrpSpPr>
            <a:grpSpLocks/>
          </p:cNvGrpSpPr>
          <p:nvPr/>
        </p:nvGrpSpPr>
        <p:grpSpPr bwMode="auto">
          <a:xfrm>
            <a:off x="749454" y="56922"/>
            <a:ext cx="10693091" cy="1066800"/>
            <a:chOff x="0" y="260648"/>
            <a:chExt cx="9144000" cy="1067076"/>
          </a:xfrm>
        </p:grpSpPr>
        <p:pic>
          <p:nvPicPr>
            <p:cNvPr id="6" name="Picture 5" descr="Screen Shot 2012-09-09 at 20.44.14.png">
              <a:extLst>
                <a:ext uri="{FF2B5EF4-FFF2-40B4-BE49-F238E27FC236}">
                  <a16:creationId xmlns:a16="http://schemas.microsoft.com/office/drawing/2014/main" id="{BF7C6BC7-D29C-416C-A50F-1FA04EC4E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61B907B2-A59C-4CA7-B62F-C53C325A8A3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7989A7B2-07B4-4119-AE8A-D88F5204F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1" y="123444"/>
            <a:ext cx="6372957" cy="106679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Handwriting formation</a:t>
            </a:r>
          </a:p>
        </p:txBody>
      </p:sp>
    </p:spTree>
    <p:extLst>
      <p:ext uri="{BB962C8B-B14F-4D97-AF65-F5344CB8AC3E}">
        <p14:creationId xmlns:p14="http://schemas.microsoft.com/office/powerpoint/2010/main" val="239294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290716" y="275843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C030666-0901-482D-84C8-9FE32488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722" y="365825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911EB-250E-42FC-85AF-BD63844F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4" y="1716869"/>
            <a:ext cx="4963497" cy="4743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268840-9049-4D8D-BEC5-1A507ECA5CBA}"/>
              </a:ext>
            </a:extLst>
          </p:cNvPr>
          <p:cNvSpPr/>
          <p:nvPr/>
        </p:nvSpPr>
        <p:spPr>
          <a:xfrm>
            <a:off x="5791053" y="1748909"/>
            <a:ext cx="623330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Boring Boring" pitchFamily="2" charset="0"/>
              </a:rPr>
              <a:t>Whole-School Mastery approach – Focusing on secure understanding of key concepts.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Boring Boring" pitchFamily="2" charset="0"/>
              </a:rPr>
              <a:t>Adult led investigations moving towards more independent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Boring Boring" pitchFamily="2" charset="0"/>
              </a:rPr>
              <a:t>Everyday fluency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Boring Boring" pitchFamily="2" charset="0"/>
              </a:rPr>
              <a:t>Using a wide-range of manipulatives (Numicon, bead strings…)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Boring Boring" pitchFamily="2" charset="0"/>
                <a:sym typeface="Wingdings" panose="05000000000000000000" pitchFamily="2" charset="2"/>
              </a:rPr>
              <a:t>Develop reasoning: “How do you know that? Prove it”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Boring Boring" pitchFamily="2" charset="0"/>
                <a:sym typeface="Wingdings" panose="05000000000000000000" pitchFamily="2" charset="2"/>
              </a:rPr>
              <a:t>Modelling vocabulary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Boring Boring" pitchFamily="2" charset="0"/>
                <a:sym typeface="Wingdings" panose="05000000000000000000" pitchFamily="2" charset="2"/>
              </a:rPr>
              <a:t>Maths working wall.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SassoonPrimaryInfant" pitchFamily="2" charset="0"/>
            </a:endParaRPr>
          </a:p>
        </p:txBody>
      </p:sp>
      <p:pic>
        <p:nvPicPr>
          <p:cNvPr id="3074" name="Picture 2" descr="Maths - Lillington Nursery &amp; Primary School">
            <a:extLst>
              <a:ext uri="{FF2B5EF4-FFF2-40B4-BE49-F238E27FC236}">
                <a16:creationId xmlns:a16="http://schemas.microsoft.com/office/drawing/2014/main" id="{33026648-4218-4DE4-8A83-4A7350E0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614" y="209454"/>
            <a:ext cx="2159239" cy="11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-Minute Maths - Apps on Google Play">
            <a:extLst>
              <a:ext uri="{FF2B5EF4-FFF2-40B4-BE49-F238E27FC236}">
                <a16:creationId xmlns:a16="http://schemas.microsoft.com/office/drawing/2014/main" id="{91BACFA7-99A1-4058-94E6-88BE2CA9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44" y="5780111"/>
            <a:ext cx="1821481" cy="8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0800CB3-7123-44A7-8068-0896D717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12492-B742-4965-9A98-207621B0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9" y="1772719"/>
            <a:ext cx="4412093" cy="4236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A882A-08D5-4DE5-9ACB-32961F79FAFE}"/>
              </a:ext>
            </a:extLst>
          </p:cNvPr>
          <p:cNvSpPr txBox="1"/>
          <p:nvPr/>
        </p:nvSpPr>
        <p:spPr>
          <a:xfrm>
            <a:off x="5388697" y="3308902"/>
            <a:ext cx="6271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ring Boring" pitchFamily="2" charset="0"/>
              </a:rPr>
              <a:t>The children pray together at the beginning of the day, lunch time and at the end of the day.</a:t>
            </a:r>
          </a:p>
          <a:p>
            <a:r>
              <a:rPr lang="en-US" sz="3200" dirty="0">
                <a:latin typeface="Boring Boring" pitchFamily="2" charset="0"/>
              </a:rPr>
              <a:t>We attend church and celebrate mass at the beginning of each term and on Feast days that fall during the school week.</a:t>
            </a:r>
            <a:endParaRPr lang="en-GB" sz="3200" dirty="0">
              <a:latin typeface="Boring Boring" pitchFamily="2" charset="0"/>
            </a:endParaRPr>
          </a:p>
        </p:txBody>
      </p:sp>
      <p:pic>
        <p:nvPicPr>
          <p:cNvPr id="4098" name="Picture 2" descr="Come and See">
            <a:extLst>
              <a:ext uri="{FF2B5EF4-FFF2-40B4-BE49-F238E27FC236}">
                <a16:creationId xmlns:a16="http://schemas.microsoft.com/office/drawing/2014/main" id="{2050BF32-9039-44DA-8FEC-1C15F56A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447800"/>
            <a:ext cx="19716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e and See">
            <a:extLst>
              <a:ext uri="{FF2B5EF4-FFF2-40B4-BE49-F238E27FC236}">
                <a16:creationId xmlns:a16="http://schemas.microsoft.com/office/drawing/2014/main" id="{1FF939BA-34ED-4908-BB40-84449CA6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5" y="1446894"/>
            <a:ext cx="2024086" cy="19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9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2880360" y="260495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0800CB3-7123-44A7-8068-0896D717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984" y="377728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9B9DA-97CF-4D29-A46C-A221F1BD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3" y="1107733"/>
            <a:ext cx="4720734" cy="3502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1CF677-321A-4EDA-908F-596BEFE4A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27" y="4496188"/>
            <a:ext cx="4572000" cy="961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D5F9B6-B5EE-4D1B-AD1B-2CC9258FE92B}"/>
              </a:ext>
            </a:extLst>
          </p:cNvPr>
          <p:cNvSpPr/>
          <p:nvPr/>
        </p:nvSpPr>
        <p:spPr>
          <a:xfrm>
            <a:off x="5557102" y="1484567"/>
            <a:ext cx="6634898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Organised into four Threshold Concepts</a:t>
            </a:r>
            <a:endParaRPr lang="en-GB" sz="4400" dirty="0">
              <a:latin typeface="Boring Bor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Code:</a:t>
            </a:r>
            <a:r>
              <a:rPr lang="en-GB" sz="2800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This concept involves developing an understanding of instructions, logic and sequences</a:t>
            </a:r>
            <a:endParaRPr lang="en-GB" sz="4400" dirty="0">
              <a:latin typeface="Boring Bor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Connect: </a:t>
            </a:r>
            <a:r>
              <a:rPr lang="en-GB" sz="2800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developing an understanding of how to safely connect with others</a:t>
            </a:r>
            <a:endParaRPr lang="en-GB" sz="4400" dirty="0">
              <a:latin typeface="Boring Bor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Communicate: </a:t>
            </a:r>
            <a:r>
              <a:rPr lang="en-GB" sz="2800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involves using apps to communicate one’s ideas</a:t>
            </a:r>
            <a:endParaRPr lang="en-GB" sz="4400" dirty="0">
              <a:latin typeface="Boring Bor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Collect:</a:t>
            </a:r>
            <a:r>
              <a:rPr lang="en-GB" sz="2800" dirty="0">
                <a:latin typeface="Boring Boring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developing an understanding of databases and their uses</a:t>
            </a:r>
            <a:endParaRPr lang="en-GB" sz="4400" dirty="0">
              <a:effectLst/>
              <a:latin typeface="Boring Boring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27B345-D920-4B43-A9DF-1C40F5063D65}"/>
              </a:ext>
            </a:extLst>
          </p:cNvPr>
          <p:cNvPicPr/>
          <p:nvPr/>
        </p:nvPicPr>
        <p:blipFill rotWithShape="1">
          <a:blip r:embed="rId6"/>
          <a:srcRect r="3111" b="21000"/>
          <a:stretch/>
        </p:blipFill>
        <p:spPr bwMode="auto">
          <a:xfrm>
            <a:off x="519993" y="5061609"/>
            <a:ext cx="4720734" cy="1535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00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C5260-5C60-439D-9B3F-53118F425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40" y="1630043"/>
            <a:ext cx="4563932" cy="4967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5C191-8292-4A06-8375-1F1E64A83CD9}"/>
              </a:ext>
            </a:extLst>
          </p:cNvPr>
          <p:cNvSpPr txBox="1"/>
          <p:nvPr/>
        </p:nvSpPr>
        <p:spPr>
          <a:xfrm>
            <a:off x="5524523" y="1622989"/>
            <a:ext cx="57846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oring Boring" pitchFamily="2" charset="0"/>
              </a:rPr>
              <a:t>We cover these objectives throughout the year through the following topics-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Who am I </a:t>
            </a:r>
            <a:r>
              <a:rPr lang="en-GB" sz="3200" dirty="0">
                <a:latin typeface="Boring Boring" pitchFamily="2" charset="0"/>
              </a:rPr>
              <a:t>– The human body.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Celebrations</a:t>
            </a:r>
            <a:r>
              <a:rPr lang="en-GB" sz="3200" dirty="0">
                <a:latin typeface="Boring Boring" pitchFamily="2" charset="0"/>
              </a:rPr>
              <a:t> – light, shadows and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Polar adventures </a:t>
            </a:r>
            <a:r>
              <a:rPr lang="en-GB" sz="3200" dirty="0">
                <a:latin typeface="Boring Boring" pitchFamily="2" charset="0"/>
              </a:rPr>
              <a:t>– classifying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Treasure Island </a:t>
            </a:r>
            <a:r>
              <a:rPr lang="en-GB" sz="3200" dirty="0">
                <a:latin typeface="Boring Boring" pitchFamily="2" charset="0"/>
              </a:rPr>
              <a:t>–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On Safari </a:t>
            </a:r>
            <a:r>
              <a:rPr lang="en-GB" sz="3200" dirty="0">
                <a:latin typeface="Boring Boring" pitchFamily="2" charset="0"/>
              </a:rPr>
              <a:t>– invertebrate animals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Boring Boring" pitchFamily="2" charset="0"/>
              </a:rPr>
              <a:t>Holiday</a:t>
            </a:r>
            <a:r>
              <a:rPr lang="en-GB" sz="3200" dirty="0">
                <a:latin typeface="Boring Boring" pitchFamily="2" charset="0"/>
              </a:rPr>
              <a:t> – classify animals </a:t>
            </a:r>
          </a:p>
          <a:p>
            <a:endParaRPr lang="en-GB" sz="3200" dirty="0">
              <a:latin typeface="Boring Boring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2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523C9-6932-4704-9398-80CB1B93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" y="1510582"/>
            <a:ext cx="9782845" cy="4165900"/>
          </a:xfrm>
          <a:prstGeom prst="rect">
            <a:avLst/>
          </a:prstGeom>
        </p:spPr>
      </p:pic>
      <p:pic>
        <p:nvPicPr>
          <p:cNvPr id="5122" name="Picture 2" descr="Rising Stars - Login">
            <a:extLst>
              <a:ext uri="{FF2B5EF4-FFF2-40B4-BE49-F238E27FC236}">
                <a16:creationId xmlns:a16="http://schemas.microsoft.com/office/drawing/2014/main" id="{7BA60461-C9EC-4002-8465-0BF8A0DE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73" y="5654123"/>
            <a:ext cx="48291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3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istory – Parklands Community Primary School">
            <a:extLst>
              <a:ext uri="{FF2B5EF4-FFF2-40B4-BE49-F238E27FC236}">
                <a16:creationId xmlns:a16="http://schemas.microsoft.com/office/drawing/2014/main" id="{5C890091-E636-46DF-A6C1-8972103F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15" y="4033195"/>
            <a:ext cx="2205991" cy="155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eography for Kids | What is Geography? | Geography Facts for Kids">
            <a:extLst>
              <a:ext uri="{FF2B5EF4-FFF2-40B4-BE49-F238E27FC236}">
                <a16:creationId xmlns:a16="http://schemas.microsoft.com/office/drawing/2014/main" id="{52674523-DF6A-47C9-B924-2E20CA53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52319"/>
            <a:ext cx="2205990" cy="22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25340-B09C-4319-95B6-667248024FAE}"/>
              </a:ext>
            </a:extLst>
          </p:cNvPr>
          <p:cNvSpPr txBox="1"/>
          <p:nvPr/>
        </p:nvSpPr>
        <p:spPr>
          <a:xfrm>
            <a:off x="339012" y="1601784"/>
            <a:ext cx="5894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ring Boring" pitchFamily="2" charset="0"/>
              </a:rPr>
              <a:t>Our topics for geography are –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 pitchFamily="2" charset="0"/>
              </a:rPr>
              <a:t>Our local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 pitchFamily="2" charset="0"/>
              </a:rPr>
              <a:t>People and their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 pitchFamily="2" charset="0"/>
              </a:rPr>
              <a:t>Animals and their habitats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6AC6C-F7D9-4035-B14A-454901E83298}"/>
              </a:ext>
            </a:extLst>
          </p:cNvPr>
          <p:cNvSpPr txBox="1"/>
          <p:nvPr/>
        </p:nvSpPr>
        <p:spPr>
          <a:xfrm>
            <a:off x="6632309" y="1601784"/>
            <a:ext cx="5453011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Boring Boring" pitchFamily="2" charset="0"/>
              </a:rPr>
              <a:t>Our topics for history are –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 pitchFamily="2" charset="0"/>
              </a:rPr>
              <a:t>My family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/>
              </a:rPr>
              <a:t>The greatest explorers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oring Boring" pitchFamily="2" charset="0"/>
              </a:rPr>
              <a:t>Great inventions</a:t>
            </a:r>
            <a:endParaRPr lang="en-US" sz="2800" dirty="0">
              <a:latin typeface="Boring Boring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35FC1-2FF6-4EFD-81B5-66454373562F}"/>
              </a:ext>
            </a:extLst>
          </p:cNvPr>
          <p:cNvSpPr/>
          <p:nvPr/>
        </p:nvSpPr>
        <p:spPr>
          <a:xfrm>
            <a:off x="1315928" y="5467231"/>
            <a:ext cx="10332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oring Boring" pitchFamily="2" charset="0"/>
              </a:rPr>
              <a:t>Building on skills and knowledge learnt in reception and forms the foundations of learning to come.</a:t>
            </a:r>
            <a:endParaRPr lang="en-GB" sz="3200" dirty="0">
              <a:latin typeface="Boring Boring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659B-BD48-4F6F-B051-D3EDAB875BF8}"/>
              </a:ext>
            </a:extLst>
          </p:cNvPr>
          <p:cNvCxnSpPr/>
          <p:nvPr/>
        </p:nvCxnSpPr>
        <p:spPr>
          <a:xfrm>
            <a:off x="6339840" y="1327702"/>
            <a:ext cx="0" cy="413952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3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5C290-2482-4F58-8196-0FF2F96D4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00" y="1759986"/>
            <a:ext cx="10688999" cy="44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1026" name="Picture 2" descr="Musical Dots!">
            <a:extLst>
              <a:ext uri="{FF2B5EF4-FFF2-40B4-BE49-F238E27FC236}">
                <a16:creationId xmlns:a16="http://schemas.microsoft.com/office/drawing/2014/main" id="{0F0396A3-DF56-4443-AB58-8A0C3951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8" y="1327702"/>
            <a:ext cx="2376084" cy="23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al Dots!">
            <a:extLst>
              <a:ext uri="{FF2B5EF4-FFF2-40B4-BE49-F238E27FC236}">
                <a16:creationId xmlns:a16="http://schemas.microsoft.com/office/drawing/2014/main" id="{13C0972E-77CB-4B13-A724-06A14B23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40" y="1833135"/>
            <a:ext cx="4624245" cy="17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B225B-D6BC-4B8F-82CA-FD6C2B24CA8E}"/>
              </a:ext>
            </a:extLst>
          </p:cNvPr>
          <p:cNvSpPr txBox="1"/>
          <p:nvPr/>
        </p:nvSpPr>
        <p:spPr>
          <a:xfrm>
            <a:off x="922175" y="3893423"/>
            <a:ext cx="10854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ring Boring" pitchFamily="2" charset="0"/>
              </a:rPr>
              <a:t>Singing assembly lead by </a:t>
            </a:r>
            <a:r>
              <a:rPr lang="en-US" sz="3600" dirty="0" err="1">
                <a:latin typeface="Boring Boring" pitchFamily="2" charset="0"/>
              </a:rPr>
              <a:t>Ms</a:t>
            </a:r>
            <a:r>
              <a:rPr lang="en-US" sz="3600" dirty="0">
                <a:latin typeface="Boring Boring" pitchFamily="2" charset="0"/>
              </a:rPr>
              <a:t> Gallagher – we learn new hymns and other lovely songs.  </a:t>
            </a:r>
          </a:p>
          <a:p>
            <a:r>
              <a:rPr lang="en-US" sz="3600" dirty="0">
                <a:latin typeface="Boring Boring" pitchFamily="2" charset="0"/>
              </a:rPr>
              <a:t>Music / dance lesson introducing them to rhythm and movement.</a:t>
            </a:r>
            <a:endParaRPr lang="en-GB" sz="3600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E3F646E-6E33-49D0-9B95-9C8491DCAA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8934" y="1844675"/>
            <a:ext cx="9914132" cy="367665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3600" dirty="0">
                <a:latin typeface="Boring Boring" pitchFamily="2" charset="0"/>
                <a:sym typeface="Comic Sans MS" panose="030F0702030302020204" pitchFamily="66" charset="0"/>
              </a:rPr>
              <a:t>Give you a better understanding of your child’s learning this year.</a:t>
            </a:r>
            <a:r>
              <a:rPr lang="en-US" altLang="en-US" sz="3600" dirty="0">
                <a:latin typeface="Boring Boring" pitchFamily="2" charset="0"/>
                <a:sym typeface="Comic Sans MS" panose="030F0702030302020204" pitchFamily="66" charset="0"/>
              </a:rPr>
              <a:t> </a:t>
            </a:r>
          </a:p>
          <a:p>
            <a:r>
              <a:rPr lang="en-US" altLang="en-US" sz="3600" dirty="0">
                <a:latin typeface="Boring Boring" pitchFamily="2" charset="0"/>
                <a:sym typeface="Comic Sans MS" panose="030F0702030302020204" pitchFamily="66" charset="0"/>
              </a:rPr>
              <a:t>The school day and classroom routines.</a:t>
            </a:r>
            <a:endParaRPr lang="en-GB" altLang="en-US" sz="3600" dirty="0">
              <a:latin typeface="Boring Boring" pitchFamily="2" charset="0"/>
              <a:sym typeface="Comic Sans MS" panose="030F0702030302020204" pitchFamily="66" charset="0"/>
            </a:endParaRPr>
          </a:p>
          <a:p>
            <a:pPr eaLnBrk="1" hangingPunct="1"/>
            <a:r>
              <a:rPr lang="en-GB" altLang="en-US" sz="3600" dirty="0">
                <a:latin typeface="Boring Boring" pitchFamily="2" charset="0"/>
                <a:sym typeface="Comic Sans MS" panose="030F0702030302020204" pitchFamily="66" charset="0"/>
              </a:rPr>
              <a:t>Curriculum coverage.</a:t>
            </a:r>
          </a:p>
          <a:p>
            <a:pPr eaLnBrk="1" hangingPunct="1"/>
            <a:r>
              <a:rPr lang="en-GB" altLang="en-US" sz="3600" dirty="0">
                <a:latin typeface="Boring Boring" pitchFamily="2" charset="0"/>
                <a:sym typeface="Comic Sans MS" panose="030F0702030302020204" pitchFamily="66" charset="0"/>
              </a:rPr>
              <a:t>Help parents/carers to feel empowered to support their children at home.</a:t>
            </a:r>
          </a:p>
          <a:p>
            <a:pPr eaLnBrk="1" hangingPunct="1"/>
            <a:r>
              <a:rPr lang="en-GB" altLang="en-US" sz="3600" dirty="0">
                <a:latin typeface="Boring Boring" pitchFamily="2" charset="0"/>
                <a:sym typeface="Comic Sans MS" panose="030F0702030302020204" pitchFamily="66" charset="0"/>
              </a:rPr>
              <a:t>Give you the opportunity to ask questions.</a:t>
            </a:r>
            <a:endParaRPr lang="en-US" altLang="en-US" sz="3600" dirty="0">
              <a:latin typeface="Boring Boring" pitchFamily="2" charset="0"/>
              <a:sym typeface="Comic Sans MS" panose="030F0702030302020204" pitchFamily="66" charset="0"/>
            </a:endParaRP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8913"/>
            <a:ext cx="9144000" cy="1066800"/>
            <a:chOff x="0" y="188640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188640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lIns="91440" tIns="45720" rIns="91440" bIns="45720"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SassoonPrimaryType"/>
                  <a:ea typeface="+mj-ea"/>
                </a:rPr>
                <a:t>Aims </a:t>
              </a: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AF184-0B43-4D45-A064-188075882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5" y="1761152"/>
            <a:ext cx="5215766" cy="4683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B45EA-ADD9-4D18-9B07-FB3199649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315" y="1761152"/>
            <a:ext cx="4565581" cy="27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9D34CE-E3D2-471E-B090-F413B4CC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2090F-2CC9-42E4-B781-E3417000A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710" y="1337571"/>
            <a:ext cx="3569162" cy="548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BC703-4192-4A8D-873D-88055AB6C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912" y="458247"/>
            <a:ext cx="1899680" cy="1616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E6E20-4CC2-4015-96E8-537DC265D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272" y="2119313"/>
            <a:ext cx="68453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91117-9C5E-452B-AE93-D650F4D1A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198" y="3186113"/>
            <a:ext cx="6954374" cy="181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8CD9E-5F20-480D-BFA3-283CEF751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6272" y="5002813"/>
            <a:ext cx="4837920" cy="616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F0ED8-5030-45A6-A7CB-D32DD4042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6597" y="5577840"/>
            <a:ext cx="5173000" cy="6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3B189B7-EF23-4394-8BF2-46167A4A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PE </a:t>
            </a:r>
            <a:r>
              <a:rPr lang="en-GB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days</a:t>
            </a:r>
            <a:endParaRPr lang="en-US" dirty="0">
              <a:solidFill>
                <a:schemeClr val="bg1"/>
              </a:solidFill>
              <a:latin typeface="SassoonPrimaryType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7E7185-594A-4E79-B919-CE210832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2" y="2177699"/>
            <a:ext cx="4911122" cy="250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44850-29A5-4C23-A142-03776285D5BC}"/>
              </a:ext>
            </a:extLst>
          </p:cNvPr>
          <p:cNvSpPr txBox="1"/>
          <p:nvPr/>
        </p:nvSpPr>
        <p:spPr>
          <a:xfrm>
            <a:off x="5749322" y="2422936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ring Boring" pitchFamily="2" charset="0"/>
              </a:rPr>
              <a:t>Please remember to send your child into school in their PE kits on a Tuesday and Friday so they can take part in the lesson.</a:t>
            </a:r>
            <a:endParaRPr lang="en-GB" sz="3200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5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470248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59F5-4E60-4774-98CF-37BC8084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185"/>
            <a:ext cx="10515600" cy="4590778"/>
          </a:xfrm>
        </p:spPr>
        <p:txBody>
          <a:bodyPr/>
          <a:lstStyle/>
          <a:p>
            <a:r>
              <a:rPr lang="en-US" dirty="0">
                <a:latin typeface="Boring Boring" pitchFamily="2" charset="0"/>
              </a:rPr>
              <a:t>Math's homework will be handed out on a Friday in your child’s green homework folder. As a class we go through the homework the following Friday.  </a:t>
            </a:r>
          </a:p>
          <a:p>
            <a:r>
              <a:rPr lang="en-US" dirty="0">
                <a:latin typeface="Boring Boring" pitchFamily="2" charset="0"/>
              </a:rPr>
              <a:t>The homework is based on the learning done that week or the previous week in class.</a:t>
            </a:r>
            <a:endParaRPr lang="en-GB" dirty="0">
              <a:latin typeface="Boring Boring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9A55635-D51B-43D1-B61B-2C3F39C3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1" y="398360"/>
            <a:ext cx="6445695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SassoonPrimaryType" pitchFamily="2" charset="0"/>
                <a:ea typeface="+mj-ea"/>
              </a:rPr>
              <a:t>Maths</a:t>
            </a: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 homework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A6852BBD-EC44-4AEC-8805-C443B28D5F0F}"/>
              </a:ext>
            </a:extLst>
          </p:cNvPr>
          <p:cNvGrpSpPr>
            <a:grpSpLocks/>
          </p:cNvGrpSpPr>
          <p:nvPr/>
        </p:nvGrpSpPr>
        <p:grpSpPr bwMode="auto">
          <a:xfrm>
            <a:off x="2090057" y="3193340"/>
            <a:ext cx="9144000" cy="1066800"/>
            <a:chOff x="0" y="260648"/>
            <a:chExt cx="9144000" cy="1067076"/>
          </a:xfrm>
        </p:grpSpPr>
        <p:pic>
          <p:nvPicPr>
            <p:cNvPr id="11" name="Picture 5" descr="Screen Shot 2012-09-09 at 20.44.14.png">
              <a:extLst>
                <a:ext uri="{FF2B5EF4-FFF2-40B4-BE49-F238E27FC236}">
                  <a16:creationId xmlns:a16="http://schemas.microsoft.com/office/drawing/2014/main" id="{4B1D615F-71F1-4E78-8C8D-4FBB86F5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130925A9-332E-4AC5-A89B-88C243C7455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DFA15C90-6704-4CF8-973B-FBF8FE32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584" y="3468257"/>
            <a:ext cx="6445695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Class pet</a:t>
            </a:r>
          </a:p>
        </p:txBody>
      </p:sp>
      <p:pic>
        <p:nvPicPr>
          <p:cNvPr id="9218" name="Picture 2" descr="dan dog">
            <a:extLst>
              <a:ext uri="{FF2B5EF4-FFF2-40B4-BE49-F238E27FC236}">
                <a16:creationId xmlns:a16="http://schemas.microsoft.com/office/drawing/2014/main" id="{D24530DE-D047-4A4A-920A-08CED0C4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895" y="4309380"/>
            <a:ext cx="208756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D0345-94DD-4FB4-8CD8-AE70B80DA00F}"/>
              </a:ext>
            </a:extLst>
          </p:cNvPr>
          <p:cNvSpPr txBox="1"/>
          <p:nvPr/>
        </p:nvSpPr>
        <p:spPr>
          <a:xfrm>
            <a:off x="481095" y="5824334"/>
            <a:ext cx="257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ring Boring" pitchFamily="2" charset="0"/>
              </a:rPr>
              <a:t>Danny Dog</a:t>
            </a:r>
            <a:endParaRPr lang="en-GB" dirty="0">
              <a:latin typeface="Boring Boring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A9AF0-96A8-43FF-A278-FB94EA908120}"/>
              </a:ext>
            </a:extLst>
          </p:cNvPr>
          <p:cNvSpPr txBox="1"/>
          <p:nvPr/>
        </p:nvSpPr>
        <p:spPr>
          <a:xfrm>
            <a:off x="2345739" y="4962559"/>
            <a:ext cx="6688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ring Boring" pitchFamily="2" charset="0"/>
              </a:rPr>
              <a:t>Please upload photos and a little caption onto your child’s Google Classroom page by the following Friday so they can enjoy showing their peers.</a:t>
            </a:r>
            <a:endParaRPr lang="en-GB" dirty="0">
              <a:latin typeface="Boring Boring" pitchFamily="2" charset="0"/>
            </a:endParaRPr>
          </a:p>
        </p:txBody>
      </p:sp>
      <p:pic>
        <p:nvPicPr>
          <p:cNvPr id="15" name="Picture 2" descr="Google Classrooms – St Mark&amp;#39;s CofE Primary School">
            <a:extLst>
              <a:ext uri="{FF2B5EF4-FFF2-40B4-BE49-F238E27FC236}">
                <a16:creationId xmlns:a16="http://schemas.microsoft.com/office/drawing/2014/main" id="{C7E1019F-4459-48D6-A27D-E0AC5DF3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28" y="4197814"/>
            <a:ext cx="1341112" cy="8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4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4BF990-E940-4CD0-8129-2D375511E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84" y="1556786"/>
            <a:ext cx="11084767" cy="5040312"/>
          </a:xfrm>
        </p:spPr>
        <p:txBody>
          <a:bodyPr>
            <a:normAutofit/>
          </a:bodyPr>
          <a:lstStyle/>
          <a:p>
            <a:pPr marL="109537" indent="0">
              <a:buNone/>
              <a:defRPr/>
            </a:pPr>
            <a:r>
              <a:rPr lang="en-GB" sz="3600" b="1" dirty="0">
                <a:latin typeface="Boring Boring" pitchFamily="2" charset="0"/>
              </a:rPr>
              <a:t>Reading at home makes such a difference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Boring Boring" pitchFamily="2" charset="0"/>
              </a:rPr>
              <a:t>Ten / fifteen minutes reading with your child each day – their guided reading book / book bag book / book corner book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Boring Boring" pitchFamily="2" charset="0"/>
              </a:rPr>
              <a:t>Ask questions as well as listening to your child read.</a:t>
            </a:r>
            <a:endParaRPr lang="en-GB" sz="3200" dirty="0">
              <a:latin typeface="Boring Boring" pitchFamily="2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Boring Boring" pitchFamily="2" charset="0"/>
              </a:rPr>
              <a:t>Comment in the Reading Record and ensure you sign it daily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92C2F-F001-40D0-BCF0-5AA290180AFB}"/>
              </a:ext>
            </a:extLst>
          </p:cNvPr>
          <p:cNvGrpSpPr>
            <a:grpSpLocks/>
          </p:cNvGrpSpPr>
          <p:nvPr/>
        </p:nvGrpSpPr>
        <p:grpSpPr bwMode="auto">
          <a:xfrm>
            <a:off x="802433" y="260902"/>
            <a:ext cx="10804849" cy="1066800"/>
            <a:chOff x="0" y="260648"/>
            <a:chExt cx="9144000" cy="1067076"/>
          </a:xfrm>
        </p:grpSpPr>
        <p:pic>
          <p:nvPicPr>
            <p:cNvPr id="5" name="Picture 5" descr="Screen Shot 2012-09-09 at 20.44.14.png">
              <a:extLst>
                <a:ext uri="{FF2B5EF4-FFF2-40B4-BE49-F238E27FC236}">
                  <a16:creationId xmlns:a16="http://schemas.microsoft.com/office/drawing/2014/main" id="{C1314963-0658-4232-8FE0-81AD1B28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78C42E4-7B11-4978-9342-6FACD3C56F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F4BE938-3688-4866-817C-7BB6E232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1" y="398360"/>
            <a:ext cx="6445695" cy="791883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Supporting your child at home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E0FDA-02EE-4A50-A985-05BFDAB9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218" y="5008170"/>
            <a:ext cx="2459899" cy="13424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E76DF5CC-18F9-47A3-8DA9-DB3FF7DD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81" y="1767840"/>
            <a:ext cx="11013613" cy="472503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>
                <a:latin typeface="Boring Boring" pitchFamily="2" charset="0"/>
              </a:rPr>
              <a:t>Year 1 pupil’s have a bookmark with high frequency words to learn to read and spell.  This will have continued on from Reception. They will work through these at their own pace, </a:t>
            </a:r>
            <a:r>
              <a:rPr lang="en-GB" sz="3600" dirty="0">
                <a:latin typeface="Boring Boring" pitchFamily="2" charset="0"/>
              </a:rPr>
              <a:t>please practise these regularly with your child.</a:t>
            </a:r>
            <a:endParaRPr lang="en-US" altLang="en-US" sz="3600" dirty="0">
              <a:latin typeface="Boring Boring" pitchFamily="2" charset="0"/>
            </a:endParaRPr>
          </a:p>
          <a:p>
            <a:r>
              <a:rPr lang="en-US" altLang="en-US" sz="3600" dirty="0">
                <a:latin typeface="Boring Boring" pitchFamily="2" charset="0"/>
              </a:rPr>
              <a:t>Children should work through their current bookmark but also review previous bookmarks </a:t>
            </a:r>
          </a:p>
          <a:p>
            <a:r>
              <a:rPr lang="en-GB" sz="3600" dirty="0">
                <a:latin typeface="Boring Boring" pitchFamily="2" charset="0"/>
              </a:rPr>
              <a:t>They will be given five new words once they can </a:t>
            </a:r>
            <a:r>
              <a:rPr lang="en-GB" sz="3600" b="1" dirty="0">
                <a:latin typeface="Boring Boring" pitchFamily="2" charset="0"/>
              </a:rPr>
              <a:t>confidently</a:t>
            </a:r>
            <a:r>
              <a:rPr lang="en-GB" sz="3600" dirty="0">
                <a:latin typeface="Boring Boring" pitchFamily="2" charset="0"/>
              </a:rPr>
              <a:t> read/write their current ones. They will come off book marks when they have completed bookmark 29.</a:t>
            </a:r>
            <a:endParaRPr lang="en-US" altLang="en-US" sz="3600" dirty="0">
              <a:latin typeface="Boring Boring" pitchFamily="2" charset="0"/>
            </a:endParaRPr>
          </a:p>
          <a:p>
            <a:r>
              <a:rPr lang="en-US" altLang="en-US" sz="3600" dirty="0">
                <a:latin typeface="Boring Boring" pitchFamily="2" charset="0"/>
              </a:rPr>
              <a:t>Each child will be checked on throughout the week </a:t>
            </a:r>
          </a:p>
          <a:p>
            <a:pPr marL="0" indent="0">
              <a:buNone/>
            </a:pPr>
            <a:endParaRPr lang="en-US" altLang="en-US" sz="3600" dirty="0">
              <a:latin typeface="Boring Boring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14864-388B-4A43-8AB0-5596AF798AD6}"/>
              </a:ext>
            </a:extLst>
          </p:cNvPr>
          <p:cNvGrpSpPr>
            <a:grpSpLocks/>
          </p:cNvGrpSpPr>
          <p:nvPr/>
        </p:nvGrpSpPr>
        <p:grpSpPr bwMode="auto">
          <a:xfrm>
            <a:off x="523681" y="365126"/>
            <a:ext cx="11144638" cy="1066800"/>
            <a:chOff x="0" y="260648"/>
            <a:chExt cx="9144000" cy="1067076"/>
          </a:xfrm>
        </p:grpSpPr>
        <p:pic>
          <p:nvPicPr>
            <p:cNvPr id="5" name="Picture 5" descr="Screen Shot 2012-09-09 at 20.44.14.png">
              <a:extLst>
                <a:ext uri="{FF2B5EF4-FFF2-40B4-BE49-F238E27FC236}">
                  <a16:creationId xmlns:a16="http://schemas.microsoft.com/office/drawing/2014/main" id="{CC9EAD05-F17C-4924-BB95-1EE8B973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05F7C68-2911-46B9-8493-AD1DECA7287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6C8C41F-23B0-4C83-9C42-ADC015C8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91" y="365126"/>
            <a:ext cx="7227905" cy="1066799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Reading &amp; spelling bookmarks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>
            <a:extLst>
              <a:ext uri="{FF2B5EF4-FFF2-40B4-BE49-F238E27FC236}">
                <a16:creationId xmlns:a16="http://schemas.microsoft.com/office/drawing/2014/main" id="{B1923829-30EB-4699-9218-C5A6164AD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9168" y="4326542"/>
            <a:ext cx="3019425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7349" name="Picture 4">
            <a:extLst>
              <a:ext uri="{FF2B5EF4-FFF2-40B4-BE49-F238E27FC236}">
                <a16:creationId xmlns:a16="http://schemas.microsoft.com/office/drawing/2014/main" id="{F4BDE525-644F-450E-B64D-DBA966FA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356217"/>
            <a:ext cx="21796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3357E85-1300-4B57-891D-DC4DF5559EFC}"/>
              </a:ext>
            </a:extLst>
          </p:cNvPr>
          <p:cNvSpPr txBox="1">
            <a:spLocks/>
          </p:cNvSpPr>
          <p:nvPr/>
        </p:nvSpPr>
        <p:spPr bwMode="auto">
          <a:xfrm>
            <a:off x="298580" y="1989139"/>
            <a:ext cx="7092821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altLang="en-US" sz="3600" dirty="0">
                <a:latin typeface="Boring Boring" pitchFamily="2" charset="0"/>
              </a:rPr>
              <a:t>Your child’s LGfL log-in and google classroom log in are the same and are stuck in the back of your child’s reading record. </a:t>
            </a:r>
          </a:p>
          <a:p>
            <a:pPr>
              <a:defRPr/>
            </a:pPr>
            <a:r>
              <a:rPr lang="en-US" altLang="en-US" sz="3600" dirty="0">
                <a:latin typeface="Boring Boring" pitchFamily="2" charset="0"/>
              </a:rPr>
              <a:t>Access interactive resources across all areas of learning via free LGfL website</a:t>
            </a:r>
          </a:p>
          <a:p>
            <a:pPr marL="109537" indent="0">
              <a:buNone/>
              <a:defRPr/>
            </a:pPr>
            <a:r>
              <a:rPr lang="en-US" altLang="en-US" sz="2800" dirty="0">
                <a:latin typeface="SassoonPrimaryInfant" pitchFamily="2" charset="0"/>
              </a:rPr>
              <a:t>  </a:t>
            </a:r>
          </a:p>
        </p:txBody>
      </p:sp>
      <p:pic>
        <p:nvPicPr>
          <p:cNvPr id="57351" name="Picture 5">
            <a:extLst>
              <a:ext uri="{FF2B5EF4-FFF2-40B4-BE49-F238E27FC236}">
                <a16:creationId xmlns:a16="http://schemas.microsoft.com/office/drawing/2014/main" id="{104C8281-84B8-4816-84C9-76D9F606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5702300"/>
            <a:ext cx="33004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oogle Classrooms – St Mark&amp;#39;s CofE Primary School">
            <a:extLst>
              <a:ext uri="{FF2B5EF4-FFF2-40B4-BE49-F238E27FC236}">
                <a16:creationId xmlns:a16="http://schemas.microsoft.com/office/drawing/2014/main" id="{2B7CCE56-26E3-432C-ACB9-17993CEE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89" y="238234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3">
            <a:extLst>
              <a:ext uri="{FF2B5EF4-FFF2-40B4-BE49-F238E27FC236}">
                <a16:creationId xmlns:a16="http://schemas.microsoft.com/office/drawing/2014/main" id="{598DAC3C-ED09-4323-AA76-9DEB98780582}"/>
              </a:ext>
            </a:extLst>
          </p:cNvPr>
          <p:cNvGrpSpPr>
            <a:grpSpLocks/>
          </p:cNvGrpSpPr>
          <p:nvPr/>
        </p:nvGrpSpPr>
        <p:grpSpPr bwMode="auto">
          <a:xfrm>
            <a:off x="1023747" y="180975"/>
            <a:ext cx="10295893" cy="1066800"/>
            <a:chOff x="0" y="260648"/>
            <a:chExt cx="9144000" cy="1067076"/>
          </a:xfrm>
        </p:grpSpPr>
        <p:pic>
          <p:nvPicPr>
            <p:cNvPr id="10" name="Picture 5" descr="Screen Shot 2012-09-09 at 20.44.14.png">
              <a:extLst>
                <a:ext uri="{FF2B5EF4-FFF2-40B4-BE49-F238E27FC236}">
                  <a16:creationId xmlns:a16="http://schemas.microsoft.com/office/drawing/2014/main" id="{3F9BB8DE-A56D-472D-9CA5-D9B82C08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D637D88D-4E1C-4A5E-9BB0-D78E7DDFDEB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A9647BDA-4662-44E4-A68F-597B483D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98360"/>
            <a:ext cx="5616624" cy="791883"/>
          </a:xfrm>
          <a:prstGeom prst="rect">
            <a:avLst/>
          </a:prstGeom>
        </p:spPr>
        <p:txBody>
          <a:bodyPr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Learning resources at home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63AF48-5BFC-4D85-9531-9F3B60102EB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1878"/>
            <a:ext cx="10295893" cy="1066800"/>
            <a:chOff x="0" y="260648"/>
            <a:chExt cx="9144000" cy="1067076"/>
          </a:xfrm>
        </p:grpSpPr>
        <p:pic>
          <p:nvPicPr>
            <p:cNvPr id="5" name="Picture 5" descr="Screen Shot 2012-09-09 at 20.44.14.png">
              <a:extLst>
                <a:ext uri="{FF2B5EF4-FFF2-40B4-BE49-F238E27FC236}">
                  <a16:creationId xmlns:a16="http://schemas.microsoft.com/office/drawing/2014/main" id="{FE795550-4A09-4E62-BFBC-1065A5864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C96E6E6-05A3-42B5-B2F4-98E237DBD1C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53250" name="Rectangle 3">
            <a:extLst>
              <a:ext uri="{FF2B5EF4-FFF2-40B4-BE49-F238E27FC236}">
                <a16:creationId xmlns:a16="http://schemas.microsoft.com/office/drawing/2014/main" id="{F95AF60C-B8AC-4114-AB39-7B9C910D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08" y="2035498"/>
            <a:ext cx="10035584" cy="5114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>
                <a:latin typeface="Boring Boring"/>
              </a:rPr>
              <a:t>Children should attend school everyday, and there is an expectation that children have a minimum of </a:t>
            </a:r>
            <a:r>
              <a:rPr lang="en-GB" altLang="en-US" dirty="0">
                <a:solidFill>
                  <a:srgbClr val="FF0000"/>
                </a:solidFill>
                <a:latin typeface="Boring Boring"/>
              </a:rPr>
              <a:t>96% </a:t>
            </a:r>
            <a:r>
              <a:rPr lang="en-GB" altLang="en-US" dirty="0">
                <a:latin typeface="Boring Boring"/>
              </a:rPr>
              <a:t>attendance </a:t>
            </a:r>
            <a:endParaRPr lang="en-GB" altLang="en-US" dirty="0">
              <a:latin typeface="Boring Boring" pitchFamily="2" charset="0"/>
            </a:endParaRPr>
          </a:p>
          <a:p>
            <a:r>
              <a:rPr lang="en-GB" altLang="en-US" dirty="0">
                <a:latin typeface="Boring Boring"/>
              </a:rPr>
              <a:t>Please ensure </a:t>
            </a:r>
            <a:r>
              <a:rPr lang="en-GB" altLang="en-US" b="1" u="sng" dirty="0">
                <a:latin typeface="Boring Boring"/>
              </a:rPr>
              <a:t>all</a:t>
            </a:r>
            <a:r>
              <a:rPr lang="en-GB" altLang="en-US" dirty="0">
                <a:latin typeface="Boring Boring"/>
              </a:rPr>
              <a:t> clothing and water bottles are labelled </a:t>
            </a:r>
            <a:endParaRPr lang="en-GB" altLang="en-US" dirty="0">
              <a:latin typeface="Boring Boring" pitchFamily="2" charset="0"/>
            </a:endParaRPr>
          </a:p>
          <a:p>
            <a:pPr eaLnBrk="1" hangingPunct="1"/>
            <a:r>
              <a:rPr lang="en-GB" altLang="en-US" dirty="0">
                <a:latin typeface="Boring Boring"/>
              </a:rPr>
              <a:t>Also ensure your child is wearing the correct school uniform (including jackets/coats – navy blue, grey or black and shoes not trainers)</a:t>
            </a:r>
          </a:p>
          <a:p>
            <a:pPr eaLnBrk="1" hangingPunct="1"/>
            <a:r>
              <a:rPr lang="en-GB" altLang="en-US" dirty="0">
                <a:latin typeface="Boring Boring"/>
              </a:rPr>
              <a:t>Please help your child a</a:t>
            </a:r>
            <a:r>
              <a:rPr lang="en-GB" altLang="en-US" sz="3200" dirty="0">
                <a:latin typeface="Boring Boring"/>
              </a:rPr>
              <a:t>t home by encouraging them to dress and undress themselves, put on their own coats and zip them up</a:t>
            </a:r>
          </a:p>
          <a:p>
            <a:pPr marL="0" indent="0" eaLnBrk="1" hangingPunct="1">
              <a:buNone/>
            </a:pPr>
            <a:endParaRPr lang="en-GB" altLang="en-US" sz="2600" dirty="0">
              <a:latin typeface="SassoonPrimaryInfant" pitchFamily="2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GB" altLang="en-US" u="sng" dirty="0">
              <a:latin typeface="SassoonPrimaryInfant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4A2BB2-9D1F-471C-9A00-4154435E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921" y="526281"/>
            <a:ext cx="6445695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Other matters…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0902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59F5-4E60-4774-98CF-37BC8084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825624"/>
            <a:ext cx="7709338" cy="490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oring Boring" pitchFamily="2" charset="0"/>
              </a:rPr>
              <a:t>Here is an example of what a day looks like as a year 1 child.</a:t>
            </a:r>
          </a:p>
          <a:p>
            <a:pPr marL="0" indent="0">
              <a:buNone/>
            </a:pPr>
            <a:r>
              <a:rPr lang="en-US" dirty="0">
                <a:latin typeface="Boring Boring" pitchFamily="2" charset="0"/>
              </a:rPr>
              <a:t>On a </a:t>
            </a:r>
            <a:r>
              <a:rPr lang="en-US" b="1" dirty="0">
                <a:latin typeface="Boring Boring" pitchFamily="2" charset="0"/>
              </a:rPr>
              <a:t>Monday</a:t>
            </a:r>
            <a:r>
              <a:rPr lang="en-US" dirty="0">
                <a:latin typeface="Boring Boring" pitchFamily="2" charset="0"/>
              </a:rPr>
              <a:t> the children come in and independently change their guided reading books, book bag books and book corner books. </a:t>
            </a:r>
          </a:p>
          <a:p>
            <a:pPr marL="0" indent="0">
              <a:buNone/>
            </a:pPr>
            <a:r>
              <a:rPr lang="en-US" dirty="0">
                <a:latin typeface="Boring Boring" pitchFamily="2" charset="0"/>
              </a:rPr>
              <a:t>On a </a:t>
            </a:r>
            <a:r>
              <a:rPr lang="en-US" b="1" dirty="0">
                <a:latin typeface="Boring Boring" pitchFamily="2" charset="0"/>
              </a:rPr>
              <a:t>Friday</a:t>
            </a:r>
            <a:r>
              <a:rPr lang="en-US" dirty="0">
                <a:latin typeface="Boring Boring" pitchFamily="2" charset="0"/>
              </a:rPr>
              <a:t> the children will bring back their math's homework, we go through it as a class and then they are given the next week’s homework.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B189B7-EF23-4394-8BF2-46167A4A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T</a:t>
            </a:r>
            <a:r>
              <a:rPr lang="en-GB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he school day</a:t>
            </a:r>
            <a:endParaRPr lang="en-US" dirty="0">
              <a:solidFill>
                <a:schemeClr val="bg1"/>
              </a:solidFill>
              <a:latin typeface="SassoonPrimaryType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99280-50C9-4153-9129-7A7EF2FE5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1" y="1295629"/>
            <a:ext cx="3098746" cy="53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6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681655" y="275843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59F5-4E60-4774-98CF-37BC8084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98" y="1576310"/>
            <a:ext cx="4537429" cy="3705379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Boring Boring" pitchFamily="2" charset="0"/>
              </a:rPr>
              <a:t>As you know we have reviewed the schools </a:t>
            </a:r>
            <a:r>
              <a:rPr lang="en-US" sz="4100" dirty="0" err="1">
                <a:latin typeface="Boring Boring" pitchFamily="2" charset="0"/>
              </a:rPr>
              <a:t>behaviour</a:t>
            </a:r>
            <a:r>
              <a:rPr lang="en-US" sz="4100" dirty="0">
                <a:latin typeface="Boring Boring" pitchFamily="2" charset="0"/>
              </a:rPr>
              <a:t> policy this year. </a:t>
            </a:r>
          </a:p>
          <a:p>
            <a:pPr marL="0" indent="0">
              <a:buNone/>
            </a:pPr>
            <a:r>
              <a:rPr lang="en-US" sz="4100" dirty="0">
                <a:latin typeface="Boring Boring" pitchFamily="2" charset="0"/>
              </a:rPr>
              <a:t>You have all received a copy and signed it.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B189B7-EF23-4394-8BF2-46167A4A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190" y="394875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Behaviour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3D89F-1EE2-49F7-9137-92EE17F2D2BA}"/>
              </a:ext>
            </a:extLst>
          </p:cNvPr>
          <p:cNvPicPr/>
          <p:nvPr/>
        </p:nvPicPr>
        <p:blipFill rotWithShape="1">
          <a:blip r:embed="rId4"/>
          <a:srcRect b="72185"/>
          <a:stretch/>
        </p:blipFill>
        <p:spPr bwMode="auto">
          <a:xfrm>
            <a:off x="5101527" y="2363415"/>
            <a:ext cx="3616236" cy="2750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FBD68-BB2C-498B-8BA2-19CC09D86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76" y="375857"/>
            <a:ext cx="2065295" cy="61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6311BADE-76EF-46C6-B80B-DF8431367F51}"/>
              </a:ext>
            </a:extLst>
          </p:cNvPr>
          <p:cNvGrpSpPr>
            <a:grpSpLocks/>
          </p:cNvGrpSpPr>
          <p:nvPr/>
        </p:nvGrpSpPr>
        <p:grpSpPr bwMode="auto">
          <a:xfrm>
            <a:off x="802631" y="263526"/>
            <a:ext cx="11017662" cy="1243012"/>
            <a:chOff x="0" y="260648"/>
            <a:chExt cx="9144000" cy="1067076"/>
          </a:xfrm>
        </p:grpSpPr>
        <p:pic>
          <p:nvPicPr>
            <p:cNvPr id="9" name="Picture 5" descr="Screen Shot 2012-09-09 at 20.44.14.png">
              <a:extLst>
                <a:ext uri="{FF2B5EF4-FFF2-40B4-BE49-F238E27FC236}">
                  <a16:creationId xmlns:a16="http://schemas.microsoft.com/office/drawing/2014/main" id="{94A392F2-4602-4073-AA5F-8AD00E11B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7E64F04F-93E2-4F7A-BDCC-C7391C037E0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pic>
        <p:nvPicPr>
          <p:cNvPr id="51203" name="Picture 3">
            <a:extLst>
              <a:ext uri="{FF2B5EF4-FFF2-40B4-BE49-F238E27FC236}">
                <a16:creationId xmlns:a16="http://schemas.microsoft.com/office/drawing/2014/main" id="{3BBB0508-60CB-4256-963C-0B227F1F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4127500"/>
            <a:ext cx="28432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8D2E8095-AF47-468B-B7BD-6FFD7E4B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1844675"/>
            <a:ext cx="28368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9D8D5729-B13C-4022-A237-369415A5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00039"/>
            <a:ext cx="29273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FB9F660D-D03A-4043-8975-675412D8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847851"/>
            <a:ext cx="29829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id="{C1D725D5-F3B8-4863-8904-19E7E9B91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127501"/>
            <a:ext cx="29829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A889691-7B2F-4552-860F-3F87B0B8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880" y="477324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Behaviour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B8A02-F122-46D8-9F40-2C4101FE3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795" y="2383106"/>
            <a:ext cx="1345155" cy="4035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681655" y="275843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59F5-4E60-4774-98CF-37BC8084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427"/>
            <a:ext cx="5575475" cy="3904615"/>
          </a:xfrm>
        </p:spPr>
        <p:txBody>
          <a:bodyPr>
            <a:normAutofit lnSpcReduction="10000"/>
          </a:bodyPr>
          <a:lstStyle/>
          <a:p>
            <a:r>
              <a:rPr lang="en-US" sz="4100" b="1" dirty="0">
                <a:latin typeface="Boring Boring" pitchFamily="2" charset="0"/>
              </a:rPr>
              <a:t>Certificates</a:t>
            </a:r>
            <a:r>
              <a:rPr lang="en-US" sz="4100" dirty="0">
                <a:latin typeface="Boring Boring" pitchFamily="2" charset="0"/>
              </a:rPr>
              <a:t> are also awarded for demonstrating the school ethos and/or fantastic work during our </a:t>
            </a:r>
            <a:r>
              <a:rPr lang="en-US" sz="4100" b="1" dirty="0">
                <a:latin typeface="Boring Boring" pitchFamily="2" charset="0"/>
              </a:rPr>
              <a:t>Phase assembly </a:t>
            </a:r>
            <a:r>
              <a:rPr lang="en-US" sz="4100" dirty="0">
                <a:latin typeface="Boring Boring" pitchFamily="2" charset="0"/>
              </a:rPr>
              <a:t>(years 1,2 and 3) on a Wednesday afternoon.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B189B7-EF23-4394-8BF2-46167A4A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Behaviour</a:t>
            </a:r>
          </a:p>
        </p:txBody>
      </p:sp>
      <p:pic>
        <p:nvPicPr>
          <p:cNvPr id="1026" name="Picture 2" descr="https://www.primaryteaching.co.uk/prodimg/FT129_1_Zoom.jpg">
            <a:extLst>
              <a:ext uri="{FF2B5EF4-FFF2-40B4-BE49-F238E27FC236}">
                <a16:creationId xmlns:a16="http://schemas.microsoft.com/office/drawing/2014/main" id="{AB0F592D-ECCD-4F8B-8471-711D7C97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0" y="1480102"/>
            <a:ext cx="4472940" cy="44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350580" y="275843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C030666-0901-482D-84C8-9FE32488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C58F6-88E8-45D8-A781-7ADB8D7CA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4815" y="1664985"/>
            <a:ext cx="4864436" cy="4574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751E1F-620B-4DF7-B9D1-BBD79673305B}"/>
              </a:ext>
            </a:extLst>
          </p:cNvPr>
          <p:cNvSpPr txBox="1"/>
          <p:nvPr/>
        </p:nvSpPr>
        <p:spPr>
          <a:xfrm>
            <a:off x="5636067" y="4382595"/>
            <a:ext cx="631333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ring Boring"/>
              </a:rPr>
              <a:t>Daily phonics sessions RWI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ring Boring"/>
              </a:rPr>
              <a:t>Guided reading with T and 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ring Boring"/>
              </a:rPr>
              <a:t>1:1 reading </a:t>
            </a:r>
            <a:endParaRPr lang="en-US" sz="2800" dirty="0">
              <a:latin typeface="Boring Boring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oring Boring"/>
              </a:rPr>
              <a:t>Story time – promote a love for reading</a:t>
            </a:r>
            <a:endParaRPr lang="en-GB" sz="2800" dirty="0">
              <a:latin typeface="Boring Boring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3AF2C-A27C-411C-966B-3FDB60AFDF4B}"/>
              </a:ext>
            </a:extLst>
          </p:cNvPr>
          <p:cNvSpPr txBox="1"/>
          <p:nvPr/>
        </p:nvSpPr>
        <p:spPr>
          <a:xfrm>
            <a:off x="5636066" y="1828050"/>
            <a:ext cx="631333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Boring Boring"/>
              </a:rPr>
              <a:t>For English we follow a scheme that promotes the power of reading. We will look at a number of lovely picture books in lots of detail throughout the year</a:t>
            </a:r>
            <a:r>
              <a:rPr lang="en-GB" sz="3200" dirty="0">
                <a:latin typeface="Boring Boring"/>
              </a:rPr>
              <a:t>. </a:t>
            </a:r>
            <a:endParaRPr lang="en-GB" sz="3200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3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10995-B0F4-480B-8B9D-2993D1ECD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740750"/>
            <a:ext cx="10943985" cy="5117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altLang="en-US" sz="3500" dirty="0">
                <a:solidFill>
                  <a:srgbClr val="000000"/>
                </a:solidFill>
                <a:latin typeface="Boring Boring" pitchFamily="2" charset="0"/>
              </a:rPr>
              <a:t>A reading and writing programme, which is based on the teaching of synthetic phonics</a:t>
            </a:r>
          </a:p>
          <a:p>
            <a:pPr eaLnBrk="1" hangingPunct="1">
              <a:defRPr/>
            </a:pPr>
            <a:r>
              <a:rPr lang="en-GB" altLang="en-US" sz="3500" dirty="0">
                <a:solidFill>
                  <a:srgbClr val="000000"/>
                </a:solidFill>
                <a:latin typeface="Boring Boring" pitchFamily="2" charset="0"/>
              </a:rPr>
              <a:t>Aims to get children reading fast, by having a secure phonic knowledge and being able to read and spell words</a:t>
            </a:r>
          </a:p>
          <a:p>
            <a:pPr eaLnBrk="1" hangingPunct="1">
              <a:defRPr/>
            </a:pPr>
            <a:r>
              <a:rPr lang="en-GB" altLang="en-US" sz="3500" dirty="0">
                <a:solidFill>
                  <a:srgbClr val="000000"/>
                </a:solidFill>
                <a:latin typeface="Boring Boring" pitchFamily="2" charset="0"/>
              </a:rPr>
              <a:t>Links phonics, reading, spelling, handwriting and writing</a:t>
            </a:r>
          </a:p>
          <a:p>
            <a:pPr eaLnBrk="1" hangingPunct="1">
              <a:defRPr/>
            </a:pPr>
            <a:r>
              <a:rPr lang="en-GB" altLang="en-US" sz="3500" dirty="0">
                <a:solidFill>
                  <a:srgbClr val="000000"/>
                </a:solidFill>
                <a:latin typeface="Boring Boring" pitchFamily="2" charset="0"/>
              </a:rPr>
              <a:t>The children are securing their phonics knowledge of speed sound set 1 and 2 learnt in reception before we move onto set 3. </a:t>
            </a:r>
          </a:p>
          <a:p>
            <a:pPr eaLnBrk="1" hangingPunct="1">
              <a:defRPr/>
            </a:pPr>
            <a:r>
              <a:rPr lang="en-GB" altLang="en-US" sz="3500" dirty="0">
                <a:latin typeface="Boring Boring" pitchFamily="2" charset="0"/>
              </a:rPr>
              <a:t>In Year 1: we have 4 sessions a week which are led by either a teacher or teaching assistant, which rotates fortnightly. </a:t>
            </a:r>
            <a:r>
              <a:rPr lang="en-GB" sz="3500" i="1" dirty="0">
                <a:latin typeface="Boring Boring" pitchFamily="2" charset="0"/>
              </a:rPr>
              <a:t>	</a:t>
            </a:r>
          </a:p>
          <a:p>
            <a:pPr eaLnBrk="1" hangingPunct="1">
              <a:defRPr/>
            </a:pPr>
            <a:endParaRPr lang="en-GB" sz="3500" i="1" dirty="0">
              <a:solidFill>
                <a:srgbClr val="000000"/>
              </a:solidFill>
              <a:latin typeface="Boring Boring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GB" sz="3500" b="1" dirty="0">
                <a:solidFill>
                  <a:srgbClr val="000000"/>
                </a:solidFill>
                <a:latin typeface="Boring Boring" pitchFamily="2" charset="0"/>
              </a:rPr>
              <a:t>Phonics screen check - June</a:t>
            </a:r>
            <a:r>
              <a:rPr lang="en-GB" sz="2400" i="1" dirty="0">
                <a:solidFill>
                  <a:srgbClr val="000000"/>
                </a:solidFill>
                <a:latin typeface="Boring Boring" pitchFamily="2" charset="0"/>
              </a:rPr>
              <a:t>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C1F12E-9248-42FF-A499-D68D6123F414}"/>
              </a:ext>
            </a:extLst>
          </p:cNvPr>
          <p:cNvGrpSpPr>
            <a:grpSpLocks/>
          </p:cNvGrpSpPr>
          <p:nvPr/>
        </p:nvGrpSpPr>
        <p:grpSpPr bwMode="auto">
          <a:xfrm>
            <a:off x="1350580" y="275843"/>
            <a:ext cx="10387330" cy="1066800"/>
            <a:chOff x="0" y="260648"/>
            <a:chExt cx="9144000" cy="1067076"/>
          </a:xfrm>
        </p:grpSpPr>
        <p:pic>
          <p:nvPicPr>
            <p:cNvPr id="5" name="Picture 5" descr="Screen Shot 2012-09-09 at 20.44.14.png">
              <a:extLst>
                <a:ext uri="{FF2B5EF4-FFF2-40B4-BE49-F238E27FC236}">
                  <a16:creationId xmlns:a16="http://schemas.microsoft.com/office/drawing/2014/main" id="{5C451006-3591-495D-8D39-06166EF2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AE14AE1-B24C-4D4F-A276-39CBE997D59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C2E094F0-2664-473A-AD80-AC147935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Phonics: what is RWI? </a:t>
            </a:r>
          </a:p>
        </p:txBody>
      </p:sp>
      <p:pic>
        <p:nvPicPr>
          <p:cNvPr id="2050" name="Picture 2" descr="Phonics">
            <a:extLst>
              <a:ext uri="{FF2B5EF4-FFF2-40B4-BE49-F238E27FC236}">
                <a16:creationId xmlns:a16="http://schemas.microsoft.com/office/drawing/2014/main" id="{74F21BDB-D53A-4C01-9466-1E48C68A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63" y="5747189"/>
            <a:ext cx="3106000" cy="9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A09C99-A43E-42A9-B45B-427A9B294D64}"/>
              </a:ext>
            </a:extLst>
          </p:cNvPr>
          <p:cNvGrpSpPr>
            <a:grpSpLocks/>
          </p:cNvGrpSpPr>
          <p:nvPr/>
        </p:nvGrpSpPr>
        <p:grpSpPr bwMode="auto">
          <a:xfrm>
            <a:off x="1350580" y="275843"/>
            <a:ext cx="9144000" cy="1066800"/>
            <a:chOff x="0" y="260648"/>
            <a:chExt cx="9144000" cy="1067076"/>
          </a:xfrm>
        </p:grpSpPr>
        <p:pic>
          <p:nvPicPr>
            <p:cNvPr id="8196" name="Picture 5" descr="Screen Shot 2012-09-09 at 20.44.14.png">
              <a:extLst>
                <a:ext uri="{FF2B5EF4-FFF2-40B4-BE49-F238E27FC236}">
                  <a16:creationId xmlns:a16="http://schemas.microsoft.com/office/drawing/2014/main" id="{42298C30-4B5E-44A4-89A9-D5BC59AC2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0"/>
            <a:stretch>
              <a:fillRect/>
            </a:stretch>
          </p:blipFill>
          <p:spPr bwMode="auto">
            <a:xfrm>
              <a:off x="0" y="260648"/>
              <a:ext cx="9144000" cy="106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5CAFD3D-3513-4455-8F67-0E4DA9704A2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19872" y="260648"/>
              <a:ext cx="5616624" cy="792088"/>
            </a:xfrm>
            <a:prstGeom prst="rect">
              <a:avLst/>
            </a:prstGeom>
          </p:spPr>
          <p:txBody>
            <a:bodyPr anchor="ctr">
              <a:norm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ＭＳ Ｐゴシック" charset="0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  <a:ea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100" b="1">
                  <a:solidFill>
                    <a:schemeClr val="tx2"/>
                  </a:solidFill>
                  <a:latin typeface="Lucida Sans Unicode" pitchFamily="34" charset="0"/>
                </a:defRPr>
              </a:lvl9pPr>
              <a:extLst/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SassoonPrimaryType" pitchFamily="2" charset="0"/>
                <a:ea typeface="+mj-ea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C030666-0901-482D-84C8-9FE32488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272" y="413302"/>
            <a:ext cx="5616624" cy="79188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SassoonPrimaryType" pitchFamily="2" charset="0"/>
                <a:ea typeface="+mj-ea"/>
              </a:rPr>
              <a:t>Curriculum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1B87-43DA-4F6D-891A-4E68C545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19" y="1907331"/>
            <a:ext cx="4303533" cy="4031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E3C6BD-BAB1-49C1-A5C8-29533B2710B4}"/>
              </a:ext>
            </a:extLst>
          </p:cNvPr>
          <p:cNvSpPr/>
          <p:nvPr/>
        </p:nvSpPr>
        <p:spPr>
          <a:xfrm>
            <a:off x="5250025" y="2090172"/>
            <a:ext cx="66558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</a:rPr>
              <a:t>Shared writing </a:t>
            </a: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  <a:sym typeface="Wingdings" pitchFamily="2" charset="2"/>
              </a:rPr>
              <a:t>Adult directed w</a:t>
            </a:r>
            <a:r>
              <a:rPr lang="en-GB" sz="2800" dirty="0">
                <a:latin typeface="Boring Boring" pitchFamily="2" charset="0"/>
              </a:rPr>
              <a:t>riting tasks</a:t>
            </a: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</a:rPr>
              <a:t>Phonic sessions </a:t>
            </a: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</a:rPr>
              <a:t>Encouraging phonetic sounding out of words </a:t>
            </a:r>
            <a:endParaRPr lang="en-GB" sz="2800" dirty="0">
              <a:latin typeface="Boring Boring" pitchFamily="2" charset="0"/>
              <a:sym typeface="Wingdings" pitchFamily="2" charset="2"/>
            </a:endParaRP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</a:rPr>
              <a:t>Letter formation</a:t>
            </a: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Boring Boring" pitchFamily="2" charset="0"/>
              </a:rPr>
              <a:t>High frequency words - bookmarks</a:t>
            </a:r>
          </a:p>
          <a:p>
            <a:pPr marL="457200" indent="-457200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Boring Boring" pitchFamily="2" charset="0"/>
              </a:rPr>
              <a:t>H</a:t>
            </a:r>
            <a:r>
              <a:rPr lang="en-GB" sz="2800" dirty="0">
                <a:latin typeface="Boring Boring" pitchFamily="2" charset="0"/>
              </a:rPr>
              <a:t>andwriting – three times a week</a:t>
            </a:r>
          </a:p>
        </p:txBody>
      </p:sp>
    </p:spTree>
    <p:extLst>
      <p:ext uri="{BB962C8B-B14F-4D97-AF65-F5344CB8AC3E}">
        <p14:creationId xmlns:p14="http://schemas.microsoft.com/office/powerpoint/2010/main" val="268474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1092</Words>
  <Application>Microsoft Office PowerPoint</Application>
  <PresentationFormat>Widescreen</PresentationFormat>
  <Paragraphs>128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Year 1  Curriculum Information for Parents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Parent Curriculum Meeting Monday 4th October 2021</dc:title>
  <dc:creator>Christina Nicou</dc:creator>
  <cp:lastModifiedBy>Kirstie O'Connor</cp:lastModifiedBy>
  <cp:revision>66</cp:revision>
  <cp:lastPrinted>2021-10-04T14:19:06Z</cp:lastPrinted>
  <dcterms:created xsi:type="dcterms:W3CDTF">2021-10-01T11:10:38Z</dcterms:created>
  <dcterms:modified xsi:type="dcterms:W3CDTF">2022-11-03T10:18:15Z</dcterms:modified>
</cp:coreProperties>
</file>