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2" r:id="rId1"/>
  </p:sldMasterIdLst>
  <p:notesMasterIdLst>
    <p:notesMasterId r:id="rId21"/>
  </p:notesMasterIdLst>
  <p:sldIdLst>
    <p:sldId id="256" r:id="rId2"/>
    <p:sldId id="291" r:id="rId3"/>
    <p:sldId id="290" r:id="rId4"/>
    <p:sldId id="299" r:id="rId5"/>
    <p:sldId id="305" r:id="rId6"/>
    <p:sldId id="304" r:id="rId7"/>
    <p:sldId id="306" r:id="rId8"/>
    <p:sldId id="294" r:id="rId9"/>
    <p:sldId id="292" r:id="rId10"/>
    <p:sldId id="302" r:id="rId11"/>
    <p:sldId id="293" r:id="rId12"/>
    <p:sldId id="259" r:id="rId13"/>
    <p:sldId id="260" r:id="rId14"/>
    <p:sldId id="297" r:id="rId15"/>
    <p:sldId id="277" r:id="rId16"/>
    <p:sldId id="298" r:id="rId17"/>
    <p:sldId id="265" r:id="rId18"/>
    <p:sldId id="300" r:id="rId19"/>
    <p:sldId id="301" r:id="rId20"/>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userDrawn="1">
          <p15:clr>
            <a:srgbClr val="A4A3A4"/>
          </p15:clr>
        </p15:guide>
        <p15:guide id="2" pos="214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264" y="11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1" d="100"/>
          <a:sy n="81" d="100"/>
        </p:scale>
        <p:origin x="-4008" y="-84"/>
      </p:cViewPr>
      <p:guideLst>
        <p:guide orient="horz" pos="3126"/>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45659" cy="496331"/>
          </a:xfrm>
          <a:prstGeom prst="rect">
            <a:avLst/>
          </a:prstGeom>
        </p:spPr>
        <p:txBody>
          <a:bodyPr vert="horz" lIns="91723" tIns="45861" rIns="91723" bIns="45861" rtlCol="0"/>
          <a:lstStyle>
            <a:lvl1pPr algn="l">
              <a:defRPr sz="1200"/>
            </a:lvl1pPr>
          </a:lstStyle>
          <a:p>
            <a:endParaRPr lang="en-GB"/>
          </a:p>
        </p:txBody>
      </p:sp>
      <p:sp>
        <p:nvSpPr>
          <p:cNvPr id="3" name="Date Placeholder 2"/>
          <p:cNvSpPr>
            <a:spLocks noGrp="1"/>
          </p:cNvSpPr>
          <p:nvPr>
            <p:ph type="dt" idx="1"/>
          </p:nvPr>
        </p:nvSpPr>
        <p:spPr>
          <a:xfrm>
            <a:off x="3850443" y="2"/>
            <a:ext cx="2945659" cy="496331"/>
          </a:xfrm>
          <a:prstGeom prst="rect">
            <a:avLst/>
          </a:prstGeom>
        </p:spPr>
        <p:txBody>
          <a:bodyPr vert="horz" lIns="91723" tIns="45861" rIns="91723" bIns="45861" rtlCol="0"/>
          <a:lstStyle>
            <a:lvl1pPr algn="r">
              <a:defRPr sz="1200"/>
            </a:lvl1pPr>
          </a:lstStyle>
          <a:p>
            <a:fld id="{7F29B896-6A22-44D2-B06E-648FDDF96B10}" type="datetimeFigureOut">
              <a:rPr lang="en-GB" smtClean="0"/>
              <a:t>14/09/2023</a:t>
            </a:fld>
            <a:endParaRPr lang="en-GB"/>
          </a:p>
        </p:txBody>
      </p:sp>
      <p:sp>
        <p:nvSpPr>
          <p:cNvPr id="4" name="Slide Image Placeholder 3"/>
          <p:cNvSpPr>
            <a:spLocks noGrp="1" noRot="1" noChangeAspect="1"/>
          </p:cNvSpPr>
          <p:nvPr>
            <p:ph type="sldImg" idx="2"/>
          </p:nvPr>
        </p:nvSpPr>
        <p:spPr>
          <a:xfrm>
            <a:off x="915988" y="742950"/>
            <a:ext cx="4965700" cy="3724275"/>
          </a:xfrm>
          <a:prstGeom prst="rect">
            <a:avLst/>
          </a:prstGeom>
          <a:noFill/>
          <a:ln w="12700">
            <a:solidFill>
              <a:prstClr val="black"/>
            </a:solidFill>
          </a:ln>
        </p:spPr>
        <p:txBody>
          <a:bodyPr vert="horz" lIns="91723" tIns="45861" rIns="91723" bIns="45861" rtlCol="0" anchor="ctr"/>
          <a:lstStyle/>
          <a:p>
            <a:endParaRPr lang="en-GB"/>
          </a:p>
        </p:txBody>
      </p:sp>
      <p:sp>
        <p:nvSpPr>
          <p:cNvPr id="5" name="Notes Placeholder 4"/>
          <p:cNvSpPr>
            <a:spLocks noGrp="1"/>
          </p:cNvSpPr>
          <p:nvPr>
            <p:ph type="body" sz="quarter" idx="3"/>
          </p:nvPr>
        </p:nvSpPr>
        <p:spPr>
          <a:xfrm>
            <a:off x="679768" y="4715154"/>
            <a:ext cx="5438140" cy="4466986"/>
          </a:xfrm>
          <a:prstGeom prst="rect">
            <a:avLst/>
          </a:prstGeom>
        </p:spPr>
        <p:txBody>
          <a:bodyPr vert="horz" lIns="91723" tIns="45861" rIns="91723" bIns="4586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428584"/>
            <a:ext cx="2945659" cy="496331"/>
          </a:xfrm>
          <a:prstGeom prst="rect">
            <a:avLst/>
          </a:prstGeom>
        </p:spPr>
        <p:txBody>
          <a:bodyPr vert="horz" lIns="91723" tIns="45861" rIns="91723" bIns="45861"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6331"/>
          </a:xfrm>
          <a:prstGeom prst="rect">
            <a:avLst/>
          </a:prstGeom>
        </p:spPr>
        <p:txBody>
          <a:bodyPr vert="horz" lIns="91723" tIns="45861" rIns="91723" bIns="45861" rtlCol="0" anchor="b"/>
          <a:lstStyle>
            <a:lvl1pPr algn="r">
              <a:defRPr sz="1200"/>
            </a:lvl1pPr>
          </a:lstStyle>
          <a:p>
            <a:fld id="{B79A6916-1CA0-4B49-9475-D45A7ED4EF50}" type="slidenum">
              <a:rPr lang="en-GB" smtClean="0"/>
              <a:t>‹#›</a:t>
            </a:fld>
            <a:endParaRPr lang="en-GB"/>
          </a:p>
        </p:txBody>
      </p:sp>
    </p:spTree>
    <p:extLst>
      <p:ext uri="{BB962C8B-B14F-4D97-AF65-F5344CB8AC3E}">
        <p14:creationId xmlns:p14="http://schemas.microsoft.com/office/powerpoint/2010/main" val="22670562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assets.publishing.service.gov.uk/government/uploads/system/uploads/attachment_data/file/335186/PRIMARY_national_curriculum_-_English_220714.pdf"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79A6916-1CA0-4B49-9475-D45A7ED4EF50}" type="slidenum">
              <a:rPr lang="en-GB" smtClean="0"/>
              <a:t>1</a:t>
            </a:fld>
            <a:endParaRPr lang="en-GB" dirty="0"/>
          </a:p>
        </p:txBody>
      </p:sp>
    </p:spTree>
    <p:extLst>
      <p:ext uri="{BB962C8B-B14F-4D97-AF65-F5344CB8AC3E}">
        <p14:creationId xmlns:p14="http://schemas.microsoft.com/office/powerpoint/2010/main" val="20114630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Uniform – PE kits to be accurate and no trainers with normal school uniforms – even black trainers – policy states that the black shoes should be polish-able</a:t>
            </a:r>
          </a:p>
          <a:p>
            <a:endParaRPr lang="en-GB" dirty="0"/>
          </a:p>
        </p:txBody>
      </p:sp>
      <p:sp>
        <p:nvSpPr>
          <p:cNvPr id="4" name="Slide Number Placeholder 3"/>
          <p:cNvSpPr>
            <a:spLocks noGrp="1"/>
          </p:cNvSpPr>
          <p:nvPr>
            <p:ph type="sldNum" sz="quarter" idx="5"/>
          </p:nvPr>
        </p:nvSpPr>
        <p:spPr/>
        <p:txBody>
          <a:bodyPr/>
          <a:lstStyle/>
          <a:p>
            <a:fld id="{B79A6916-1CA0-4B49-9475-D45A7ED4EF50}" type="slidenum">
              <a:rPr lang="en-GB" smtClean="0"/>
              <a:t>6</a:t>
            </a:fld>
            <a:endParaRPr lang="en-GB"/>
          </a:p>
        </p:txBody>
      </p:sp>
    </p:spTree>
    <p:extLst>
      <p:ext uri="{BB962C8B-B14F-4D97-AF65-F5344CB8AC3E}">
        <p14:creationId xmlns:p14="http://schemas.microsoft.com/office/powerpoint/2010/main" val="37934946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In daily English lessons, Year 6 pupils explore a range of texts selected from the Power of Reading units. These books will be studied in depth so that children can immerse themselves in the richness of the texts. These units provide many opportunities to develop children’s reading, writing, </a:t>
            </a:r>
            <a:r>
              <a:rPr lang="en-GB" sz="1200" kern="1200" dirty="0" err="1">
                <a:solidFill>
                  <a:schemeClr val="tx1"/>
                </a:solidFill>
                <a:effectLst/>
                <a:latin typeface="+mn-lt"/>
                <a:ea typeface="+mn-ea"/>
                <a:cs typeface="+mn-cs"/>
              </a:rPr>
              <a:t>oracy</a:t>
            </a:r>
            <a:r>
              <a:rPr lang="en-GB" sz="1200" kern="1200" dirty="0">
                <a:solidFill>
                  <a:schemeClr val="tx1"/>
                </a:solidFill>
                <a:effectLst/>
                <a:latin typeface="+mn-lt"/>
                <a:ea typeface="+mn-ea"/>
                <a:cs typeface="+mn-cs"/>
              </a:rPr>
              <a:t>, dramatic and artistic skills, as well as enhancing other areas of the curriculum. The units allow children to enjoy the full experience of the text while helping the children to work towards high quality writing production.</a:t>
            </a:r>
          </a:p>
          <a:p>
            <a:r>
              <a:rPr lang="en-GB" sz="1200" kern="1200" dirty="0">
                <a:solidFill>
                  <a:schemeClr val="tx1"/>
                </a:solidFill>
                <a:effectLst/>
                <a:latin typeface="+mn-lt"/>
                <a:ea typeface="+mn-ea"/>
                <a:cs typeface="+mn-cs"/>
              </a:rPr>
              <a:t>Most children in Year 6 will have a firm grasp of the decoding skills required to become increasingly fluent readers. For children not yet secure in this area, they are supported with regular targeted reading intervention. Children are also supported through the use of the Oxford reading buddy programme which ensures children have suitably decodable books to support their reading development.</a:t>
            </a:r>
          </a:p>
          <a:p>
            <a:r>
              <a:rPr lang="en-GB" sz="1200" kern="1200" dirty="0">
                <a:solidFill>
                  <a:schemeClr val="tx1"/>
                </a:solidFill>
                <a:effectLst/>
                <a:latin typeface="+mn-lt"/>
                <a:ea typeface="+mn-ea"/>
                <a:cs typeface="+mn-cs"/>
              </a:rPr>
              <a:t>Pupils learn about grammar and punctuation discreetly and through the analysis of texts. In addition to daily English lessons, pupils will have guided reading at least fortnightly which consolidates the reading objectives they work towards meeting in English lessons. From the spring term, the children will begin to take home weekly spellings to learn. Pupils will also explore several whole class readers across the year. The children are given weekly spellings to learn and have regular taught spelling practice using the Read, Write Inc Year 6 spelling programme.</a:t>
            </a:r>
          </a:p>
          <a:p>
            <a:r>
              <a:rPr lang="en-GB" sz="1200" kern="1200" dirty="0">
                <a:solidFill>
                  <a:schemeClr val="tx1"/>
                </a:solidFill>
                <a:effectLst/>
                <a:latin typeface="+mn-lt"/>
                <a:ea typeface="+mn-ea"/>
                <a:cs typeface="+mn-cs"/>
              </a:rPr>
              <a:t>Year 6 children cover the National Curriculum Programme of Study for English lower Key stage 2 (Years 5 and 6):</a:t>
            </a:r>
          </a:p>
          <a:p>
            <a:r>
              <a:rPr lang="en-GB" sz="1200" kern="1200" dirty="0">
                <a:solidFill>
                  <a:schemeClr val="tx1"/>
                </a:solidFill>
                <a:effectLst/>
                <a:latin typeface="+mn-lt"/>
                <a:ea typeface="+mn-ea"/>
                <a:cs typeface="+mn-cs"/>
                <a:hlinkClick r:id="rId3"/>
              </a:rPr>
              <a:t>https://assets.publishing.service.gov.uk/government/uploads/system/uploads/attachment_data/file/335186/PRIMARY_national_curriculum_-_English_220714.pdf</a:t>
            </a: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fld id="{B79A6916-1CA0-4B49-9475-D45A7ED4EF50}" type="slidenum">
              <a:rPr lang="en-GB" smtClean="0"/>
              <a:t>16</a:t>
            </a:fld>
            <a:endParaRPr lang="en-GB"/>
          </a:p>
        </p:txBody>
      </p:sp>
    </p:spTree>
    <p:extLst>
      <p:ext uri="{BB962C8B-B14F-4D97-AF65-F5344CB8AC3E}">
        <p14:creationId xmlns:p14="http://schemas.microsoft.com/office/powerpoint/2010/main" val="11372721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97260298-6ED0-49B3-9641-23AF1C3D7BE4}" type="datetimeFigureOut">
              <a:rPr lang="en-GB" smtClean="0"/>
              <a:t>14/09/2023</a:t>
            </a:fld>
            <a:endParaRPr lang="en-GB"/>
          </a:p>
        </p:txBody>
      </p:sp>
      <p:sp>
        <p:nvSpPr>
          <p:cNvPr id="17" name="Footer Placeholder 16"/>
          <p:cNvSpPr>
            <a:spLocks noGrp="1"/>
          </p:cNvSpPr>
          <p:nvPr>
            <p:ph type="ftr" sz="quarter" idx="11"/>
          </p:nvPr>
        </p:nvSpPr>
        <p:spPr/>
        <p:txBody>
          <a:bodyPr/>
          <a:lstStyle/>
          <a:p>
            <a:endParaRPr lang="en-GB"/>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3348E89-16D6-4E2B-BA61-D7E8CB0D8B5D}" type="slidenum">
              <a:rPr lang="en-GB" smtClean="0"/>
              <a:t>‹#›</a:t>
            </a:fld>
            <a:endParaRPr lang="en-GB"/>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7260298-6ED0-49B3-9641-23AF1C3D7BE4}" type="datetimeFigureOut">
              <a:rPr lang="en-GB" smtClean="0"/>
              <a:t>14/09/2023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348E89-16D6-4E2B-BA61-D7E8CB0D8B5D}"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53348E89-16D6-4E2B-BA61-D7E8CB0D8B5D}" type="slidenum">
              <a:rPr lang="en-GB" smtClean="0"/>
              <a:t>‹#›</a:t>
            </a:fld>
            <a:endParaRPr lang="en-GB"/>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7260298-6ED0-49B3-9641-23AF1C3D7BE4}" type="datetimeFigureOut">
              <a:rPr lang="en-GB" smtClean="0"/>
              <a:t>14/09/2023</a:t>
            </a:fld>
            <a:endParaRPr lang="en-GB"/>
          </a:p>
        </p:txBody>
      </p:sp>
      <p:sp>
        <p:nvSpPr>
          <p:cNvPr id="5" name="Footer Placeholder 4"/>
          <p:cNvSpPr>
            <a:spLocks noGrp="1"/>
          </p:cNvSpPr>
          <p:nvPr>
            <p:ph type="ftr" sz="quarter" idx="11"/>
          </p:nvPr>
        </p:nvSpPr>
        <p:spPr/>
        <p:txBody>
          <a:bodyPr/>
          <a:lstStyle/>
          <a:p>
            <a:endParaRPr lang="en-GB"/>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97260298-6ED0-49B3-9641-23AF1C3D7BE4}" type="datetimeFigureOut">
              <a:rPr lang="en-GB" smtClean="0"/>
              <a:t>14/09/2023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4361688" y="1026372"/>
            <a:ext cx="457200" cy="441325"/>
          </a:xfrm>
        </p:spPr>
        <p:txBody>
          <a:bodyPr/>
          <a:lstStyle/>
          <a:p>
            <a:fld id="{53348E89-16D6-4E2B-BA61-D7E8CB0D8B5D}" type="slidenum">
              <a:rPr lang="en-GB" smtClean="0"/>
              <a:t>‹#›</a:t>
            </a:fld>
            <a:endParaRPr lang="en-GB"/>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GB"/>
          </a:p>
        </p:txBody>
      </p:sp>
      <p:sp>
        <p:nvSpPr>
          <p:cNvPr id="4" name="Date Placeholder 3"/>
          <p:cNvSpPr>
            <a:spLocks noGrp="1"/>
          </p:cNvSpPr>
          <p:nvPr>
            <p:ph type="dt" sz="half" idx="10"/>
          </p:nvPr>
        </p:nvSpPr>
        <p:spPr/>
        <p:txBody>
          <a:bodyPr/>
          <a:lstStyle/>
          <a:p>
            <a:fld id="{97260298-6ED0-49B3-9641-23AF1C3D7BE4}" type="datetimeFigureOut">
              <a:rPr lang="en-GB" smtClean="0"/>
              <a:t>14/09/2023</a:t>
            </a:fld>
            <a:endParaRPr lang="en-GB"/>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3348E89-16D6-4E2B-BA61-D7E8CB0D8B5D}" type="slidenum">
              <a:rPr lang="en-GB" smtClean="0"/>
              <a:t>‹#›</a:t>
            </a:fld>
            <a:endParaRPr lang="en-GB"/>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97260298-6ED0-49B3-9641-23AF1C3D7BE4}" type="datetimeFigureOut">
              <a:rPr lang="en-GB" smtClean="0"/>
              <a:t>14/09/2023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3348E89-16D6-4E2B-BA61-D7E8CB0D8B5D}" type="slidenum">
              <a:rPr lang="en-GB" smtClean="0"/>
              <a:t>‹#›</a:t>
            </a:fld>
            <a:endParaRPr lang="en-GB"/>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97260298-6ED0-49B3-9641-23AF1C3D7BE4}" type="datetimeFigureOut">
              <a:rPr lang="en-GB" smtClean="0"/>
              <a:t>14/09/2023</a:t>
            </a:fld>
            <a:endParaRPr lang="en-GB"/>
          </a:p>
        </p:txBody>
      </p:sp>
      <p:sp>
        <p:nvSpPr>
          <p:cNvPr id="8" name="Footer Placeholder 7"/>
          <p:cNvSpPr>
            <a:spLocks noGrp="1"/>
          </p:cNvSpPr>
          <p:nvPr>
            <p:ph type="ftr" sz="quarter" idx="11"/>
          </p:nvPr>
        </p:nvSpPr>
        <p:spPr>
          <a:xfrm>
            <a:off x="304800" y="6409944"/>
            <a:ext cx="3581400" cy="365760"/>
          </a:xfrm>
        </p:spPr>
        <p:txBody>
          <a:bodyPr/>
          <a:lstStyle/>
          <a:p>
            <a:endParaRPr lang="en-GB"/>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53348E89-16D6-4E2B-BA61-D7E8CB0D8B5D}" type="slidenum">
              <a:rPr lang="en-GB" smtClean="0"/>
              <a:t>‹#›</a:t>
            </a:fld>
            <a:endParaRPr lang="en-GB"/>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97260298-6ED0-49B3-9641-23AF1C3D7BE4}" type="datetimeFigureOut">
              <a:rPr lang="en-GB" smtClean="0"/>
              <a:t>14/09/2023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a:xfrm>
            <a:off x="4343400" y="1036020"/>
            <a:ext cx="457200" cy="441325"/>
          </a:xfrm>
        </p:spPr>
        <p:txBody>
          <a:bodyPr/>
          <a:lstStyle/>
          <a:p>
            <a:fld id="{53348E89-16D6-4E2B-BA61-D7E8CB0D8B5D}"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97260298-6ED0-49B3-9641-23AF1C3D7BE4}" type="datetimeFigureOut">
              <a:rPr lang="en-GB" smtClean="0"/>
              <a:t>14/09/2023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53348E89-16D6-4E2B-BA61-D7E8CB0D8B5D}"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53348E89-16D6-4E2B-BA61-D7E8CB0D8B5D}" type="slidenum">
              <a:rPr lang="en-GB" smtClean="0"/>
              <a:t>‹#›</a:t>
            </a:fld>
            <a:endParaRPr lang="en-GB"/>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97260298-6ED0-49B3-9641-23AF1C3D7BE4}" type="datetimeFigureOut">
              <a:rPr lang="en-GB" smtClean="0"/>
              <a:t>14/09/2023</a:t>
            </a:fld>
            <a:endParaRPr lang="en-GB"/>
          </a:p>
        </p:txBody>
      </p:sp>
      <p:sp>
        <p:nvSpPr>
          <p:cNvPr id="6" name="Footer Placeholder 5"/>
          <p:cNvSpPr>
            <a:spLocks noGrp="1"/>
          </p:cNvSpPr>
          <p:nvPr>
            <p:ph type="ftr" sz="quarter" idx="11"/>
          </p:nvPr>
        </p:nvSpPr>
        <p:spPr>
          <a:xfrm>
            <a:off x="301752" y="6410848"/>
            <a:ext cx="3383280" cy="365760"/>
          </a:xfrm>
        </p:spPr>
        <p:txBody>
          <a:bodyPr/>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53348E89-16D6-4E2B-BA61-D7E8CB0D8B5D}" type="slidenum">
              <a:rPr lang="en-GB" smtClean="0"/>
              <a:t>‹#›</a:t>
            </a:fld>
            <a:endParaRPr lang="en-GB"/>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97260298-6ED0-49B3-9641-23AF1C3D7BE4}" type="datetimeFigureOut">
              <a:rPr lang="en-GB" smtClean="0"/>
              <a:t>14/09/2023</a:t>
            </a:fld>
            <a:endParaRPr lang="en-GB"/>
          </a:p>
        </p:txBody>
      </p:sp>
      <p:sp>
        <p:nvSpPr>
          <p:cNvPr id="6" name="Footer Placeholder 5"/>
          <p:cNvSpPr>
            <a:spLocks noGrp="1"/>
          </p:cNvSpPr>
          <p:nvPr>
            <p:ph type="ftr" sz="quarter" idx="11"/>
          </p:nvPr>
        </p:nvSpPr>
        <p:spPr>
          <a:xfrm>
            <a:off x="301752" y="6410848"/>
            <a:ext cx="3584448" cy="365760"/>
          </a:xfrm>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97260298-6ED0-49B3-9641-23AF1C3D7BE4}" type="datetimeFigureOut">
              <a:rPr lang="en-GB" smtClean="0"/>
              <a:t>14/09/2023</a:t>
            </a:fld>
            <a:endParaRPr lang="en-GB"/>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GB"/>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53348E89-16D6-4E2B-BA61-D7E8CB0D8B5D}" type="slidenum">
              <a:rPr lang="en-GB" smtClean="0"/>
              <a:t>‹#›</a:t>
            </a:fld>
            <a:endParaRPr lang="en-GB"/>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GB" dirty="0"/>
              <a:t>Thursday 14</a:t>
            </a:r>
            <a:r>
              <a:rPr lang="en-GB" baseline="30000" dirty="0"/>
              <a:t>th</a:t>
            </a:r>
            <a:r>
              <a:rPr lang="en-GB" dirty="0"/>
              <a:t> September</a:t>
            </a:r>
          </a:p>
        </p:txBody>
      </p:sp>
      <p:sp>
        <p:nvSpPr>
          <p:cNvPr id="2" name="Title 1"/>
          <p:cNvSpPr>
            <a:spLocks noGrp="1"/>
          </p:cNvSpPr>
          <p:nvPr>
            <p:ph type="ctrTitle"/>
          </p:nvPr>
        </p:nvSpPr>
        <p:spPr>
          <a:xfrm>
            <a:off x="685800" y="1052736"/>
            <a:ext cx="7772400" cy="1080864"/>
          </a:xfrm>
        </p:spPr>
        <p:txBody>
          <a:bodyPr/>
          <a:lstStyle/>
          <a:p>
            <a:r>
              <a:rPr lang="en-GB" dirty="0"/>
              <a:t>Year Six Parents’ Meeting</a:t>
            </a:r>
          </a:p>
        </p:txBody>
      </p:sp>
      <p:pic>
        <p:nvPicPr>
          <p:cNvPr id="4" name="Picture 3">
            <a:extLst>
              <a:ext uri="{FF2B5EF4-FFF2-40B4-BE49-F238E27FC236}">
                <a16:creationId xmlns:a16="http://schemas.microsoft.com/office/drawing/2014/main" id="{382509FB-CD48-45D1-952A-5C5DC50B14EA}"/>
              </a:ext>
            </a:extLst>
          </p:cNvPr>
          <p:cNvPicPr>
            <a:picLocks noChangeAspect="1"/>
          </p:cNvPicPr>
          <p:nvPr/>
        </p:nvPicPr>
        <p:blipFill>
          <a:blip r:embed="rId3"/>
          <a:stretch>
            <a:fillRect/>
          </a:stretch>
        </p:blipFill>
        <p:spPr>
          <a:xfrm>
            <a:off x="1651720" y="3573016"/>
            <a:ext cx="6120680" cy="2338100"/>
          </a:xfrm>
          <a:prstGeom prst="rect">
            <a:avLst/>
          </a:prstGeom>
        </p:spPr>
      </p:pic>
    </p:spTree>
    <p:extLst>
      <p:ext uri="{BB962C8B-B14F-4D97-AF65-F5344CB8AC3E}">
        <p14:creationId xmlns:p14="http://schemas.microsoft.com/office/powerpoint/2010/main" val="36379778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Homework - writing</a:t>
            </a:r>
          </a:p>
        </p:txBody>
      </p:sp>
      <p:sp>
        <p:nvSpPr>
          <p:cNvPr id="3" name="Content Placeholder 2"/>
          <p:cNvSpPr>
            <a:spLocks noGrp="1"/>
          </p:cNvSpPr>
          <p:nvPr>
            <p:ph sz="quarter" idx="1"/>
          </p:nvPr>
        </p:nvSpPr>
        <p:spPr/>
        <p:txBody>
          <a:bodyPr/>
          <a:lstStyle/>
          <a:p>
            <a:r>
              <a:rPr lang="en-GB" sz="2400" dirty="0"/>
              <a:t>10 minute writing activity at school set on Friday</a:t>
            </a:r>
          </a:p>
          <a:p>
            <a:r>
              <a:rPr lang="en-GB" sz="2400" dirty="0"/>
              <a:t>Children to extend, edit and up-level with an adult where possible</a:t>
            </a:r>
          </a:p>
          <a:p>
            <a:r>
              <a:rPr lang="en-GB" sz="2400" dirty="0"/>
              <a:t>To share in class on Friday</a:t>
            </a:r>
          </a:p>
          <a:p>
            <a:endParaRPr lang="en-GB" dirty="0"/>
          </a:p>
          <a:p>
            <a:pPr marL="274320" lvl="1" indent="0">
              <a:buNone/>
            </a:pPr>
            <a:endParaRPr lang="en-GB" dirty="0"/>
          </a:p>
          <a:p>
            <a:pPr lvl="1"/>
            <a:endParaRPr lang="en-GB" dirty="0"/>
          </a:p>
        </p:txBody>
      </p:sp>
      <p:pic>
        <p:nvPicPr>
          <p:cNvPr id="4" name="Picture 3">
            <a:extLst>
              <a:ext uri="{FF2B5EF4-FFF2-40B4-BE49-F238E27FC236}">
                <a16:creationId xmlns:a16="http://schemas.microsoft.com/office/drawing/2014/main" id="{744FDC7C-D051-452C-BF3A-28427D939318}"/>
              </a:ext>
            </a:extLst>
          </p:cNvPr>
          <p:cNvPicPr>
            <a:picLocks noChangeAspect="1"/>
          </p:cNvPicPr>
          <p:nvPr/>
        </p:nvPicPr>
        <p:blipFill>
          <a:blip r:embed="rId2"/>
          <a:stretch>
            <a:fillRect/>
          </a:stretch>
        </p:blipFill>
        <p:spPr>
          <a:xfrm>
            <a:off x="1869198" y="3140968"/>
            <a:ext cx="5369027" cy="3400384"/>
          </a:xfrm>
          <a:prstGeom prst="rect">
            <a:avLst/>
          </a:prstGeom>
        </p:spPr>
      </p:pic>
    </p:spTree>
    <p:extLst>
      <p:ext uri="{BB962C8B-B14F-4D97-AF65-F5344CB8AC3E}">
        <p14:creationId xmlns:p14="http://schemas.microsoft.com/office/powerpoint/2010/main" val="15615323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Homework - Maths</a:t>
            </a:r>
          </a:p>
        </p:txBody>
      </p:sp>
      <p:sp>
        <p:nvSpPr>
          <p:cNvPr id="5" name="Content Placeholder 2"/>
          <p:cNvSpPr txBox="1">
            <a:spLocks/>
          </p:cNvSpPr>
          <p:nvPr/>
        </p:nvSpPr>
        <p:spPr>
          <a:xfrm>
            <a:off x="301752" y="1527048"/>
            <a:ext cx="8503920" cy="4572000"/>
          </a:xfrm>
          <a:prstGeom prst="rect">
            <a:avLst/>
          </a:prstGeom>
        </p:spPr>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r>
              <a:rPr lang="en-GB" dirty="0"/>
              <a:t>Maths questions progressively get harder from fluency to problem solving.</a:t>
            </a:r>
          </a:p>
          <a:p>
            <a:r>
              <a:rPr lang="en-GB" dirty="0"/>
              <a:t>Set on Friday/Reviewed on Friday</a:t>
            </a:r>
          </a:p>
        </p:txBody>
      </p:sp>
      <p:pic>
        <p:nvPicPr>
          <p:cNvPr id="6" name="Picture 5">
            <a:extLst>
              <a:ext uri="{FF2B5EF4-FFF2-40B4-BE49-F238E27FC236}">
                <a16:creationId xmlns:a16="http://schemas.microsoft.com/office/drawing/2014/main" id="{F01BBDCD-2448-4B14-A7F6-7E05B901EB13}"/>
              </a:ext>
            </a:extLst>
          </p:cNvPr>
          <p:cNvPicPr>
            <a:picLocks noChangeAspect="1"/>
          </p:cNvPicPr>
          <p:nvPr/>
        </p:nvPicPr>
        <p:blipFill>
          <a:blip r:embed="rId2"/>
          <a:stretch>
            <a:fillRect/>
          </a:stretch>
        </p:blipFill>
        <p:spPr>
          <a:xfrm>
            <a:off x="1547664" y="2924944"/>
            <a:ext cx="6048672" cy="3394259"/>
          </a:xfrm>
          <a:prstGeom prst="rect">
            <a:avLst/>
          </a:prstGeom>
        </p:spPr>
      </p:pic>
    </p:spTree>
    <p:extLst>
      <p:ext uri="{BB962C8B-B14F-4D97-AF65-F5344CB8AC3E}">
        <p14:creationId xmlns:p14="http://schemas.microsoft.com/office/powerpoint/2010/main" val="32937689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Weekly Timetable</a:t>
            </a:r>
          </a:p>
        </p:txBody>
      </p:sp>
      <p:pic>
        <p:nvPicPr>
          <p:cNvPr id="3" name="Content Placeholder 2">
            <a:extLst>
              <a:ext uri="{FF2B5EF4-FFF2-40B4-BE49-F238E27FC236}">
                <a16:creationId xmlns:a16="http://schemas.microsoft.com/office/drawing/2014/main" id="{320C89FD-A0C8-4079-89A0-C1D0597F76FF}"/>
              </a:ext>
            </a:extLst>
          </p:cNvPr>
          <p:cNvPicPr>
            <a:picLocks noGrp="1" noChangeAspect="1"/>
          </p:cNvPicPr>
          <p:nvPr>
            <p:ph sz="quarter" idx="1"/>
          </p:nvPr>
        </p:nvPicPr>
        <p:blipFill>
          <a:blip r:embed="rId2"/>
          <a:stretch>
            <a:fillRect/>
          </a:stretch>
        </p:blipFill>
        <p:spPr>
          <a:xfrm>
            <a:off x="246227" y="1556792"/>
            <a:ext cx="8651545" cy="4857512"/>
          </a:xfrm>
          <a:prstGeom prst="rect">
            <a:avLst/>
          </a:prstGeom>
        </p:spPr>
      </p:pic>
    </p:spTree>
    <p:extLst>
      <p:ext uri="{BB962C8B-B14F-4D97-AF65-F5344CB8AC3E}">
        <p14:creationId xmlns:p14="http://schemas.microsoft.com/office/powerpoint/2010/main" val="4757637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Core Subjects- Mathematics</a:t>
            </a:r>
          </a:p>
        </p:txBody>
      </p:sp>
      <p:sp>
        <p:nvSpPr>
          <p:cNvPr id="3" name="Content Placeholder 2"/>
          <p:cNvSpPr>
            <a:spLocks noGrp="1"/>
          </p:cNvSpPr>
          <p:nvPr>
            <p:ph sz="quarter" idx="1"/>
          </p:nvPr>
        </p:nvSpPr>
        <p:spPr/>
        <p:txBody>
          <a:bodyPr>
            <a:normAutofit/>
          </a:bodyPr>
          <a:lstStyle/>
          <a:p>
            <a:pPr marL="342900" lvl="0" indent="-342900">
              <a:buClrTx/>
              <a:buSzTx/>
              <a:buFont typeface="Arial" panose="020B0604020202020204" pitchFamily="34" charset="0"/>
              <a:buChar char="•"/>
            </a:pPr>
            <a:r>
              <a:rPr lang="en-GB" sz="2200" dirty="0">
                <a:solidFill>
                  <a:prstClr val="black"/>
                </a:solidFill>
                <a:latin typeface="Calibri"/>
              </a:rPr>
              <a:t>Progression shown year-by-year – revisiting key areas. </a:t>
            </a:r>
          </a:p>
          <a:p>
            <a:pPr marL="0" lvl="0" indent="0">
              <a:buClrTx/>
              <a:buSzTx/>
              <a:buNone/>
            </a:pPr>
            <a:r>
              <a:rPr lang="en-GB" sz="2200" dirty="0">
                <a:solidFill>
                  <a:prstClr val="black"/>
                </a:solidFill>
                <a:latin typeface="Calibri"/>
              </a:rPr>
              <a:t>     This term: Place Value, Number Operations, Fractions.</a:t>
            </a:r>
          </a:p>
          <a:p>
            <a:pPr marL="342900" lvl="0" indent="-342900">
              <a:buClrTx/>
              <a:buSzTx/>
              <a:buFont typeface="Arial" panose="020B0604020202020204" pitchFamily="34" charset="0"/>
              <a:buChar char="•"/>
            </a:pPr>
            <a:r>
              <a:rPr lang="en-GB" sz="2200" dirty="0">
                <a:solidFill>
                  <a:prstClr val="black"/>
                </a:solidFill>
                <a:latin typeface="Calibri"/>
              </a:rPr>
              <a:t>All pupils will participate in additional 15 minute maths fluency throughout the week.</a:t>
            </a:r>
          </a:p>
          <a:p>
            <a:pPr marL="342900" lvl="0" indent="-342900">
              <a:buClrTx/>
              <a:buSzTx/>
              <a:buFont typeface="Arial" panose="020B0604020202020204" pitchFamily="34" charset="0"/>
              <a:buChar char="•"/>
            </a:pPr>
            <a:r>
              <a:rPr lang="en-GB" sz="2200" dirty="0">
                <a:solidFill>
                  <a:prstClr val="black"/>
                </a:solidFill>
                <a:latin typeface="Calibri"/>
              </a:rPr>
              <a:t>Children will complete weekly arithmetic practise – to be redone at home if extra support necessary.</a:t>
            </a:r>
          </a:p>
          <a:p>
            <a:pPr marL="342900" lvl="0" indent="-342900">
              <a:buClrTx/>
              <a:buSzTx/>
              <a:buFont typeface="Arial" panose="020B0604020202020204" pitchFamily="34" charset="0"/>
              <a:buChar char="•"/>
            </a:pPr>
            <a:r>
              <a:rPr lang="en-GB" sz="2200" dirty="0">
                <a:solidFill>
                  <a:prstClr val="black"/>
                </a:solidFill>
                <a:latin typeface="Calibri"/>
              </a:rPr>
              <a:t>Pupils across all year groups will complete end of unit/termly reasoning and arithmetic papers from the White Rose scheme (providers of our maths curriculum planning).</a:t>
            </a:r>
          </a:p>
          <a:p>
            <a:pPr marL="342900" lvl="0" indent="-342900">
              <a:buClrTx/>
              <a:buSzTx/>
              <a:buFont typeface="Arial" panose="020B0604020202020204" pitchFamily="34" charset="0"/>
              <a:buChar char="•"/>
            </a:pPr>
            <a:r>
              <a:rPr lang="en-GB" sz="2200" dirty="0">
                <a:solidFill>
                  <a:prstClr val="black"/>
                </a:solidFill>
                <a:latin typeface="Calibri"/>
              </a:rPr>
              <a:t>Skills are developed, working towards mastery: fluency – reasoning – problem solving as mirrored with weekly homework.</a:t>
            </a:r>
          </a:p>
          <a:p>
            <a:pPr marL="342900" lvl="0" indent="-342900">
              <a:buClrTx/>
              <a:buSzTx/>
              <a:buFont typeface="Arial" panose="020B0604020202020204" pitchFamily="34" charset="0"/>
              <a:buChar char="•"/>
            </a:pPr>
            <a:endParaRPr lang="en-GB" sz="2200" dirty="0">
              <a:solidFill>
                <a:prstClr val="black"/>
              </a:solidFill>
              <a:latin typeface="Calibri"/>
            </a:endParaRPr>
          </a:p>
          <a:p>
            <a:pPr marL="342900" lvl="0" indent="-342900">
              <a:buClrTx/>
              <a:buSzTx/>
              <a:buFont typeface="Arial" panose="020B0604020202020204" pitchFamily="34" charset="0"/>
              <a:buChar char="•"/>
            </a:pPr>
            <a:endParaRPr lang="en-GB" sz="2200" dirty="0">
              <a:solidFill>
                <a:prstClr val="black"/>
              </a:solidFill>
              <a:latin typeface="Calibri"/>
            </a:endParaRPr>
          </a:p>
          <a:p>
            <a:endParaRPr lang="en-GB" dirty="0"/>
          </a:p>
        </p:txBody>
      </p:sp>
    </p:spTree>
    <p:extLst>
      <p:ext uri="{BB962C8B-B14F-4D97-AF65-F5344CB8AC3E}">
        <p14:creationId xmlns:p14="http://schemas.microsoft.com/office/powerpoint/2010/main" val="30785988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Maths Overview – White Rose</a:t>
            </a:r>
          </a:p>
        </p:txBody>
      </p:sp>
      <p:pic>
        <p:nvPicPr>
          <p:cNvPr id="4" name="Content Placeholder 3">
            <a:extLst>
              <a:ext uri="{FF2B5EF4-FFF2-40B4-BE49-F238E27FC236}">
                <a16:creationId xmlns:a16="http://schemas.microsoft.com/office/drawing/2014/main" id="{E164B885-B640-4593-8DAA-7C49DD1800EE}"/>
              </a:ext>
            </a:extLst>
          </p:cNvPr>
          <p:cNvPicPr>
            <a:picLocks noGrp="1" noChangeAspect="1"/>
          </p:cNvPicPr>
          <p:nvPr>
            <p:ph sz="quarter" idx="1"/>
          </p:nvPr>
        </p:nvPicPr>
        <p:blipFill>
          <a:blip r:embed="rId2"/>
          <a:stretch>
            <a:fillRect/>
          </a:stretch>
        </p:blipFill>
        <p:spPr>
          <a:xfrm>
            <a:off x="467544" y="1772816"/>
            <a:ext cx="8064896" cy="4239452"/>
          </a:xfrm>
          <a:prstGeom prst="rect">
            <a:avLst/>
          </a:prstGeom>
        </p:spPr>
      </p:pic>
    </p:spTree>
    <p:extLst>
      <p:ext uri="{BB962C8B-B14F-4D97-AF65-F5344CB8AC3E}">
        <p14:creationId xmlns:p14="http://schemas.microsoft.com/office/powerpoint/2010/main" val="28993778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Core Subjects- English</a:t>
            </a:r>
          </a:p>
        </p:txBody>
      </p:sp>
      <p:sp>
        <p:nvSpPr>
          <p:cNvPr id="3" name="Content Placeholder 2"/>
          <p:cNvSpPr>
            <a:spLocks noGrp="1"/>
          </p:cNvSpPr>
          <p:nvPr>
            <p:ph sz="quarter" idx="1"/>
          </p:nvPr>
        </p:nvSpPr>
        <p:spPr>
          <a:xfrm>
            <a:off x="301752" y="1527048"/>
            <a:ext cx="8503920" cy="4854280"/>
          </a:xfrm>
        </p:spPr>
        <p:txBody>
          <a:bodyPr>
            <a:normAutofit/>
          </a:bodyPr>
          <a:lstStyle/>
          <a:p>
            <a:pPr marL="342900" lvl="0" indent="-342900">
              <a:buClrTx/>
              <a:buSzTx/>
              <a:buFont typeface="Arial" panose="020B0604020202020204" pitchFamily="34" charset="0"/>
              <a:buChar char="•"/>
            </a:pPr>
            <a:r>
              <a:rPr lang="en-GB" sz="2000" dirty="0">
                <a:solidFill>
                  <a:prstClr val="black"/>
                </a:solidFill>
                <a:latin typeface="Calibri"/>
              </a:rPr>
              <a:t>Revision of skills to consolidate previous learning. </a:t>
            </a:r>
            <a:br>
              <a:rPr lang="en-GB" sz="2000" dirty="0">
                <a:solidFill>
                  <a:prstClr val="black"/>
                </a:solidFill>
                <a:latin typeface="Calibri"/>
              </a:rPr>
            </a:br>
            <a:br>
              <a:rPr lang="en-GB" sz="2000" dirty="0">
                <a:solidFill>
                  <a:prstClr val="black"/>
                </a:solidFill>
                <a:latin typeface="Calibri"/>
              </a:rPr>
            </a:br>
            <a:r>
              <a:rPr lang="en-GB" sz="2000" dirty="0">
                <a:solidFill>
                  <a:prstClr val="black"/>
                </a:solidFill>
                <a:latin typeface="Calibri"/>
              </a:rPr>
              <a:t>For example in writing: </a:t>
            </a:r>
            <a:br>
              <a:rPr lang="en-GB" sz="2000" dirty="0">
                <a:solidFill>
                  <a:prstClr val="black"/>
                </a:solidFill>
                <a:latin typeface="Calibri"/>
              </a:rPr>
            </a:br>
            <a:r>
              <a:rPr lang="en-GB" sz="2000" dirty="0">
                <a:solidFill>
                  <a:prstClr val="black"/>
                </a:solidFill>
                <a:latin typeface="Calibri"/>
              </a:rPr>
              <a:t>use a wide range of punctuation, precise vocabulary choice for the intended piece, used verb tenses correctly and to write effectively for a ranges of purposes and audiences.</a:t>
            </a:r>
          </a:p>
          <a:p>
            <a:pPr marL="0" lvl="0" indent="0">
              <a:buNone/>
            </a:pPr>
            <a:endParaRPr lang="en-GB" sz="2000" dirty="0">
              <a:solidFill>
                <a:prstClr val="black"/>
              </a:solidFill>
              <a:latin typeface="Calibri"/>
            </a:endParaRPr>
          </a:p>
          <a:p>
            <a:pPr marL="0" lvl="0" indent="0">
              <a:buNone/>
            </a:pPr>
            <a:r>
              <a:rPr lang="en-GB" sz="2000" dirty="0">
                <a:solidFill>
                  <a:prstClr val="black"/>
                </a:solidFill>
                <a:latin typeface="Calibri"/>
              </a:rPr>
              <a:t>       For example in reading:</a:t>
            </a:r>
            <a:br>
              <a:rPr lang="en-GB" sz="2000" dirty="0">
                <a:solidFill>
                  <a:prstClr val="black"/>
                </a:solidFill>
                <a:latin typeface="Calibri"/>
              </a:rPr>
            </a:br>
            <a:r>
              <a:rPr lang="en-GB" sz="2000" dirty="0">
                <a:solidFill>
                  <a:prstClr val="black"/>
                </a:solidFill>
                <a:latin typeface="Calibri"/>
              </a:rPr>
              <a:t>       r</a:t>
            </a:r>
            <a:r>
              <a:rPr lang="en-GB" sz="2000" dirty="0">
                <a:latin typeface="Calibri" panose="020F0502020204030204" pitchFamily="34" charset="0"/>
                <a:cs typeface="Calibri" panose="020F0502020204030204" pitchFamily="34" charset="0"/>
              </a:rPr>
              <a:t>efer to text to support opinions /predictions, give a view about a choice of    </a:t>
            </a:r>
          </a:p>
          <a:p>
            <a:pPr marL="0" lvl="0" indent="0">
              <a:buNone/>
            </a:pPr>
            <a:r>
              <a:rPr lang="en-GB" sz="2000" dirty="0">
                <a:latin typeface="Calibri" panose="020F0502020204030204" pitchFamily="34" charset="0"/>
                <a:cs typeface="Calibri" panose="020F0502020204030204" pitchFamily="34" charset="0"/>
              </a:rPr>
              <a:t>       vocabulary, structure, appreciate how a set of sentences has been arranged  </a:t>
            </a:r>
          </a:p>
          <a:p>
            <a:pPr marL="0" lvl="0" indent="0">
              <a:buNone/>
            </a:pPr>
            <a:r>
              <a:rPr lang="en-GB" sz="2000" dirty="0">
                <a:latin typeface="Calibri" panose="020F0502020204030204" pitchFamily="34" charset="0"/>
                <a:cs typeface="Calibri" panose="020F0502020204030204" pitchFamily="34" charset="0"/>
              </a:rPr>
              <a:t>       to create maximum effect, explain how a writer has used sentences to  </a:t>
            </a:r>
          </a:p>
          <a:p>
            <a:pPr marL="0" lvl="0" indent="0">
              <a:buNone/>
            </a:pPr>
            <a:r>
              <a:rPr lang="en-GB" sz="2000" dirty="0">
                <a:latin typeface="Calibri" panose="020F0502020204030204" pitchFamily="34" charset="0"/>
                <a:cs typeface="Calibri" panose="020F0502020204030204" pitchFamily="34" charset="0"/>
              </a:rPr>
              <a:t>       create particular effects.</a:t>
            </a:r>
          </a:p>
          <a:p>
            <a:pPr marL="0" lvl="0" indent="0">
              <a:buClrTx/>
              <a:buSzTx/>
              <a:buNone/>
            </a:pPr>
            <a:r>
              <a:rPr lang="en-GB" sz="2000" dirty="0">
                <a:solidFill>
                  <a:prstClr val="black"/>
                </a:solidFill>
                <a:latin typeface="Calibri"/>
              </a:rPr>
              <a:t>          </a:t>
            </a:r>
          </a:p>
          <a:p>
            <a:pPr marL="0" lvl="0" indent="0">
              <a:buClrTx/>
              <a:buSzTx/>
              <a:buNone/>
            </a:pPr>
            <a:r>
              <a:rPr lang="en-GB" sz="2000" dirty="0">
                <a:solidFill>
                  <a:prstClr val="black"/>
                </a:solidFill>
                <a:latin typeface="Calibri"/>
              </a:rPr>
              <a:t>This term we will be studying: Narrative &amp; Poetry</a:t>
            </a:r>
          </a:p>
          <a:p>
            <a:endParaRPr lang="en-GB" dirty="0"/>
          </a:p>
          <a:p>
            <a:endParaRPr lang="en-GB" dirty="0"/>
          </a:p>
        </p:txBody>
      </p:sp>
    </p:spTree>
    <p:extLst>
      <p:ext uri="{BB962C8B-B14F-4D97-AF65-F5344CB8AC3E}">
        <p14:creationId xmlns:p14="http://schemas.microsoft.com/office/powerpoint/2010/main" val="34856287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BB7C0-9602-4175-89D6-C7B941AB5663}"/>
              </a:ext>
            </a:extLst>
          </p:cNvPr>
          <p:cNvSpPr>
            <a:spLocks noGrp="1"/>
          </p:cNvSpPr>
          <p:nvPr>
            <p:ph type="title"/>
          </p:nvPr>
        </p:nvSpPr>
        <p:spPr/>
        <p:txBody>
          <a:bodyPr/>
          <a:lstStyle/>
          <a:p>
            <a:r>
              <a:rPr lang="en-GB" dirty="0"/>
              <a:t>English Overview</a:t>
            </a:r>
          </a:p>
        </p:txBody>
      </p:sp>
      <p:sp>
        <p:nvSpPr>
          <p:cNvPr id="5" name="Content Placeholder 4">
            <a:extLst>
              <a:ext uri="{FF2B5EF4-FFF2-40B4-BE49-F238E27FC236}">
                <a16:creationId xmlns:a16="http://schemas.microsoft.com/office/drawing/2014/main" id="{045D9E91-E501-4042-A60B-3A8DA161FC1F}"/>
              </a:ext>
            </a:extLst>
          </p:cNvPr>
          <p:cNvSpPr>
            <a:spLocks noGrp="1"/>
          </p:cNvSpPr>
          <p:nvPr>
            <p:ph sz="quarter" idx="1"/>
          </p:nvPr>
        </p:nvSpPr>
        <p:spPr/>
        <p:txBody>
          <a:bodyPr/>
          <a:lstStyle/>
          <a:p>
            <a:endParaRPr lang="en-GB" dirty="0"/>
          </a:p>
        </p:txBody>
      </p:sp>
      <p:pic>
        <p:nvPicPr>
          <p:cNvPr id="4" name="Picture 3">
            <a:extLst>
              <a:ext uri="{FF2B5EF4-FFF2-40B4-BE49-F238E27FC236}">
                <a16:creationId xmlns:a16="http://schemas.microsoft.com/office/drawing/2014/main" id="{FC422668-A1DA-45B8-BBE5-7A18535C6988}"/>
              </a:ext>
            </a:extLst>
          </p:cNvPr>
          <p:cNvPicPr>
            <a:picLocks noChangeAspect="1"/>
          </p:cNvPicPr>
          <p:nvPr/>
        </p:nvPicPr>
        <p:blipFill>
          <a:blip r:embed="rId3"/>
          <a:stretch>
            <a:fillRect/>
          </a:stretch>
        </p:blipFill>
        <p:spPr>
          <a:xfrm>
            <a:off x="0" y="1628800"/>
            <a:ext cx="9144000" cy="2952328"/>
          </a:xfrm>
          <a:prstGeom prst="rect">
            <a:avLst/>
          </a:prstGeom>
        </p:spPr>
      </p:pic>
    </p:spTree>
    <p:extLst>
      <p:ext uri="{BB962C8B-B14F-4D97-AF65-F5344CB8AC3E}">
        <p14:creationId xmlns:p14="http://schemas.microsoft.com/office/powerpoint/2010/main" val="32960988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KS2 SATS</a:t>
            </a:r>
          </a:p>
        </p:txBody>
      </p:sp>
      <p:sp>
        <p:nvSpPr>
          <p:cNvPr id="3" name="Content Placeholder 2"/>
          <p:cNvSpPr>
            <a:spLocks noGrp="1"/>
          </p:cNvSpPr>
          <p:nvPr>
            <p:ph sz="quarter" idx="1"/>
          </p:nvPr>
        </p:nvSpPr>
        <p:spPr/>
        <p:txBody>
          <a:bodyPr>
            <a:normAutofit/>
          </a:bodyPr>
          <a:lstStyle/>
          <a:p>
            <a:r>
              <a:rPr lang="en-GB" sz="2000" dirty="0"/>
              <a:t>SATS – Reading, Maths, SPAG</a:t>
            </a:r>
          </a:p>
          <a:p>
            <a:r>
              <a:rPr lang="en-GB" sz="2000" dirty="0"/>
              <a:t>13</a:t>
            </a:r>
            <a:r>
              <a:rPr lang="en-GB" sz="2000" baseline="30000" dirty="0"/>
              <a:t>th</a:t>
            </a:r>
            <a:r>
              <a:rPr lang="en-GB" sz="2000" dirty="0"/>
              <a:t> May 2024</a:t>
            </a:r>
          </a:p>
          <a:p>
            <a:r>
              <a:rPr lang="en-GB" sz="2000" dirty="0"/>
              <a:t>Reading: 60 minutes</a:t>
            </a:r>
            <a:br>
              <a:rPr lang="en-GB" sz="2000" dirty="0"/>
            </a:br>
            <a:r>
              <a:rPr lang="en-GB" sz="2000" dirty="0"/>
              <a:t>SPAG: spellings and grammar</a:t>
            </a:r>
            <a:br>
              <a:rPr lang="en-GB" sz="2000" dirty="0"/>
            </a:br>
            <a:r>
              <a:rPr lang="en-GB" sz="2000" dirty="0"/>
              <a:t>Maths: 3 papers (1 arithmetic, 2 reasoning)</a:t>
            </a:r>
          </a:p>
          <a:p>
            <a:pPr marL="0" indent="0">
              <a:buNone/>
            </a:pPr>
            <a:r>
              <a:rPr lang="en-GB" sz="2000" dirty="0"/>
              <a:t>     Writing: teacher assessed</a:t>
            </a:r>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p:txBody>
      </p:sp>
    </p:spTree>
    <p:extLst>
      <p:ext uri="{BB962C8B-B14F-4D97-AF65-F5344CB8AC3E}">
        <p14:creationId xmlns:p14="http://schemas.microsoft.com/office/powerpoint/2010/main" val="31102476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5CCB1-30B8-444B-B6BE-9C5FB189E26E}"/>
              </a:ext>
            </a:extLst>
          </p:cNvPr>
          <p:cNvSpPr>
            <a:spLocks noGrp="1"/>
          </p:cNvSpPr>
          <p:nvPr>
            <p:ph type="title"/>
          </p:nvPr>
        </p:nvSpPr>
        <p:spPr/>
        <p:txBody>
          <a:bodyPr/>
          <a:lstStyle/>
          <a:p>
            <a:r>
              <a:rPr lang="en-GB" dirty="0"/>
              <a:t>Activity Week</a:t>
            </a:r>
          </a:p>
        </p:txBody>
      </p:sp>
      <p:sp>
        <p:nvSpPr>
          <p:cNvPr id="3" name="Content Placeholder 2">
            <a:extLst>
              <a:ext uri="{FF2B5EF4-FFF2-40B4-BE49-F238E27FC236}">
                <a16:creationId xmlns:a16="http://schemas.microsoft.com/office/drawing/2014/main" id="{E899E8BE-0689-439B-B7D3-50D0A49B88F1}"/>
              </a:ext>
            </a:extLst>
          </p:cNvPr>
          <p:cNvSpPr>
            <a:spLocks noGrp="1"/>
          </p:cNvSpPr>
          <p:nvPr>
            <p:ph sz="quarter" idx="1"/>
          </p:nvPr>
        </p:nvSpPr>
        <p:spPr/>
        <p:txBody>
          <a:bodyPr/>
          <a:lstStyle/>
          <a:p>
            <a:r>
              <a:rPr lang="en-GB" dirty="0"/>
              <a:t>We are pleased to announce that Activity Week will take place this year. The children will be offsite for 5 days, taking part in teambuilding challenges.</a:t>
            </a:r>
          </a:p>
          <a:p>
            <a:endParaRPr lang="en-GB" dirty="0"/>
          </a:p>
          <a:p>
            <a:r>
              <a:rPr lang="en-GB" dirty="0"/>
              <a:t>We are hoping this will take place at the end of the summer term (1</a:t>
            </a:r>
            <a:r>
              <a:rPr lang="en-GB" baseline="30000" dirty="0"/>
              <a:t>st</a:t>
            </a:r>
            <a:r>
              <a:rPr lang="en-GB" dirty="0"/>
              <a:t> July) however we are awaiting confirmation. More information to follow. </a:t>
            </a:r>
          </a:p>
        </p:txBody>
      </p:sp>
    </p:spTree>
    <p:extLst>
      <p:ext uri="{BB962C8B-B14F-4D97-AF65-F5344CB8AC3E}">
        <p14:creationId xmlns:p14="http://schemas.microsoft.com/office/powerpoint/2010/main" val="42074642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D6897-80EE-4967-B701-89A760592668}"/>
              </a:ext>
            </a:extLst>
          </p:cNvPr>
          <p:cNvSpPr>
            <a:spLocks noGrp="1"/>
          </p:cNvSpPr>
          <p:nvPr>
            <p:ph type="title"/>
          </p:nvPr>
        </p:nvSpPr>
        <p:spPr/>
        <p:txBody>
          <a:bodyPr>
            <a:normAutofit/>
          </a:bodyPr>
          <a:lstStyle/>
          <a:p>
            <a:r>
              <a:rPr lang="en-GB" dirty="0"/>
              <a:t>Date for your Diaries</a:t>
            </a:r>
          </a:p>
        </p:txBody>
      </p:sp>
      <p:sp>
        <p:nvSpPr>
          <p:cNvPr id="3" name="Content Placeholder 2">
            <a:extLst>
              <a:ext uri="{FF2B5EF4-FFF2-40B4-BE49-F238E27FC236}">
                <a16:creationId xmlns:a16="http://schemas.microsoft.com/office/drawing/2014/main" id="{5F0E8437-8D01-4CD7-B51E-C55959CECF2D}"/>
              </a:ext>
            </a:extLst>
          </p:cNvPr>
          <p:cNvSpPr>
            <a:spLocks noGrp="1"/>
          </p:cNvSpPr>
          <p:nvPr>
            <p:ph sz="quarter" idx="1"/>
          </p:nvPr>
        </p:nvSpPr>
        <p:spPr>
          <a:xfrm>
            <a:off x="295495" y="908720"/>
            <a:ext cx="8503920" cy="4572000"/>
          </a:xfrm>
        </p:spPr>
        <p:txBody>
          <a:bodyPr>
            <a:normAutofit/>
          </a:bodyPr>
          <a:lstStyle/>
          <a:p>
            <a:endParaRPr lang="en-GB" dirty="0"/>
          </a:p>
          <a:p>
            <a:endParaRPr lang="en-GB" dirty="0"/>
          </a:p>
          <a:p>
            <a:r>
              <a:rPr lang="en-GB" dirty="0"/>
              <a:t>Wednesday 18</a:t>
            </a:r>
            <a:r>
              <a:rPr lang="en-GB" baseline="30000" dirty="0"/>
              <a:t>th</a:t>
            </a:r>
            <a:r>
              <a:rPr lang="en-GB" dirty="0"/>
              <a:t> and Thursday 19</a:t>
            </a:r>
            <a:r>
              <a:rPr lang="en-GB" baseline="30000" dirty="0"/>
              <a:t>th</a:t>
            </a:r>
            <a:r>
              <a:rPr lang="en-GB" dirty="0"/>
              <a:t> October – parents evening</a:t>
            </a:r>
          </a:p>
          <a:p>
            <a:endParaRPr lang="en-GB" dirty="0"/>
          </a:p>
          <a:p>
            <a:r>
              <a:rPr lang="en-GB" dirty="0"/>
              <a:t>Wednesday 1</a:t>
            </a:r>
            <a:r>
              <a:rPr lang="en-GB" baseline="30000" dirty="0"/>
              <a:t>st</a:t>
            </a:r>
            <a:r>
              <a:rPr lang="en-GB" dirty="0"/>
              <a:t> November – 9:00 All Saints Day Mass led by 6N</a:t>
            </a:r>
          </a:p>
          <a:p>
            <a:endParaRPr lang="en-GB" dirty="0"/>
          </a:p>
          <a:p>
            <a:r>
              <a:rPr lang="en-GB" dirty="0"/>
              <a:t>Wednesday 20</a:t>
            </a:r>
            <a:r>
              <a:rPr lang="en-GB" baseline="30000" dirty="0"/>
              <a:t>th</a:t>
            </a:r>
            <a:r>
              <a:rPr lang="en-GB" dirty="0"/>
              <a:t> December - Christmas carol concert</a:t>
            </a:r>
          </a:p>
          <a:p>
            <a:endParaRPr lang="en-GB" b="1" dirty="0"/>
          </a:p>
        </p:txBody>
      </p:sp>
    </p:spTree>
    <p:extLst>
      <p:ext uri="{BB962C8B-B14F-4D97-AF65-F5344CB8AC3E}">
        <p14:creationId xmlns:p14="http://schemas.microsoft.com/office/powerpoint/2010/main" val="13426364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Introductions</a:t>
            </a:r>
          </a:p>
        </p:txBody>
      </p:sp>
      <p:sp>
        <p:nvSpPr>
          <p:cNvPr id="3" name="Content Placeholder 2"/>
          <p:cNvSpPr>
            <a:spLocks noGrp="1"/>
          </p:cNvSpPr>
          <p:nvPr>
            <p:ph sz="quarter" idx="1"/>
          </p:nvPr>
        </p:nvSpPr>
        <p:spPr/>
        <p:txBody>
          <a:bodyPr/>
          <a:lstStyle/>
          <a:p>
            <a:r>
              <a:rPr lang="en-GB" dirty="0"/>
              <a:t>Miss Newman – KS2 manager</a:t>
            </a:r>
          </a:p>
          <a:p>
            <a:r>
              <a:rPr lang="en-GB" dirty="0"/>
              <a:t>Mr McCormick – Maths lead</a:t>
            </a:r>
          </a:p>
          <a:p>
            <a:r>
              <a:rPr lang="en-GB" dirty="0"/>
              <a:t>Mr Heneghan (Mondays in 6N and daily maths)</a:t>
            </a:r>
          </a:p>
          <a:p>
            <a:r>
              <a:rPr lang="en-GB" dirty="0"/>
              <a:t>Mrs Bowden and Mrs O’Donovan support across the cohort</a:t>
            </a:r>
          </a:p>
        </p:txBody>
      </p:sp>
    </p:spTree>
    <p:extLst>
      <p:ext uri="{BB962C8B-B14F-4D97-AF65-F5344CB8AC3E}">
        <p14:creationId xmlns:p14="http://schemas.microsoft.com/office/powerpoint/2010/main" val="362216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Aims of the meeting</a:t>
            </a:r>
          </a:p>
        </p:txBody>
      </p:sp>
      <p:sp>
        <p:nvSpPr>
          <p:cNvPr id="3" name="Content Placeholder 2"/>
          <p:cNvSpPr>
            <a:spLocks noGrp="1"/>
          </p:cNvSpPr>
          <p:nvPr>
            <p:ph sz="quarter" idx="1"/>
          </p:nvPr>
        </p:nvSpPr>
        <p:spPr/>
        <p:txBody>
          <a:bodyPr/>
          <a:lstStyle/>
          <a:p>
            <a:r>
              <a:rPr lang="en-GB" dirty="0"/>
              <a:t>Give you a better understanding of your child’s learning this term</a:t>
            </a:r>
          </a:p>
          <a:p>
            <a:r>
              <a:rPr lang="en-GB" dirty="0"/>
              <a:t>Share expectations</a:t>
            </a:r>
          </a:p>
          <a:p>
            <a:r>
              <a:rPr lang="en-GB" dirty="0"/>
              <a:t>Help parents/carers to feel empowered to support their children</a:t>
            </a:r>
          </a:p>
          <a:p>
            <a:r>
              <a:rPr lang="en-GB" dirty="0"/>
              <a:t>Give you the opportunity to ask questions</a:t>
            </a:r>
            <a:br>
              <a:rPr lang="en-GB" dirty="0"/>
            </a:br>
            <a:r>
              <a:rPr lang="en-GB" dirty="0"/>
              <a:t>The comment stream will be open and available for you to ask any questions throughout the presentation.</a:t>
            </a:r>
          </a:p>
        </p:txBody>
      </p:sp>
    </p:spTree>
    <p:extLst>
      <p:ext uri="{BB962C8B-B14F-4D97-AF65-F5344CB8AC3E}">
        <p14:creationId xmlns:p14="http://schemas.microsoft.com/office/powerpoint/2010/main" val="40030140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D06E12-4539-4B75-AED7-696D382337F7}"/>
              </a:ext>
            </a:extLst>
          </p:cNvPr>
          <p:cNvSpPr>
            <a:spLocks noGrp="1"/>
          </p:cNvSpPr>
          <p:nvPr>
            <p:ph type="title"/>
          </p:nvPr>
        </p:nvSpPr>
        <p:spPr/>
        <p:txBody>
          <a:bodyPr/>
          <a:lstStyle/>
          <a:p>
            <a:r>
              <a:rPr lang="en-GB" dirty="0"/>
              <a:t>Expectations</a:t>
            </a:r>
          </a:p>
        </p:txBody>
      </p:sp>
      <p:sp>
        <p:nvSpPr>
          <p:cNvPr id="3" name="Content Placeholder 2">
            <a:extLst>
              <a:ext uri="{FF2B5EF4-FFF2-40B4-BE49-F238E27FC236}">
                <a16:creationId xmlns:a16="http://schemas.microsoft.com/office/drawing/2014/main" id="{78223856-2B77-4043-BB2F-863D9AA342E5}"/>
              </a:ext>
            </a:extLst>
          </p:cNvPr>
          <p:cNvSpPr>
            <a:spLocks noGrp="1"/>
          </p:cNvSpPr>
          <p:nvPr>
            <p:ph sz="quarter" idx="1"/>
          </p:nvPr>
        </p:nvSpPr>
        <p:spPr/>
        <p:txBody>
          <a:bodyPr/>
          <a:lstStyle/>
          <a:p>
            <a:r>
              <a:rPr lang="en-GB" dirty="0"/>
              <a:t>In Year 6, we are preparing students for secondary school by expecting them to show: independence, organisation, time management, strong work ethic, respectful attitude of themselves and others.</a:t>
            </a:r>
          </a:p>
          <a:p>
            <a:pPr marL="0" indent="0">
              <a:buNone/>
            </a:pPr>
            <a:endParaRPr lang="en-GB" dirty="0"/>
          </a:p>
        </p:txBody>
      </p:sp>
    </p:spTree>
    <p:extLst>
      <p:ext uri="{BB962C8B-B14F-4D97-AF65-F5344CB8AC3E}">
        <p14:creationId xmlns:p14="http://schemas.microsoft.com/office/powerpoint/2010/main" val="8292738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D06E12-4539-4B75-AED7-696D382337F7}"/>
              </a:ext>
            </a:extLst>
          </p:cNvPr>
          <p:cNvSpPr>
            <a:spLocks noGrp="1"/>
          </p:cNvSpPr>
          <p:nvPr>
            <p:ph type="title"/>
          </p:nvPr>
        </p:nvSpPr>
        <p:spPr/>
        <p:txBody>
          <a:bodyPr/>
          <a:lstStyle/>
          <a:p>
            <a:r>
              <a:rPr lang="en-GB" dirty="0"/>
              <a:t>Expectations</a:t>
            </a:r>
          </a:p>
        </p:txBody>
      </p:sp>
      <p:sp>
        <p:nvSpPr>
          <p:cNvPr id="3" name="Content Placeholder 2">
            <a:extLst>
              <a:ext uri="{FF2B5EF4-FFF2-40B4-BE49-F238E27FC236}">
                <a16:creationId xmlns:a16="http://schemas.microsoft.com/office/drawing/2014/main" id="{78223856-2B77-4043-BB2F-863D9AA342E5}"/>
              </a:ext>
            </a:extLst>
          </p:cNvPr>
          <p:cNvSpPr>
            <a:spLocks noGrp="1"/>
          </p:cNvSpPr>
          <p:nvPr>
            <p:ph sz="quarter" idx="1"/>
          </p:nvPr>
        </p:nvSpPr>
        <p:spPr/>
        <p:txBody>
          <a:bodyPr>
            <a:normAutofit/>
          </a:bodyPr>
          <a:lstStyle/>
          <a:p>
            <a:r>
              <a:rPr lang="en-GB" dirty="0"/>
              <a:t>In Year 6, we are preparing students for secondary school by expecting them to show: independence, organisation, time management, strong work ethic, respectful attitude of themselves and others.</a:t>
            </a:r>
          </a:p>
          <a:p>
            <a:endParaRPr lang="en-GB" dirty="0"/>
          </a:p>
          <a:p>
            <a:r>
              <a:rPr lang="en-US" dirty="0" err="1"/>
              <a:t>Behaviour</a:t>
            </a:r>
            <a:r>
              <a:rPr lang="en-US" dirty="0"/>
              <a:t> policy – comms sent to all families</a:t>
            </a:r>
          </a:p>
          <a:p>
            <a:r>
              <a:rPr lang="en-US" dirty="0"/>
              <a:t>Restorative justice – the system we use </a:t>
            </a:r>
          </a:p>
          <a:p>
            <a:r>
              <a:rPr lang="en-US" dirty="0"/>
              <a:t>Home School Agreement – signed and returned</a:t>
            </a:r>
          </a:p>
          <a:p>
            <a:endParaRPr lang="en-GB" dirty="0"/>
          </a:p>
          <a:p>
            <a:pPr marL="0" indent="0">
              <a:buNone/>
            </a:pPr>
            <a:endParaRPr lang="en-GB" dirty="0"/>
          </a:p>
        </p:txBody>
      </p:sp>
    </p:spTree>
    <p:extLst>
      <p:ext uri="{BB962C8B-B14F-4D97-AF65-F5344CB8AC3E}">
        <p14:creationId xmlns:p14="http://schemas.microsoft.com/office/powerpoint/2010/main" val="2265409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D06E12-4539-4B75-AED7-696D382337F7}"/>
              </a:ext>
            </a:extLst>
          </p:cNvPr>
          <p:cNvSpPr>
            <a:spLocks noGrp="1"/>
          </p:cNvSpPr>
          <p:nvPr>
            <p:ph type="title"/>
          </p:nvPr>
        </p:nvSpPr>
        <p:spPr>
          <a:xfrm>
            <a:off x="304800" y="83578"/>
            <a:ext cx="8534400" cy="758952"/>
          </a:xfrm>
        </p:spPr>
        <p:txBody>
          <a:bodyPr/>
          <a:lstStyle/>
          <a:p>
            <a:r>
              <a:rPr lang="en-GB" dirty="0"/>
              <a:t>Expectations</a:t>
            </a:r>
          </a:p>
        </p:txBody>
      </p:sp>
      <p:sp>
        <p:nvSpPr>
          <p:cNvPr id="3" name="Content Placeholder 2">
            <a:extLst>
              <a:ext uri="{FF2B5EF4-FFF2-40B4-BE49-F238E27FC236}">
                <a16:creationId xmlns:a16="http://schemas.microsoft.com/office/drawing/2014/main" id="{78223856-2B77-4043-BB2F-863D9AA342E5}"/>
              </a:ext>
            </a:extLst>
          </p:cNvPr>
          <p:cNvSpPr>
            <a:spLocks noGrp="1"/>
          </p:cNvSpPr>
          <p:nvPr>
            <p:ph sz="quarter" idx="1"/>
          </p:nvPr>
        </p:nvSpPr>
        <p:spPr>
          <a:xfrm>
            <a:off x="884656" y="1766024"/>
            <a:ext cx="7377117" cy="4023462"/>
          </a:xfrm>
        </p:spPr>
        <p:txBody>
          <a:bodyPr/>
          <a:lstStyle/>
          <a:p>
            <a:pPr marL="0" indent="0">
              <a:buNone/>
            </a:pPr>
            <a:endParaRPr lang="en-GB" dirty="0"/>
          </a:p>
        </p:txBody>
      </p:sp>
      <p:pic>
        <p:nvPicPr>
          <p:cNvPr id="1027" name="Picture 1" descr="image001">
            <a:extLst>
              <a:ext uri="{FF2B5EF4-FFF2-40B4-BE49-F238E27FC236}">
                <a16:creationId xmlns:a16="http://schemas.microsoft.com/office/drawing/2014/main" id="{4AE40014-CA3F-45C7-9726-EDA07952C3D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640" y="807706"/>
            <a:ext cx="5832648" cy="59889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595222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D06E12-4539-4B75-AED7-696D382337F7}"/>
              </a:ext>
            </a:extLst>
          </p:cNvPr>
          <p:cNvSpPr>
            <a:spLocks noGrp="1"/>
          </p:cNvSpPr>
          <p:nvPr>
            <p:ph type="title"/>
          </p:nvPr>
        </p:nvSpPr>
        <p:spPr/>
        <p:txBody>
          <a:bodyPr/>
          <a:lstStyle/>
          <a:p>
            <a:r>
              <a:rPr lang="en-GB" dirty="0"/>
              <a:t>Expectations</a:t>
            </a:r>
          </a:p>
        </p:txBody>
      </p:sp>
      <p:sp>
        <p:nvSpPr>
          <p:cNvPr id="3" name="Content Placeholder 2">
            <a:extLst>
              <a:ext uri="{FF2B5EF4-FFF2-40B4-BE49-F238E27FC236}">
                <a16:creationId xmlns:a16="http://schemas.microsoft.com/office/drawing/2014/main" id="{78223856-2B77-4043-BB2F-863D9AA342E5}"/>
              </a:ext>
            </a:extLst>
          </p:cNvPr>
          <p:cNvSpPr>
            <a:spLocks noGrp="1"/>
          </p:cNvSpPr>
          <p:nvPr>
            <p:ph sz="quarter" idx="1"/>
          </p:nvPr>
        </p:nvSpPr>
        <p:spPr/>
        <p:txBody>
          <a:bodyPr>
            <a:normAutofit/>
          </a:bodyPr>
          <a:lstStyle/>
          <a:p>
            <a:r>
              <a:rPr lang="en-GB" dirty="0"/>
              <a:t>If you would like your child to walk home alone, please send in a signed note of permission.</a:t>
            </a:r>
          </a:p>
          <a:p>
            <a:endParaRPr lang="en-GB" dirty="0"/>
          </a:p>
          <a:p>
            <a:pPr marL="0" indent="0">
              <a:buNone/>
            </a:pPr>
            <a:endParaRPr lang="en-GB" dirty="0"/>
          </a:p>
        </p:txBody>
      </p:sp>
    </p:spTree>
    <p:extLst>
      <p:ext uri="{BB962C8B-B14F-4D97-AF65-F5344CB8AC3E}">
        <p14:creationId xmlns:p14="http://schemas.microsoft.com/office/powerpoint/2010/main" val="8715817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Homework - Reading</a:t>
            </a:r>
          </a:p>
        </p:txBody>
      </p:sp>
      <p:sp>
        <p:nvSpPr>
          <p:cNvPr id="3" name="Content Placeholder 2"/>
          <p:cNvSpPr>
            <a:spLocks noGrp="1"/>
          </p:cNvSpPr>
          <p:nvPr>
            <p:ph sz="quarter" idx="1"/>
          </p:nvPr>
        </p:nvSpPr>
        <p:spPr/>
        <p:txBody>
          <a:bodyPr>
            <a:normAutofit/>
          </a:bodyPr>
          <a:lstStyle/>
          <a:p>
            <a:r>
              <a:rPr lang="en-GB" dirty="0"/>
              <a:t>At least 20 minutes daily</a:t>
            </a:r>
          </a:p>
          <a:p>
            <a:r>
              <a:rPr lang="en-GB" dirty="0"/>
              <a:t>Signed reading record</a:t>
            </a:r>
            <a:br>
              <a:rPr lang="en-GB" dirty="0"/>
            </a:br>
            <a:r>
              <a:rPr lang="en-GB" dirty="0"/>
              <a:t>- Date, title and comment written by your child</a:t>
            </a:r>
          </a:p>
          <a:p>
            <a:r>
              <a:rPr lang="en-GB" dirty="0"/>
              <a:t>Discussion about the text</a:t>
            </a:r>
          </a:p>
          <a:p>
            <a:pPr lvl="1"/>
            <a:r>
              <a:rPr lang="en-GB" dirty="0">
                <a:solidFill>
                  <a:schemeClr val="tx1"/>
                </a:solidFill>
              </a:rPr>
              <a:t>Discuss new vocabulary</a:t>
            </a:r>
          </a:p>
          <a:p>
            <a:pPr lvl="1"/>
            <a:r>
              <a:rPr lang="en-GB" dirty="0">
                <a:solidFill>
                  <a:schemeClr val="tx1"/>
                </a:solidFill>
              </a:rPr>
              <a:t>Reading around the word to provide context/meaning</a:t>
            </a:r>
          </a:p>
          <a:p>
            <a:pPr lvl="1"/>
            <a:r>
              <a:rPr lang="en-GB" dirty="0">
                <a:solidFill>
                  <a:schemeClr val="tx1"/>
                </a:solidFill>
              </a:rPr>
              <a:t>Checking for understanding</a:t>
            </a:r>
          </a:p>
          <a:p>
            <a:pPr lvl="1"/>
            <a:r>
              <a:rPr lang="en-GB" dirty="0">
                <a:solidFill>
                  <a:schemeClr val="tx1"/>
                </a:solidFill>
              </a:rPr>
              <a:t>Predicting </a:t>
            </a:r>
          </a:p>
          <a:p>
            <a:pPr lvl="1"/>
            <a:r>
              <a:rPr lang="en-GB" dirty="0">
                <a:solidFill>
                  <a:schemeClr val="tx1"/>
                </a:solidFill>
              </a:rPr>
              <a:t>Inference and deduction</a:t>
            </a:r>
          </a:p>
          <a:p>
            <a:pPr lvl="1"/>
            <a:r>
              <a:rPr lang="en-GB" dirty="0">
                <a:solidFill>
                  <a:schemeClr val="tx1"/>
                </a:solidFill>
              </a:rPr>
              <a:t>Intonation and expression</a:t>
            </a:r>
          </a:p>
          <a:p>
            <a:pPr lvl="1"/>
            <a:endParaRPr lang="en-GB" dirty="0"/>
          </a:p>
          <a:p>
            <a:pPr lvl="1"/>
            <a:endParaRPr lang="en-GB" dirty="0"/>
          </a:p>
          <a:p>
            <a:pPr lvl="1"/>
            <a:endParaRPr lang="en-GB" dirty="0"/>
          </a:p>
        </p:txBody>
      </p:sp>
    </p:spTree>
    <p:extLst>
      <p:ext uri="{BB962C8B-B14F-4D97-AF65-F5344CB8AC3E}">
        <p14:creationId xmlns:p14="http://schemas.microsoft.com/office/powerpoint/2010/main" val="10746436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Homework - spellings </a:t>
            </a:r>
          </a:p>
        </p:txBody>
      </p:sp>
      <p:sp>
        <p:nvSpPr>
          <p:cNvPr id="3" name="Content Placeholder 2"/>
          <p:cNvSpPr>
            <a:spLocks noGrp="1"/>
          </p:cNvSpPr>
          <p:nvPr>
            <p:ph sz="quarter" idx="1"/>
          </p:nvPr>
        </p:nvSpPr>
        <p:spPr/>
        <p:txBody>
          <a:bodyPr/>
          <a:lstStyle/>
          <a:p>
            <a:r>
              <a:rPr lang="en-GB" dirty="0"/>
              <a:t>High frequency words</a:t>
            </a:r>
          </a:p>
          <a:p>
            <a:r>
              <a:rPr lang="en-GB" dirty="0"/>
              <a:t>Spelling rules</a:t>
            </a:r>
          </a:p>
          <a:p>
            <a:r>
              <a:rPr lang="en-GB" dirty="0"/>
              <a:t>Test on Friday</a:t>
            </a:r>
          </a:p>
          <a:p>
            <a:r>
              <a:rPr lang="en-GB" dirty="0"/>
              <a:t>Now set on Friday</a:t>
            </a:r>
          </a:p>
          <a:p>
            <a:endParaRPr lang="en-GB" dirty="0"/>
          </a:p>
          <a:p>
            <a:pPr marL="274320" lvl="1" indent="0">
              <a:buNone/>
            </a:pPr>
            <a:endParaRPr lang="en-GB" dirty="0"/>
          </a:p>
          <a:p>
            <a:pPr lvl="1"/>
            <a:endParaRPr lang="en-GB" dirty="0"/>
          </a:p>
        </p:txBody>
      </p:sp>
      <p:pic>
        <p:nvPicPr>
          <p:cNvPr id="5" name="Picture 4">
            <a:extLst>
              <a:ext uri="{FF2B5EF4-FFF2-40B4-BE49-F238E27FC236}">
                <a16:creationId xmlns:a16="http://schemas.microsoft.com/office/drawing/2014/main" id="{93D40AC1-FF41-49C3-BA3A-32F87053DE94}"/>
              </a:ext>
            </a:extLst>
          </p:cNvPr>
          <p:cNvPicPr>
            <a:picLocks noChangeAspect="1"/>
          </p:cNvPicPr>
          <p:nvPr/>
        </p:nvPicPr>
        <p:blipFill>
          <a:blip r:embed="rId2"/>
          <a:stretch>
            <a:fillRect/>
          </a:stretch>
        </p:blipFill>
        <p:spPr>
          <a:xfrm>
            <a:off x="3826319" y="2060848"/>
            <a:ext cx="5031261" cy="4252945"/>
          </a:xfrm>
          <a:prstGeom prst="rect">
            <a:avLst/>
          </a:prstGeom>
        </p:spPr>
      </p:pic>
    </p:spTree>
    <p:extLst>
      <p:ext uri="{BB962C8B-B14F-4D97-AF65-F5344CB8AC3E}">
        <p14:creationId xmlns:p14="http://schemas.microsoft.com/office/powerpoint/2010/main" val="51306357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12475</TotalTime>
  <Words>1032</Words>
  <Application>Microsoft Office PowerPoint</Application>
  <PresentationFormat>On-screen Show (4:3)</PresentationFormat>
  <Paragraphs>97</Paragraphs>
  <Slides>19</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Georgia</vt:lpstr>
      <vt:lpstr>Wingdings</vt:lpstr>
      <vt:lpstr>Wingdings 2</vt:lpstr>
      <vt:lpstr>Civic</vt:lpstr>
      <vt:lpstr>Year Six Parents’ Meeting</vt:lpstr>
      <vt:lpstr>Introductions</vt:lpstr>
      <vt:lpstr>Aims of the meeting</vt:lpstr>
      <vt:lpstr>Expectations</vt:lpstr>
      <vt:lpstr>Expectations</vt:lpstr>
      <vt:lpstr>Expectations</vt:lpstr>
      <vt:lpstr>Expectations</vt:lpstr>
      <vt:lpstr>Homework - Reading</vt:lpstr>
      <vt:lpstr>Homework - spellings </vt:lpstr>
      <vt:lpstr>Homework - writing</vt:lpstr>
      <vt:lpstr>Homework - Maths</vt:lpstr>
      <vt:lpstr>Weekly Timetable</vt:lpstr>
      <vt:lpstr>The Core Subjects- Mathematics</vt:lpstr>
      <vt:lpstr>Maths Overview – White Rose</vt:lpstr>
      <vt:lpstr>The Core Subjects- English</vt:lpstr>
      <vt:lpstr>English Overview</vt:lpstr>
      <vt:lpstr>KS2 SATS</vt:lpstr>
      <vt:lpstr>Activity Week</vt:lpstr>
      <vt:lpstr>Date for your Diaries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Five and Six Parents’ Curriculum Meeting</dc:title>
  <dc:creator>Hugh Heneghan</dc:creator>
  <cp:lastModifiedBy>Liam McCormick</cp:lastModifiedBy>
  <cp:revision>117</cp:revision>
  <cp:lastPrinted>2021-10-07T14:23:07Z</cp:lastPrinted>
  <dcterms:created xsi:type="dcterms:W3CDTF">2015-09-07T13:19:54Z</dcterms:created>
  <dcterms:modified xsi:type="dcterms:W3CDTF">2023-09-14T15:48:34Z</dcterms:modified>
</cp:coreProperties>
</file>