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1"/>
  </p:sldMasterIdLst>
  <p:notesMasterIdLst>
    <p:notesMasterId r:id="rId38"/>
  </p:notesMasterIdLst>
  <p:sldIdLst>
    <p:sldId id="256" r:id="rId2"/>
    <p:sldId id="290" r:id="rId3"/>
    <p:sldId id="291" r:id="rId4"/>
    <p:sldId id="310" r:id="rId5"/>
    <p:sldId id="315" r:id="rId6"/>
    <p:sldId id="319" r:id="rId7"/>
    <p:sldId id="317" r:id="rId8"/>
    <p:sldId id="313" r:id="rId9"/>
    <p:sldId id="294" r:id="rId10"/>
    <p:sldId id="295" r:id="rId11"/>
    <p:sldId id="296" r:id="rId12"/>
    <p:sldId id="292" r:id="rId13"/>
    <p:sldId id="293" r:id="rId14"/>
    <p:sldId id="257" r:id="rId15"/>
    <p:sldId id="260" r:id="rId16"/>
    <p:sldId id="270" r:id="rId17"/>
    <p:sldId id="266" r:id="rId18"/>
    <p:sldId id="277" r:id="rId19"/>
    <p:sldId id="301" r:id="rId20"/>
    <p:sldId id="274" r:id="rId21"/>
    <p:sldId id="316" r:id="rId22"/>
    <p:sldId id="275" r:id="rId23"/>
    <p:sldId id="276" r:id="rId24"/>
    <p:sldId id="286" r:id="rId25"/>
    <p:sldId id="304" r:id="rId26"/>
    <p:sldId id="309" r:id="rId27"/>
    <p:sldId id="308" r:id="rId28"/>
    <p:sldId id="305" r:id="rId29"/>
    <p:sldId id="311" r:id="rId30"/>
    <p:sldId id="306" r:id="rId31"/>
    <p:sldId id="314" r:id="rId32"/>
    <p:sldId id="320" r:id="rId33"/>
    <p:sldId id="321" r:id="rId34"/>
    <p:sldId id="322" r:id="rId35"/>
    <p:sldId id="324" r:id="rId36"/>
    <p:sldId id="312" r:id="rId37"/>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9">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4660"/>
  </p:normalViewPr>
  <p:slideViewPr>
    <p:cSldViewPr>
      <p:cViewPr varScale="1">
        <p:scale>
          <a:sx n="77" d="100"/>
          <a:sy n="77" d="100"/>
        </p:scale>
        <p:origin x="317" y="5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4008" y="-84"/>
      </p:cViewPr>
      <p:guideLst>
        <p:guide orient="horz" pos="3109"/>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7F29B896-6A22-44D2-B06E-648FDDF96B10}" type="datetimeFigureOut">
              <a:rPr lang="en-GB" smtClean="0"/>
              <a:t>05/09/2024</a:t>
            </a:fld>
            <a:endParaRPr lang="en-GB"/>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B79A6916-1CA0-4B49-9475-D45A7ED4EF50}" type="slidenum">
              <a:rPr lang="en-GB" smtClean="0"/>
              <a:t>‹#›</a:t>
            </a:fld>
            <a:endParaRPr lang="en-GB"/>
          </a:p>
        </p:txBody>
      </p:sp>
    </p:spTree>
    <p:extLst>
      <p:ext uri="{BB962C8B-B14F-4D97-AF65-F5344CB8AC3E}">
        <p14:creationId xmlns:p14="http://schemas.microsoft.com/office/powerpoint/2010/main" val="2267056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Jess</a:t>
            </a:r>
          </a:p>
        </p:txBody>
      </p:sp>
      <p:sp>
        <p:nvSpPr>
          <p:cNvPr id="4" name="Slide Number Placeholder 3"/>
          <p:cNvSpPr>
            <a:spLocks noGrp="1"/>
          </p:cNvSpPr>
          <p:nvPr>
            <p:ph type="sldNum" sz="quarter" idx="10"/>
          </p:nvPr>
        </p:nvSpPr>
        <p:spPr/>
        <p:txBody>
          <a:bodyPr/>
          <a:lstStyle/>
          <a:p>
            <a:fld id="{B79A6916-1CA0-4B49-9475-D45A7ED4EF50}" type="slidenum">
              <a:rPr lang="en-GB" smtClean="0"/>
              <a:t>1</a:t>
            </a:fld>
            <a:endParaRPr lang="en-GB" dirty="0"/>
          </a:p>
        </p:txBody>
      </p:sp>
    </p:spTree>
    <p:extLst>
      <p:ext uri="{BB962C8B-B14F-4D97-AF65-F5344CB8AC3E}">
        <p14:creationId xmlns:p14="http://schemas.microsoft.com/office/powerpoint/2010/main" val="2011463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Brenda</a:t>
            </a:r>
          </a:p>
        </p:txBody>
      </p:sp>
      <p:sp>
        <p:nvSpPr>
          <p:cNvPr id="4" name="Slide Number Placeholder 3"/>
          <p:cNvSpPr>
            <a:spLocks noGrp="1"/>
          </p:cNvSpPr>
          <p:nvPr>
            <p:ph type="sldNum" sz="quarter" idx="5"/>
          </p:nvPr>
        </p:nvSpPr>
        <p:spPr/>
        <p:txBody>
          <a:bodyPr/>
          <a:lstStyle/>
          <a:p>
            <a:fld id="{B79A6916-1CA0-4B49-9475-D45A7ED4EF50}" type="slidenum">
              <a:rPr lang="en-GB" smtClean="0"/>
              <a:t>10</a:t>
            </a:fld>
            <a:endParaRPr lang="en-GB"/>
          </a:p>
        </p:txBody>
      </p:sp>
    </p:spTree>
    <p:extLst>
      <p:ext uri="{BB962C8B-B14F-4D97-AF65-F5344CB8AC3E}">
        <p14:creationId xmlns:p14="http://schemas.microsoft.com/office/powerpoint/2010/main" val="2753487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Brenda</a:t>
            </a:r>
          </a:p>
        </p:txBody>
      </p:sp>
      <p:sp>
        <p:nvSpPr>
          <p:cNvPr id="4" name="Slide Number Placeholder 3"/>
          <p:cNvSpPr>
            <a:spLocks noGrp="1"/>
          </p:cNvSpPr>
          <p:nvPr>
            <p:ph type="sldNum" sz="quarter" idx="10"/>
          </p:nvPr>
        </p:nvSpPr>
        <p:spPr/>
        <p:txBody>
          <a:bodyPr/>
          <a:lstStyle/>
          <a:p>
            <a:fld id="{B79A6916-1CA0-4B49-9475-D45A7ED4EF50}" type="slidenum">
              <a:rPr lang="en-GB" smtClean="0"/>
              <a:t>11</a:t>
            </a:fld>
            <a:endParaRPr lang="en-GB"/>
          </a:p>
        </p:txBody>
      </p:sp>
    </p:spTree>
    <p:extLst>
      <p:ext uri="{BB962C8B-B14F-4D97-AF65-F5344CB8AC3E}">
        <p14:creationId xmlns:p14="http://schemas.microsoft.com/office/powerpoint/2010/main" val="3341995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Brenda</a:t>
            </a:r>
          </a:p>
        </p:txBody>
      </p:sp>
      <p:sp>
        <p:nvSpPr>
          <p:cNvPr id="4" name="Slide Number Placeholder 3"/>
          <p:cNvSpPr>
            <a:spLocks noGrp="1"/>
          </p:cNvSpPr>
          <p:nvPr>
            <p:ph type="sldNum" sz="quarter" idx="5"/>
          </p:nvPr>
        </p:nvSpPr>
        <p:spPr/>
        <p:txBody>
          <a:bodyPr/>
          <a:lstStyle/>
          <a:p>
            <a:fld id="{B79A6916-1CA0-4B49-9475-D45A7ED4EF50}" type="slidenum">
              <a:rPr lang="en-GB" smtClean="0"/>
              <a:t>12</a:t>
            </a:fld>
            <a:endParaRPr lang="en-GB"/>
          </a:p>
        </p:txBody>
      </p:sp>
    </p:spTree>
    <p:extLst>
      <p:ext uri="{BB962C8B-B14F-4D97-AF65-F5344CB8AC3E}">
        <p14:creationId xmlns:p14="http://schemas.microsoft.com/office/powerpoint/2010/main" val="3523717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Brenda</a:t>
            </a:r>
          </a:p>
        </p:txBody>
      </p:sp>
      <p:sp>
        <p:nvSpPr>
          <p:cNvPr id="4" name="Slide Number Placeholder 3"/>
          <p:cNvSpPr>
            <a:spLocks noGrp="1"/>
          </p:cNvSpPr>
          <p:nvPr>
            <p:ph type="sldNum" sz="quarter" idx="5"/>
          </p:nvPr>
        </p:nvSpPr>
        <p:spPr/>
        <p:txBody>
          <a:bodyPr/>
          <a:lstStyle/>
          <a:p>
            <a:fld id="{B79A6916-1CA0-4B49-9475-D45A7ED4EF50}" type="slidenum">
              <a:rPr lang="en-GB" smtClean="0"/>
              <a:t>13</a:t>
            </a:fld>
            <a:endParaRPr lang="en-GB"/>
          </a:p>
        </p:txBody>
      </p:sp>
    </p:spTree>
    <p:extLst>
      <p:ext uri="{BB962C8B-B14F-4D97-AF65-F5344CB8AC3E}">
        <p14:creationId xmlns:p14="http://schemas.microsoft.com/office/powerpoint/2010/main" val="865468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Brenda</a:t>
            </a:r>
          </a:p>
        </p:txBody>
      </p:sp>
      <p:sp>
        <p:nvSpPr>
          <p:cNvPr id="4" name="Slide Number Placeholder 3"/>
          <p:cNvSpPr>
            <a:spLocks noGrp="1"/>
          </p:cNvSpPr>
          <p:nvPr>
            <p:ph type="sldNum" sz="quarter" idx="10"/>
          </p:nvPr>
        </p:nvSpPr>
        <p:spPr/>
        <p:txBody>
          <a:bodyPr/>
          <a:lstStyle/>
          <a:p>
            <a:fld id="{B79A6916-1CA0-4B49-9475-D45A7ED4EF50}" type="slidenum">
              <a:rPr lang="en-GB" smtClean="0"/>
              <a:t>14</a:t>
            </a:fld>
            <a:endParaRPr lang="en-GB" dirty="0"/>
          </a:p>
        </p:txBody>
      </p:sp>
    </p:spTree>
    <p:extLst>
      <p:ext uri="{BB962C8B-B14F-4D97-AF65-F5344CB8AC3E}">
        <p14:creationId xmlns:p14="http://schemas.microsoft.com/office/powerpoint/2010/main" val="3183076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Brenda</a:t>
            </a:r>
          </a:p>
        </p:txBody>
      </p:sp>
      <p:sp>
        <p:nvSpPr>
          <p:cNvPr id="4" name="Slide Number Placeholder 3"/>
          <p:cNvSpPr>
            <a:spLocks noGrp="1"/>
          </p:cNvSpPr>
          <p:nvPr>
            <p:ph type="sldNum" sz="quarter" idx="5"/>
          </p:nvPr>
        </p:nvSpPr>
        <p:spPr/>
        <p:txBody>
          <a:bodyPr/>
          <a:lstStyle/>
          <a:p>
            <a:fld id="{B79A6916-1CA0-4B49-9475-D45A7ED4EF50}" type="slidenum">
              <a:rPr lang="en-GB" smtClean="0"/>
              <a:t>15</a:t>
            </a:fld>
            <a:endParaRPr lang="en-GB"/>
          </a:p>
        </p:txBody>
      </p:sp>
    </p:spTree>
    <p:extLst>
      <p:ext uri="{BB962C8B-B14F-4D97-AF65-F5344CB8AC3E}">
        <p14:creationId xmlns:p14="http://schemas.microsoft.com/office/powerpoint/2010/main" val="3607955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Brenda</a:t>
            </a:r>
          </a:p>
        </p:txBody>
      </p:sp>
      <p:sp>
        <p:nvSpPr>
          <p:cNvPr id="4" name="Slide Number Placeholder 3"/>
          <p:cNvSpPr>
            <a:spLocks noGrp="1"/>
          </p:cNvSpPr>
          <p:nvPr>
            <p:ph type="sldNum" sz="quarter" idx="5"/>
          </p:nvPr>
        </p:nvSpPr>
        <p:spPr/>
        <p:txBody>
          <a:bodyPr/>
          <a:lstStyle/>
          <a:p>
            <a:fld id="{B79A6916-1CA0-4B49-9475-D45A7ED4EF50}" type="slidenum">
              <a:rPr lang="en-GB" smtClean="0"/>
              <a:t>16</a:t>
            </a:fld>
            <a:endParaRPr lang="en-GB"/>
          </a:p>
        </p:txBody>
      </p:sp>
    </p:spTree>
    <p:extLst>
      <p:ext uri="{BB962C8B-B14F-4D97-AF65-F5344CB8AC3E}">
        <p14:creationId xmlns:p14="http://schemas.microsoft.com/office/powerpoint/2010/main" val="2441385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Antonella</a:t>
            </a:r>
          </a:p>
        </p:txBody>
      </p:sp>
      <p:sp>
        <p:nvSpPr>
          <p:cNvPr id="4" name="Slide Number Placeholder 3"/>
          <p:cNvSpPr>
            <a:spLocks noGrp="1"/>
          </p:cNvSpPr>
          <p:nvPr>
            <p:ph type="sldNum" sz="quarter" idx="5"/>
          </p:nvPr>
        </p:nvSpPr>
        <p:spPr/>
        <p:txBody>
          <a:bodyPr/>
          <a:lstStyle/>
          <a:p>
            <a:fld id="{B79A6916-1CA0-4B49-9475-D45A7ED4EF50}" type="slidenum">
              <a:rPr lang="en-GB" smtClean="0"/>
              <a:t>17</a:t>
            </a:fld>
            <a:endParaRPr lang="en-GB"/>
          </a:p>
        </p:txBody>
      </p:sp>
    </p:spTree>
    <p:extLst>
      <p:ext uri="{BB962C8B-B14F-4D97-AF65-F5344CB8AC3E}">
        <p14:creationId xmlns:p14="http://schemas.microsoft.com/office/powerpoint/2010/main" val="796882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Antonella</a:t>
            </a:r>
          </a:p>
        </p:txBody>
      </p:sp>
      <p:sp>
        <p:nvSpPr>
          <p:cNvPr id="4" name="Slide Number Placeholder 3"/>
          <p:cNvSpPr>
            <a:spLocks noGrp="1"/>
          </p:cNvSpPr>
          <p:nvPr>
            <p:ph type="sldNum" sz="quarter" idx="5"/>
          </p:nvPr>
        </p:nvSpPr>
        <p:spPr/>
        <p:txBody>
          <a:bodyPr/>
          <a:lstStyle/>
          <a:p>
            <a:fld id="{B79A6916-1CA0-4B49-9475-D45A7ED4EF50}" type="slidenum">
              <a:rPr lang="en-GB" smtClean="0"/>
              <a:t>18</a:t>
            </a:fld>
            <a:endParaRPr lang="en-GB"/>
          </a:p>
        </p:txBody>
      </p:sp>
    </p:spTree>
    <p:extLst>
      <p:ext uri="{BB962C8B-B14F-4D97-AF65-F5344CB8AC3E}">
        <p14:creationId xmlns:p14="http://schemas.microsoft.com/office/powerpoint/2010/main" val="456183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Antonella</a:t>
            </a:r>
          </a:p>
        </p:txBody>
      </p:sp>
      <p:sp>
        <p:nvSpPr>
          <p:cNvPr id="4" name="Slide Number Placeholder 3"/>
          <p:cNvSpPr>
            <a:spLocks noGrp="1"/>
          </p:cNvSpPr>
          <p:nvPr>
            <p:ph type="sldNum" sz="quarter" idx="5"/>
          </p:nvPr>
        </p:nvSpPr>
        <p:spPr/>
        <p:txBody>
          <a:bodyPr/>
          <a:lstStyle/>
          <a:p>
            <a:fld id="{B79A6916-1CA0-4B49-9475-D45A7ED4EF50}" type="slidenum">
              <a:rPr lang="en-GB" smtClean="0"/>
              <a:t>19</a:t>
            </a:fld>
            <a:endParaRPr lang="en-GB"/>
          </a:p>
        </p:txBody>
      </p:sp>
    </p:spTree>
    <p:extLst>
      <p:ext uri="{BB962C8B-B14F-4D97-AF65-F5344CB8AC3E}">
        <p14:creationId xmlns:p14="http://schemas.microsoft.com/office/powerpoint/2010/main" val="3181339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Jess</a:t>
            </a:r>
          </a:p>
        </p:txBody>
      </p:sp>
      <p:sp>
        <p:nvSpPr>
          <p:cNvPr id="4" name="Slide Number Placeholder 3"/>
          <p:cNvSpPr>
            <a:spLocks noGrp="1"/>
          </p:cNvSpPr>
          <p:nvPr>
            <p:ph type="sldNum" sz="quarter" idx="5"/>
          </p:nvPr>
        </p:nvSpPr>
        <p:spPr/>
        <p:txBody>
          <a:bodyPr/>
          <a:lstStyle/>
          <a:p>
            <a:fld id="{B79A6916-1CA0-4B49-9475-D45A7ED4EF50}" type="slidenum">
              <a:rPr lang="en-GB" smtClean="0"/>
              <a:t>2</a:t>
            </a:fld>
            <a:endParaRPr lang="en-GB"/>
          </a:p>
        </p:txBody>
      </p:sp>
    </p:spTree>
    <p:extLst>
      <p:ext uri="{BB962C8B-B14F-4D97-AF65-F5344CB8AC3E}">
        <p14:creationId xmlns:p14="http://schemas.microsoft.com/office/powerpoint/2010/main" val="2489727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Antonella</a:t>
            </a:r>
          </a:p>
        </p:txBody>
      </p:sp>
      <p:sp>
        <p:nvSpPr>
          <p:cNvPr id="4" name="Slide Number Placeholder 3"/>
          <p:cNvSpPr>
            <a:spLocks noGrp="1"/>
          </p:cNvSpPr>
          <p:nvPr>
            <p:ph type="sldNum" sz="quarter" idx="5"/>
          </p:nvPr>
        </p:nvSpPr>
        <p:spPr/>
        <p:txBody>
          <a:bodyPr/>
          <a:lstStyle/>
          <a:p>
            <a:fld id="{B79A6916-1CA0-4B49-9475-D45A7ED4EF50}" type="slidenum">
              <a:rPr lang="en-GB" smtClean="0"/>
              <a:t>20</a:t>
            </a:fld>
            <a:endParaRPr lang="en-GB"/>
          </a:p>
        </p:txBody>
      </p:sp>
    </p:spTree>
    <p:extLst>
      <p:ext uri="{BB962C8B-B14F-4D97-AF65-F5344CB8AC3E}">
        <p14:creationId xmlns:p14="http://schemas.microsoft.com/office/powerpoint/2010/main" val="465034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Antonella</a:t>
            </a:r>
          </a:p>
        </p:txBody>
      </p:sp>
      <p:sp>
        <p:nvSpPr>
          <p:cNvPr id="4" name="Slide Number Placeholder 3"/>
          <p:cNvSpPr>
            <a:spLocks noGrp="1"/>
          </p:cNvSpPr>
          <p:nvPr>
            <p:ph type="sldNum" sz="quarter" idx="5"/>
          </p:nvPr>
        </p:nvSpPr>
        <p:spPr/>
        <p:txBody>
          <a:bodyPr/>
          <a:lstStyle/>
          <a:p>
            <a:fld id="{B79A6916-1CA0-4B49-9475-D45A7ED4EF50}" type="slidenum">
              <a:rPr lang="en-GB" smtClean="0"/>
              <a:t>21</a:t>
            </a:fld>
            <a:endParaRPr lang="en-GB"/>
          </a:p>
        </p:txBody>
      </p:sp>
    </p:spTree>
    <p:extLst>
      <p:ext uri="{BB962C8B-B14F-4D97-AF65-F5344CB8AC3E}">
        <p14:creationId xmlns:p14="http://schemas.microsoft.com/office/powerpoint/2010/main" val="1185241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Antonella</a:t>
            </a:r>
          </a:p>
        </p:txBody>
      </p:sp>
      <p:sp>
        <p:nvSpPr>
          <p:cNvPr id="4" name="Slide Number Placeholder 3"/>
          <p:cNvSpPr>
            <a:spLocks noGrp="1"/>
          </p:cNvSpPr>
          <p:nvPr>
            <p:ph type="sldNum" sz="quarter" idx="5"/>
          </p:nvPr>
        </p:nvSpPr>
        <p:spPr/>
        <p:txBody>
          <a:bodyPr/>
          <a:lstStyle/>
          <a:p>
            <a:fld id="{B79A6916-1CA0-4B49-9475-D45A7ED4EF50}" type="slidenum">
              <a:rPr lang="en-GB" smtClean="0"/>
              <a:t>22</a:t>
            </a:fld>
            <a:endParaRPr lang="en-GB"/>
          </a:p>
        </p:txBody>
      </p:sp>
    </p:spTree>
    <p:extLst>
      <p:ext uri="{BB962C8B-B14F-4D97-AF65-F5344CB8AC3E}">
        <p14:creationId xmlns:p14="http://schemas.microsoft.com/office/powerpoint/2010/main" val="3999906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Antonella</a:t>
            </a:r>
          </a:p>
        </p:txBody>
      </p:sp>
      <p:sp>
        <p:nvSpPr>
          <p:cNvPr id="4" name="Slide Number Placeholder 3"/>
          <p:cNvSpPr>
            <a:spLocks noGrp="1"/>
          </p:cNvSpPr>
          <p:nvPr>
            <p:ph type="sldNum" sz="quarter" idx="5"/>
          </p:nvPr>
        </p:nvSpPr>
        <p:spPr/>
        <p:txBody>
          <a:bodyPr/>
          <a:lstStyle/>
          <a:p>
            <a:fld id="{B79A6916-1CA0-4B49-9475-D45A7ED4EF50}" type="slidenum">
              <a:rPr lang="en-GB" smtClean="0"/>
              <a:t>23</a:t>
            </a:fld>
            <a:endParaRPr lang="en-GB"/>
          </a:p>
        </p:txBody>
      </p:sp>
    </p:spTree>
    <p:extLst>
      <p:ext uri="{BB962C8B-B14F-4D97-AF65-F5344CB8AC3E}">
        <p14:creationId xmlns:p14="http://schemas.microsoft.com/office/powerpoint/2010/main" val="4250514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Antonella</a:t>
            </a:r>
          </a:p>
        </p:txBody>
      </p:sp>
      <p:sp>
        <p:nvSpPr>
          <p:cNvPr id="4" name="Slide Number Placeholder 3"/>
          <p:cNvSpPr>
            <a:spLocks noGrp="1"/>
          </p:cNvSpPr>
          <p:nvPr>
            <p:ph type="sldNum" sz="quarter" idx="5"/>
          </p:nvPr>
        </p:nvSpPr>
        <p:spPr/>
        <p:txBody>
          <a:bodyPr/>
          <a:lstStyle/>
          <a:p>
            <a:fld id="{B79A6916-1CA0-4B49-9475-D45A7ED4EF50}" type="slidenum">
              <a:rPr lang="en-GB" smtClean="0"/>
              <a:t>24</a:t>
            </a:fld>
            <a:endParaRPr lang="en-GB"/>
          </a:p>
        </p:txBody>
      </p:sp>
    </p:spTree>
    <p:extLst>
      <p:ext uri="{BB962C8B-B14F-4D97-AF65-F5344CB8AC3E}">
        <p14:creationId xmlns:p14="http://schemas.microsoft.com/office/powerpoint/2010/main" val="2695764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Antonella</a:t>
            </a:r>
          </a:p>
        </p:txBody>
      </p:sp>
      <p:sp>
        <p:nvSpPr>
          <p:cNvPr id="4" name="Slide Number Placeholder 3"/>
          <p:cNvSpPr>
            <a:spLocks noGrp="1"/>
          </p:cNvSpPr>
          <p:nvPr>
            <p:ph type="sldNum" sz="quarter" idx="5"/>
          </p:nvPr>
        </p:nvSpPr>
        <p:spPr/>
        <p:txBody>
          <a:bodyPr/>
          <a:lstStyle/>
          <a:p>
            <a:fld id="{B79A6916-1CA0-4B49-9475-D45A7ED4EF50}" type="slidenum">
              <a:rPr lang="en-GB" smtClean="0"/>
              <a:t>25</a:t>
            </a:fld>
            <a:endParaRPr lang="en-GB"/>
          </a:p>
        </p:txBody>
      </p:sp>
    </p:spTree>
    <p:extLst>
      <p:ext uri="{BB962C8B-B14F-4D97-AF65-F5344CB8AC3E}">
        <p14:creationId xmlns:p14="http://schemas.microsoft.com/office/powerpoint/2010/main" val="2538714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Jess</a:t>
            </a:r>
          </a:p>
        </p:txBody>
      </p:sp>
      <p:sp>
        <p:nvSpPr>
          <p:cNvPr id="4" name="Slide Number Placeholder 3"/>
          <p:cNvSpPr>
            <a:spLocks noGrp="1"/>
          </p:cNvSpPr>
          <p:nvPr>
            <p:ph type="sldNum" sz="quarter" idx="5"/>
          </p:nvPr>
        </p:nvSpPr>
        <p:spPr/>
        <p:txBody>
          <a:bodyPr/>
          <a:lstStyle/>
          <a:p>
            <a:fld id="{B79A6916-1CA0-4B49-9475-D45A7ED4EF50}" type="slidenum">
              <a:rPr lang="en-GB" smtClean="0"/>
              <a:t>26</a:t>
            </a:fld>
            <a:endParaRPr lang="en-GB"/>
          </a:p>
        </p:txBody>
      </p:sp>
    </p:spTree>
    <p:extLst>
      <p:ext uri="{BB962C8B-B14F-4D97-AF65-F5344CB8AC3E}">
        <p14:creationId xmlns:p14="http://schemas.microsoft.com/office/powerpoint/2010/main" val="33295519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Jess</a:t>
            </a:r>
          </a:p>
        </p:txBody>
      </p:sp>
      <p:sp>
        <p:nvSpPr>
          <p:cNvPr id="4" name="Slide Number Placeholder 3"/>
          <p:cNvSpPr>
            <a:spLocks noGrp="1"/>
          </p:cNvSpPr>
          <p:nvPr>
            <p:ph type="sldNum" sz="quarter" idx="5"/>
          </p:nvPr>
        </p:nvSpPr>
        <p:spPr/>
        <p:txBody>
          <a:bodyPr/>
          <a:lstStyle/>
          <a:p>
            <a:fld id="{B79A6916-1CA0-4B49-9475-D45A7ED4EF50}" type="slidenum">
              <a:rPr lang="en-GB" smtClean="0"/>
              <a:t>27</a:t>
            </a:fld>
            <a:endParaRPr lang="en-GB"/>
          </a:p>
        </p:txBody>
      </p:sp>
    </p:spTree>
    <p:extLst>
      <p:ext uri="{BB962C8B-B14F-4D97-AF65-F5344CB8AC3E}">
        <p14:creationId xmlns:p14="http://schemas.microsoft.com/office/powerpoint/2010/main" val="17631332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Jess</a:t>
            </a:r>
          </a:p>
        </p:txBody>
      </p:sp>
      <p:sp>
        <p:nvSpPr>
          <p:cNvPr id="4" name="Slide Number Placeholder 3"/>
          <p:cNvSpPr>
            <a:spLocks noGrp="1"/>
          </p:cNvSpPr>
          <p:nvPr>
            <p:ph type="sldNum" sz="quarter" idx="5"/>
          </p:nvPr>
        </p:nvSpPr>
        <p:spPr/>
        <p:txBody>
          <a:bodyPr/>
          <a:lstStyle/>
          <a:p>
            <a:fld id="{B79A6916-1CA0-4B49-9475-D45A7ED4EF50}" type="slidenum">
              <a:rPr lang="en-GB" smtClean="0"/>
              <a:t>28</a:t>
            </a:fld>
            <a:endParaRPr lang="en-GB"/>
          </a:p>
        </p:txBody>
      </p:sp>
    </p:spTree>
    <p:extLst>
      <p:ext uri="{BB962C8B-B14F-4D97-AF65-F5344CB8AC3E}">
        <p14:creationId xmlns:p14="http://schemas.microsoft.com/office/powerpoint/2010/main" val="35955245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Jess</a:t>
            </a:r>
          </a:p>
        </p:txBody>
      </p:sp>
      <p:sp>
        <p:nvSpPr>
          <p:cNvPr id="4" name="Slide Number Placeholder 3"/>
          <p:cNvSpPr>
            <a:spLocks noGrp="1"/>
          </p:cNvSpPr>
          <p:nvPr>
            <p:ph type="sldNum" sz="quarter" idx="5"/>
          </p:nvPr>
        </p:nvSpPr>
        <p:spPr/>
        <p:txBody>
          <a:bodyPr/>
          <a:lstStyle/>
          <a:p>
            <a:fld id="{B79A6916-1CA0-4B49-9475-D45A7ED4EF50}" type="slidenum">
              <a:rPr lang="en-GB" smtClean="0"/>
              <a:t>29</a:t>
            </a:fld>
            <a:endParaRPr lang="en-GB"/>
          </a:p>
        </p:txBody>
      </p:sp>
    </p:spTree>
    <p:extLst>
      <p:ext uri="{BB962C8B-B14F-4D97-AF65-F5344CB8AC3E}">
        <p14:creationId xmlns:p14="http://schemas.microsoft.com/office/powerpoint/2010/main" val="103837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introduce</a:t>
            </a:r>
          </a:p>
        </p:txBody>
      </p:sp>
      <p:sp>
        <p:nvSpPr>
          <p:cNvPr id="4" name="Slide Number Placeholder 3"/>
          <p:cNvSpPr>
            <a:spLocks noGrp="1"/>
          </p:cNvSpPr>
          <p:nvPr>
            <p:ph type="sldNum" sz="quarter" idx="5"/>
          </p:nvPr>
        </p:nvSpPr>
        <p:spPr/>
        <p:txBody>
          <a:bodyPr/>
          <a:lstStyle/>
          <a:p>
            <a:fld id="{B79A6916-1CA0-4B49-9475-D45A7ED4EF50}" type="slidenum">
              <a:rPr lang="en-GB" smtClean="0"/>
              <a:t>3</a:t>
            </a:fld>
            <a:endParaRPr lang="en-GB"/>
          </a:p>
        </p:txBody>
      </p:sp>
    </p:spTree>
    <p:extLst>
      <p:ext uri="{BB962C8B-B14F-4D97-AF65-F5344CB8AC3E}">
        <p14:creationId xmlns:p14="http://schemas.microsoft.com/office/powerpoint/2010/main" val="15228886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Jess</a:t>
            </a:r>
          </a:p>
        </p:txBody>
      </p:sp>
      <p:sp>
        <p:nvSpPr>
          <p:cNvPr id="4" name="Slide Number Placeholder 3"/>
          <p:cNvSpPr>
            <a:spLocks noGrp="1"/>
          </p:cNvSpPr>
          <p:nvPr>
            <p:ph type="sldNum" sz="quarter" idx="5"/>
          </p:nvPr>
        </p:nvSpPr>
        <p:spPr/>
        <p:txBody>
          <a:bodyPr/>
          <a:lstStyle/>
          <a:p>
            <a:fld id="{B79A6916-1CA0-4B49-9475-D45A7ED4EF50}" type="slidenum">
              <a:rPr lang="en-GB" smtClean="0"/>
              <a:t>30</a:t>
            </a:fld>
            <a:endParaRPr lang="en-GB"/>
          </a:p>
        </p:txBody>
      </p:sp>
    </p:spTree>
    <p:extLst>
      <p:ext uri="{BB962C8B-B14F-4D97-AF65-F5344CB8AC3E}">
        <p14:creationId xmlns:p14="http://schemas.microsoft.com/office/powerpoint/2010/main" val="21601372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Brenda</a:t>
            </a:r>
          </a:p>
        </p:txBody>
      </p:sp>
      <p:sp>
        <p:nvSpPr>
          <p:cNvPr id="4" name="Slide Number Placeholder 3"/>
          <p:cNvSpPr>
            <a:spLocks noGrp="1"/>
          </p:cNvSpPr>
          <p:nvPr>
            <p:ph type="sldNum" sz="quarter" idx="5"/>
          </p:nvPr>
        </p:nvSpPr>
        <p:spPr/>
        <p:txBody>
          <a:bodyPr/>
          <a:lstStyle/>
          <a:p>
            <a:fld id="{B79A6916-1CA0-4B49-9475-D45A7ED4EF50}" type="slidenum">
              <a:rPr lang="en-GB" smtClean="0"/>
              <a:t>31</a:t>
            </a:fld>
            <a:endParaRPr lang="en-GB"/>
          </a:p>
        </p:txBody>
      </p:sp>
    </p:spTree>
    <p:extLst>
      <p:ext uri="{BB962C8B-B14F-4D97-AF65-F5344CB8AC3E}">
        <p14:creationId xmlns:p14="http://schemas.microsoft.com/office/powerpoint/2010/main" val="30433862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Brenda</a:t>
            </a:r>
          </a:p>
        </p:txBody>
      </p:sp>
      <p:sp>
        <p:nvSpPr>
          <p:cNvPr id="4" name="Slide Number Placeholder 3"/>
          <p:cNvSpPr>
            <a:spLocks noGrp="1"/>
          </p:cNvSpPr>
          <p:nvPr>
            <p:ph type="sldNum" sz="quarter" idx="5"/>
          </p:nvPr>
        </p:nvSpPr>
        <p:spPr/>
        <p:txBody>
          <a:bodyPr/>
          <a:lstStyle/>
          <a:p>
            <a:fld id="{B79A6916-1CA0-4B49-9475-D45A7ED4EF50}" type="slidenum">
              <a:rPr lang="en-GB" smtClean="0"/>
              <a:t>36</a:t>
            </a:fld>
            <a:endParaRPr lang="en-GB"/>
          </a:p>
        </p:txBody>
      </p:sp>
    </p:spTree>
    <p:extLst>
      <p:ext uri="{BB962C8B-B14F-4D97-AF65-F5344CB8AC3E}">
        <p14:creationId xmlns:p14="http://schemas.microsoft.com/office/powerpoint/2010/main" val="438600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Jess</a:t>
            </a:r>
          </a:p>
        </p:txBody>
      </p:sp>
      <p:sp>
        <p:nvSpPr>
          <p:cNvPr id="4" name="Slide Number Placeholder 3"/>
          <p:cNvSpPr>
            <a:spLocks noGrp="1"/>
          </p:cNvSpPr>
          <p:nvPr>
            <p:ph type="sldNum" sz="quarter" idx="5"/>
          </p:nvPr>
        </p:nvSpPr>
        <p:spPr/>
        <p:txBody>
          <a:bodyPr/>
          <a:lstStyle/>
          <a:p>
            <a:fld id="{B79A6916-1CA0-4B49-9475-D45A7ED4EF50}" type="slidenum">
              <a:rPr lang="en-GB" smtClean="0"/>
              <a:t>4</a:t>
            </a:fld>
            <a:endParaRPr lang="en-GB"/>
          </a:p>
        </p:txBody>
      </p:sp>
    </p:spTree>
    <p:extLst>
      <p:ext uri="{BB962C8B-B14F-4D97-AF65-F5344CB8AC3E}">
        <p14:creationId xmlns:p14="http://schemas.microsoft.com/office/powerpoint/2010/main" val="668991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Jess</a:t>
            </a:r>
          </a:p>
        </p:txBody>
      </p:sp>
      <p:sp>
        <p:nvSpPr>
          <p:cNvPr id="4" name="Slide Number Placeholder 3"/>
          <p:cNvSpPr>
            <a:spLocks noGrp="1"/>
          </p:cNvSpPr>
          <p:nvPr>
            <p:ph type="sldNum" sz="quarter" idx="5"/>
          </p:nvPr>
        </p:nvSpPr>
        <p:spPr/>
        <p:txBody>
          <a:bodyPr/>
          <a:lstStyle/>
          <a:p>
            <a:fld id="{B79A6916-1CA0-4B49-9475-D45A7ED4EF50}" type="slidenum">
              <a:rPr lang="en-GB" smtClean="0"/>
              <a:t>5</a:t>
            </a:fld>
            <a:endParaRPr lang="en-GB"/>
          </a:p>
        </p:txBody>
      </p:sp>
    </p:spTree>
    <p:extLst>
      <p:ext uri="{BB962C8B-B14F-4D97-AF65-F5344CB8AC3E}">
        <p14:creationId xmlns:p14="http://schemas.microsoft.com/office/powerpoint/2010/main" val="1040085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Jess</a:t>
            </a:r>
          </a:p>
        </p:txBody>
      </p:sp>
      <p:sp>
        <p:nvSpPr>
          <p:cNvPr id="4" name="Slide Number Placeholder 3"/>
          <p:cNvSpPr>
            <a:spLocks noGrp="1"/>
          </p:cNvSpPr>
          <p:nvPr>
            <p:ph type="sldNum" sz="quarter" idx="5"/>
          </p:nvPr>
        </p:nvSpPr>
        <p:spPr/>
        <p:txBody>
          <a:bodyPr/>
          <a:lstStyle/>
          <a:p>
            <a:fld id="{B79A6916-1CA0-4B49-9475-D45A7ED4EF50}" type="slidenum">
              <a:rPr lang="en-GB" smtClean="0"/>
              <a:t>6</a:t>
            </a:fld>
            <a:endParaRPr lang="en-GB"/>
          </a:p>
        </p:txBody>
      </p:sp>
    </p:spTree>
    <p:extLst>
      <p:ext uri="{BB962C8B-B14F-4D97-AF65-F5344CB8AC3E}">
        <p14:creationId xmlns:p14="http://schemas.microsoft.com/office/powerpoint/2010/main" val="2014364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Jess</a:t>
            </a:r>
          </a:p>
        </p:txBody>
      </p:sp>
      <p:sp>
        <p:nvSpPr>
          <p:cNvPr id="4" name="Slide Number Placeholder 3"/>
          <p:cNvSpPr>
            <a:spLocks noGrp="1"/>
          </p:cNvSpPr>
          <p:nvPr>
            <p:ph type="sldNum" sz="quarter" idx="5"/>
          </p:nvPr>
        </p:nvSpPr>
        <p:spPr/>
        <p:txBody>
          <a:bodyPr/>
          <a:lstStyle/>
          <a:p>
            <a:fld id="{B79A6916-1CA0-4B49-9475-D45A7ED4EF50}" type="slidenum">
              <a:rPr lang="en-GB" smtClean="0"/>
              <a:t>7</a:t>
            </a:fld>
            <a:endParaRPr lang="en-GB"/>
          </a:p>
        </p:txBody>
      </p:sp>
    </p:spTree>
    <p:extLst>
      <p:ext uri="{BB962C8B-B14F-4D97-AF65-F5344CB8AC3E}">
        <p14:creationId xmlns:p14="http://schemas.microsoft.com/office/powerpoint/2010/main" val="3692808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Jess</a:t>
            </a:r>
          </a:p>
        </p:txBody>
      </p:sp>
      <p:sp>
        <p:nvSpPr>
          <p:cNvPr id="4" name="Slide Number Placeholder 3"/>
          <p:cNvSpPr>
            <a:spLocks noGrp="1"/>
          </p:cNvSpPr>
          <p:nvPr>
            <p:ph type="sldNum" sz="quarter" idx="5"/>
          </p:nvPr>
        </p:nvSpPr>
        <p:spPr/>
        <p:txBody>
          <a:bodyPr/>
          <a:lstStyle/>
          <a:p>
            <a:fld id="{B79A6916-1CA0-4B49-9475-D45A7ED4EF50}" type="slidenum">
              <a:rPr lang="en-GB" smtClean="0"/>
              <a:t>8</a:t>
            </a:fld>
            <a:endParaRPr lang="en-GB"/>
          </a:p>
        </p:txBody>
      </p:sp>
    </p:spTree>
    <p:extLst>
      <p:ext uri="{BB962C8B-B14F-4D97-AF65-F5344CB8AC3E}">
        <p14:creationId xmlns:p14="http://schemas.microsoft.com/office/powerpoint/2010/main" val="76372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Brenda</a:t>
            </a:r>
          </a:p>
        </p:txBody>
      </p:sp>
      <p:sp>
        <p:nvSpPr>
          <p:cNvPr id="4" name="Slide Number Placeholder 3"/>
          <p:cNvSpPr>
            <a:spLocks noGrp="1"/>
          </p:cNvSpPr>
          <p:nvPr>
            <p:ph type="sldNum" sz="quarter" idx="5"/>
          </p:nvPr>
        </p:nvSpPr>
        <p:spPr/>
        <p:txBody>
          <a:bodyPr/>
          <a:lstStyle/>
          <a:p>
            <a:fld id="{B79A6916-1CA0-4B49-9475-D45A7ED4EF50}" type="slidenum">
              <a:rPr lang="en-GB" smtClean="0"/>
              <a:t>9</a:t>
            </a:fld>
            <a:endParaRPr lang="en-GB"/>
          </a:p>
        </p:txBody>
      </p:sp>
    </p:spTree>
    <p:extLst>
      <p:ext uri="{BB962C8B-B14F-4D97-AF65-F5344CB8AC3E}">
        <p14:creationId xmlns:p14="http://schemas.microsoft.com/office/powerpoint/2010/main" val="3321049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97260298-6ED0-49B3-9641-23AF1C3D7BE4}" type="datetimeFigureOut">
              <a:rPr lang="en-GB" smtClean="0"/>
              <a:t>05/09/2024</a:t>
            </a:fld>
            <a:endParaRPr lang="en-GB"/>
          </a:p>
        </p:txBody>
      </p:sp>
      <p:sp>
        <p:nvSpPr>
          <p:cNvPr id="17" name="Footer Placeholder 16"/>
          <p:cNvSpPr>
            <a:spLocks noGrp="1"/>
          </p:cNvSpPr>
          <p:nvPr>
            <p:ph type="ftr" sz="quarter" idx="11"/>
          </p:nvPr>
        </p:nvSpPr>
        <p:spPr/>
        <p:txBody>
          <a:bodyPr/>
          <a:lstStyle/>
          <a:p>
            <a:endParaRPr lang="en-GB"/>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3348E89-16D6-4E2B-BA61-D7E8CB0D8B5D}" type="slidenum">
              <a:rPr lang="en-GB" smtClean="0"/>
              <a:t>‹#›</a:t>
            </a:fld>
            <a:endParaRPr lang="en-GB"/>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7260298-6ED0-49B3-9641-23AF1C3D7BE4}" type="datetimeFigureOut">
              <a:rPr lang="en-GB" smtClean="0"/>
              <a:t>05/09/2024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348E89-16D6-4E2B-BA61-D7E8CB0D8B5D}"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53348E89-16D6-4E2B-BA61-D7E8CB0D8B5D}" type="slidenum">
              <a:rPr lang="en-GB" smtClean="0"/>
              <a:t>‹#›</a:t>
            </a:fld>
            <a:endParaRPr lang="en-GB"/>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7260298-6ED0-49B3-9641-23AF1C3D7BE4}" type="datetimeFigureOut">
              <a:rPr lang="en-GB" smtClean="0"/>
              <a:t>05/09/2024</a:t>
            </a:fld>
            <a:endParaRPr lang="en-GB"/>
          </a:p>
        </p:txBody>
      </p:sp>
      <p:sp>
        <p:nvSpPr>
          <p:cNvPr id="5" name="Footer Placeholder 4"/>
          <p:cNvSpPr>
            <a:spLocks noGrp="1"/>
          </p:cNvSpPr>
          <p:nvPr>
            <p:ph type="ftr" sz="quarter" idx="11"/>
          </p:nvPr>
        </p:nvSpPr>
        <p:spPr/>
        <p:txBody>
          <a:bodyPr/>
          <a:lstStyle/>
          <a:p>
            <a:endParaRPr lang="en-GB"/>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97260298-6ED0-49B3-9641-23AF1C3D7BE4}" type="datetimeFigureOut">
              <a:rPr lang="en-GB" smtClean="0"/>
              <a:t>05/09/2024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361688" y="1026372"/>
            <a:ext cx="457200" cy="441325"/>
          </a:xfrm>
        </p:spPr>
        <p:txBody>
          <a:bodyPr/>
          <a:lstStyle/>
          <a:p>
            <a:fld id="{53348E89-16D6-4E2B-BA61-D7E8CB0D8B5D}" type="slidenum">
              <a:rPr lang="en-GB" smtClean="0"/>
              <a:t>‹#›</a:t>
            </a:fld>
            <a:endParaRPr lang="en-GB"/>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97260298-6ED0-49B3-9641-23AF1C3D7BE4}" type="datetimeFigureOut">
              <a:rPr lang="en-GB" smtClean="0"/>
              <a:t>05/09/2024</a:t>
            </a:fld>
            <a:endParaRPr lang="en-GB"/>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3348E89-16D6-4E2B-BA61-D7E8CB0D8B5D}" type="slidenum">
              <a:rPr lang="en-GB" smtClean="0"/>
              <a:t>‹#›</a:t>
            </a:fld>
            <a:endParaRPr lang="en-GB"/>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97260298-6ED0-49B3-9641-23AF1C3D7BE4}" type="datetimeFigureOut">
              <a:rPr lang="en-GB" smtClean="0"/>
              <a:t>05/09/2024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348E89-16D6-4E2B-BA61-D7E8CB0D8B5D}" type="slidenum">
              <a:rPr lang="en-GB" smtClean="0"/>
              <a:t>‹#›</a:t>
            </a:fld>
            <a:endParaRPr lang="en-GB"/>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97260298-6ED0-49B3-9641-23AF1C3D7BE4}" type="datetimeFigureOut">
              <a:rPr lang="en-GB" smtClean="0"/>
              <a:t>05/09/2024</a:t>
            </a:fld>
            <a:endParaRPr lang="en-GB"/>
          </a:p>
        </p:txBody>
      </p:sp>
      <p:sp>
        <p:nvSpPr>
          <p:cNvPr id="8" name="Footer Placeholder 7"/>
          <p:cNvSpPr>
            <a:spLocks noGrp="1"/>
          </p:cNvSpPr>
          <p:nvPr>
            <p:ph type="ftr" sz="quarter" idx="11"/>
          </p:nvPr>
        </p:nvSpPr>
        <p:spPr>
          <a:xfrm>
            <a:off x="304800" y="6409944"/>
            <a:ext cx="3581400" cy="365760"/>
          </a:xfrm>
        </p:spPr>
        <p:txBody>
          <a:bodyPr/>
          <a:lstStyle/>
          <a:p>
            <a:endParaRPr lang="en-GB"/>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53348E89-16D6-4E2B-BA61-D7E8CB0D8B5D}" type="slidenum">
              <a:rPr lang="en-GB" smtClean="0"/>
              <a:t>‹#›</a:t>
            </a:fld>
            <a:endParaRPr lang="en-GB"/>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7260298-6ED0-49B3-9641-23AF1C3D7BE4}" type="datetimeFigureOut">
              <a:rPr lang="en-GB" smtClean="0"/>
              <a:t>05/09/2024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4343400" y="1036020"/>
            <a:ext cx="457200" cy="441325"/>
          </a:xfrm>
        </p:spPr>
        <p:txBody>
          <a:bodyPr/>
          <a:lstStyle/>
          <a:p>
            <a:fld id="{53348E89-16D6-4E2B-BA61-D7E8CB0D8B5D}"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7260298-6ED0-49B3-9641-23AF1C3D7BE4}" type="datetimeFigureOut">
              <a:rPr lang="en-GB" smtClean="0"/>
              <a:t>05/09/2024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3348E89-16D6-4E2B-BA61-D7E8CB0D8B5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3348E89-16D6-4E2B-BA61-D7E8CB0D8B5D}" type="slidenum">
              <a:rPr lang="en-GB" smtClean="0"/>
              <a:t>‹#›</a:t>
            </a:fld>
            <a:endParaRPr lang="en-GB"/>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7260298-6ED0-49B3-9641-23AF1C3D7BE4}" type="datetimeFigureOut">
              <a:rPr lang="en-GB" smtClean="0"/>
              <a:t>05/09/2024</a:t>
            </a:fld>
            <a:endParaRPr lang="en-GB"/>
          </a:p>
        </p:txBody>
      </p:sp>
      <p:sp>
        <p:nvSpPr>
          <p:cNvPr id="6" name="Footer Placeholder 5"/>
          <p:cNvSpPr>
            <a:spLocks noGrp="1"/>
          </p:cNvSpPr>
          <p:nvPr>
            <p:ph type="ftr" sz="quarter" idx="11"/>
          </p:nvPr>
        </p:nvSpPr>
        <p:spPr>
          <a:xfrm>
            <a:off x="301752" y="6410848"/>
            <a:ext cx="3383280" cy="365760"/>
          </a:xfrm>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53348E89-16D6-4E2B-BA61-D7E8CB0D8B5D}" type="slidenum">
              <a:rPr lang="en-GB" smtClean="0"/>
              <a:t>‹#›</a:t>
            </a:fld>
            <a:endParaRPr lang="en-GB"/>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7260298-6ED0-49B3-9641-23AF1C3D7BE4}" type="datetimeFigureOut">
              <a:rPr lang="en-GB" smtClean="0"/>
              <a:t>05/09/2024</a:t>
            </a:fld>
            <a:endParaRPr lang="en-GB"/>
          </a:p>
        </p:txBody>
      </p:sp>
      <p:sp>
        <p:nvSpPr>
          <p:cNvPr id="6" name="Footer Placeholder 5"/>
          <p:cNvSpPr>
            <a:spLocks noGrp="1"/>
          </p:cNvSpPr>
          <p:nvPr>
            <p:ph type="ftr" sz="quarter" idx="11"/>
          </p:nvPr>
        </p:nvSpPr>
        <p:spPr>
          <a:xfrm>
            <a:off x="301752" y="6410848"/>
            <a:ext cx="3584448" cy="365760"/>
          </a:xfrm>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7260298-6ED0-49B3-9641-23AF1C3D7BE4}" type="datetimeFigureOut">
              <a:rPr lang="en-GB" smtClean="0"/>
              <a:t>05/09/2024</a:t>
            </a:fld>
            <a:endParaRPr lang="en-GB"/>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GB"/>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3348E89-16D6-4E2B-BA61-D7E8CB0D8B5D}" type="slidenum">
              <a:rPr lang="en-GB" smtClean="0"/>
              <a:t>‹#›</a:t>
            </a:fld>
            <a:endParaRPr lang="en-GB"/>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timestables.co.uk/games/" TargetMode="External"/><Relationship Id="rId2" Type="http://schemas.openxmlformats.org/officeDocument/2006/relationships/hyperlink" Target="http://www.snappymaths.com/multiplication/multiplication.htm" TargetMode="External"/><Relationship Id="rId1" Type="http://schemas.openxmlformats.org/officeDocument/2006/relationships/slideLayout" Target="../slideLayouts/slideLayout2.xml"/><Relationship Id="rId4" Type="http://schemas.openxmlformats.org/officeDocument/2006/relationships/hyperlink" Target="https://mathsframe.co.uk/en/resources/resource/477/Multiplication-Tables-Check"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GB" sz="2800" dirty="0">
                <a:solidFill>
                  <a:schemeClr val="tx1"/>
                </a:solidFill>
              </a:rPr>
              <a:t>Wednesday 11</a:t>
            </a:r>
            <a:r>
              <a:rPr lang="en-GB" sz="2800" baseline="30000" dirty="0">
                <a:solidFill>
                  <a:schemeClr val="tx1"/>
                </a:solidFill>
              </a:rPr>
              <a:t>th</a:t>
            </a:r>
            <a:r>
              <a:rPr lang="en-GB" sz="2800" dirty="0">
                <a:solidFill>
                  <a:schemeClr val="tx1"/>
                </a:solidFill>
              </a:rPr>
              <a:t> September 2024</a:t>
            </a:r>
          </a:p>
        </p:txBody>
      </p:sp>
      <p:sp>
        <p:nvSpPr>
          <p:cNvPr id="2" name="Title 1"/>
          <p:cNvSpPr>
            <a:spLocks noGrp="1"/>
          </p:cNvSpPr>
          <p:nvPr>
            <p:ph type="ctrTitle"/>
          </p:nvPr>
        </p:nvSpPr>
        <p:spPr/>
        <p:txBody>
          <a:bodyPr/>
          <a:lstStyle/>
          <a:p>
            <a:r>
              <a:rPr lang="en-GB" dirty="0"/>
              <a:t>Year Four Parents’ Curriculum Meeting</a:t>
            </a:r>
          </a:p>
        </p:txBody>
      </p:sp>
    </p:spTree>
    <p:extLst>
      <p:ext uri="{BB962C8B-B14F-4D97-AF65-F5344CB8AC3E}">
        <p14:creationId xmlns:p14="http://schemas.microsoft.com/office/powerpoint/2010/main" val="3637977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Reading Records</a:t>
            </a:r>
          </a:p>
        </p:txBody>
      </p:sp>
      <p:sp>
        <p:nvSpPr>
          <p:cNvPr id="3" name="Content Placeholder 2"/>
          <p:cNvSpPr>
            <a:spLocks noGrp="1"/>
          </p:cNvSpPr>
          <p:nvPr>
            <p:ph sz="quarter" idx="1"/>
          </p:nvPr>
        </p:nvSpPr>
        <p:spPr/>
        <p:txBody>
          <a:bodyPr/>
          <a:lstStyle/>
          <a:p>
            <a:r>
              <a:rPr lang="en-GB" dirty="0"/>
              <a:t>National Curriculum statements at front</a:t>
            </a:r>
          </a:p>
          <a:p>
            <a:pPr lvl="1"/>
            <a:r>
              <a:rPr lang="en-GB" dirty="0"/>
              <a:t>Signed off by teacher/teaching assistant during guided reading</a:t>
            </a:r>
          </a:p>
          <a:p>
            <a:pPr lvl="1"/>
            <a:r>
              <a:rPr lang="en-GB" dirty="0"/>
              <a:t>When necessary, next steps may be highlighted</a:t>
            </a:r>
          </a:p>
          <a:p>
            <a:r>
              <a:rPr lang="en-GB" dirty="0"/>
              <a:t>Ideas for home reading and spelling are in the middle of the reading record</a:t>
            </a:r>
          </a:p>
        </p:txBody>
      </p:sp>
    </p:spTree>
    <p:extLst>
      <p:ext uri="{BB962C8B-B14F-4D97-AF65-F5344CB8AC3E}">
        <p14:creationId xmlns:p14="http://schemas.microsoft.com/office/powerpoint/2010/main" val="2500875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757AFE-4C92-4A75-8A10-2CA5FBB298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02" t="7509" r="7832" b="11588"/>
          <a:stretch/>
        </p:blipFill>
        <p:spPr>
          <a:xfrm rot="5400000">
            <a:off x="-514683" y="1242876"/>
            <a:ext cx="6284934" cy="4320480"/>
          </a:xfrm>
          <a:prstGeom prst="rect">
            <a:avLst/>
          </a:prstGeom>
        </p:spPr>
      </p:pic>
      <p:pic>
        <p:nvPicPr>
          <p:cNvPr id="7" name="Picture 6">
            <a:extLst>
              <a:ext uri="{FF2B5EF4-FFF2-40B4-BE49-F238E27FC236}">
                <a16:creationId xmlns:a16="http://schemas.microsoft.com/office/drawing/2014/main" id="{C9473359-8C97-48E2-9A46-89545A8BCE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113" t="4554" r="4327" b="11446"/>
          <a:stretch/>
        </p:blipFill>
        <p:spPr>
          <a:xfrm rot="5400000">
            <a:off x="3805797" y="1372494"/>
            <a:ext cx="6284934" cy="4032448"/>
          </a:xfrm>
          <a:prstGeom prst="rect">
            <a:avLst/>
          </a:prstGeom>
        </p:spPr>
      </p:pic>
    </p:spTree>
    <p:extLst>
      <p:ext uri="{BB962C8B-B14F-4D97-AF65-F5344CB8AC3E}">
        <p14:creationId xmlns:p14="http://schemas.microsoft.com/office/powerpoint/2010/main" val="2867754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Homework - Spellings </a:t>
            </a:r>
          </a:p>
        </p:txBody>
      </p:sp>
      <p:sp>
        <p:nvSpPr>
          <p:cNvPr id="3" name="Content Placeholder 2"/>
          <p:cNvSpPr>
            <a:spLocks noGrp="1"/>
          </p:cNvSpPr>
          <p:nvPr>
            <p:ph sz="quarter" idx="1"/>
          </p:nvPr>
        </p:nvSpPr>
        <p:spPr/>
        <p:txBody>
          <a:bodyPr/>
          <a:lstStyle/>
          <a:p>
            <a:r>
              <a:rPr lang="en-GB" dirty="0"/>
              <a:t>Common exception rules: everyday words that break the phonic rules </a:t>
            </a:r>
          </a:p>
          <a:p>
            <a:r>
              <a:rPr lang="en-GB" dirty="0"/>
              <a:t>Spelling rules</a:t>
            </a:r>
          </a:p>
          <a:p>
            <a:pPr lvl="1"/>
            <a:r>
              <a:rPr lang="en-GB" dirty="0"/>
              <a:t>Examples given</a:t>
            </a:r>
          </a:p>
          <a:p>
            <a:pPr lvl="1"/>
            <a:r>
              <a:rPr lang="en-GB" dirty="0"/>
              <a:t>Research other words that follow the rule</a:t>
            </a:r>
          </a:p>
          <a:p>
            <a:pPr marL="274320" lvl="1" indent="0">
              <a:buNone/>
            </a:pPr>
            <a:endParaRPr lang="en-GB" dirty="0"/>
          </a:p>
          <a:p>
            <a:pPr lvl="1"/>
            <a:endParaRPr lang="en-GB" dirty="0"/>
          </a:p>
        </p:txBody>
      </p:sp>
      <p:sp>
        <p:nvSpPr>
          <p:cNvPr id="5" name="Text Box 1">
            <a:extLst>
              <a:ext uri="{FF2B5EF4-FFF2-40B4-BE49-F238E27FC236}">
                <a16:creationId xmlns:a16="http://schemas.microsoft.com/office/drawing/2014/main" id="{655A248D-BADB-4C6D-94F8-80D686A616C8}"/>
              </a:ext>
            </a:extLst>
          </p:cNvPr>
          <p:cNvSpPr txBox="1"/>
          <p:nvPr/>
        </p:nvSpPr>
        <p:spPr>
          <a:xfrm>
            <a:off x="338328" y="3789040"/>
            <a:ext cx="8338128" cy="2592288"/>
          </a:xfrm>
          <a:prstGeom prst="rect">
            <a:avLst/>
          </a:prstGeom>
          <a:solidFill>
            <a:sysClr val="window" lastClr="FFFFFF"/>
          </a:solidFill>
          <a:ln w="571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r>
              <a:rPr lang="en-GB" sz="2400" b="1" u="sng" dirty="0">
                <a:effectLst/>
                <a:latin typeface="Boring Joined" pitchFamily="2" charset="0"/>
                <a:ea typeface="Calibri" panose="020F0502020204030204" pitchFamily="34" charset="0"/>
                <a:cs typeface="Times New Roman" panose="02020603050405020304" pitchFamily="18" charset="0"/>
              </a:rPr>
              <a:t>Monday 18</a:t>
            </a:r>
            <a:r>
              <a:rPr lang="en-GB" sz="2400" b="1" u="sng" baseline="30000" dirty="0">
                <a:effectLst/>
                <a:latin typeface="Boring Joined" pitchFamily="2" charset="0"/>
                <a:ea typeface="Calibri" panose="020F0502020204030204" pitchFamily="34" charset="0"/>
                <a:cs typeface="Times New Roman" panose="02020603050405020304" pitchFamily="18" charset="0"/>
              </a:rPr>
              <a:t>th</a:t>
            </a:r>
            <a:r>
              <a:rPr lang="en-GB" sz="2400" b="1" u="sng" dirty="0">
                <a:effectLst/>
                <a:latin typeface="Boring Joined" pitchFamily="2" charset="0"/>
                <a:ea typeface="Calibri" panose="020F0502020204030204" pitchFamily="34" charset="0"/>
                <a:cs typeface="Times New Roman" panose="02020603050405020304" pitchFamily="18" charset="0"/>
              </a:rPr>
              <a:t> September 2024</a:t>
            </a:r>
          </a:p>
          <a:p>
            <a:pPr algn="ctr">
              <a:lnSpc>
                <a:spcPct val="115000"/>
              </a:lnSpc>
              <a:spcAft>
                <a:spcPts val="0"/>
              </a:spcAft>
            </a:pP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2400" b="1" dirty="0">
                <a:effectLst/>
                <a:latin typeface="Boring Joined" pitchFamily="2" charset="0"/>
                <a:ea typeface="Calibri" panose="020F0502020204030204" pitchFamily="34" charset="0"/>
                <a:cs typeface="Times New Roman" panose="02020603050405020304" pitchFamily="18" charset="0"/>
              </a:rPr>
              <a:t>This week, the high frequency words are: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2400" b="1" dirty="0">
                <a:effectLst/>
                <a:latin typeface="Boring Joined" pitchFamily="2" charset="0"/>
                <a:ea typeface="Calibri" panose="020F0502020204030204" pitchFamily="34" charset="0"/>
                <a:cs typeface="Times New Roman" panose="02020603050405020304" pitchFamily="18" charset="0"/>
              </a:rPr>
              <a:t>address, appear, arrive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2400" b="1" dirty="0">
                <a:effectLst/>
                <a:latin typeface="Boring Joined" pitchFamily="2" charset="0"/>
                <a:ea typeface="Calibri" panose="020F0502020204030204" pitchFamily="34" charset="0"/>
                <a:cs typeface="Times New Roman" panose="02020603050405020304" pitchFamily="18" charset="0"/>
              </a:rPr>
              <a:t>We are focusing on the prefix u-n-, un, </a:t>
            </a:r>
            <a:r>
              <a:rPr lang="en-GB" sz="2400" b="1" dirty="0" err="1">
                <a:effectLst/>
                <a:latin typeface="Boring Joined" pitchFamily="2" charset="0"/>
                <a:ea typeface="Calibri" panose="020F0502020204030204" pitchFamily="34" charset="0"/>
                <a:cs typeface="Times New Roman" panose="02020603050405020304" pitchFamily="18" charset="0"/>
              </a:rPr>
              <a:t>i</a:t>
            </a:r>
            <a:r>
              <a:rPr lang="en-GB" sz="2400" b="1" dirty="0">
                <a:effectLst/>
                <a:latin typeface="Boring Joined" pitchFamily="2" charset="0"/>
                <a:ea typeface="Calibri" panose="020F0502020204030204" pitchFamily="34" charset="0"/>
                <a:cs typeface="Times New Roman" panose="02020603050405020304" pitchFamily="18" charset="0"/>
              </a:rPr>
              <a:t>-n-, in, and d-</a:t>
            </a:r>
            <a:r>
              <a:rPr lang="en-GB" sz="2400" b="1" dirty="0" err="1">
                <a:effectLst/>
                <a:latin typeface="Boring Joined" pitchFamily="2" charset="0"/>
                <a:ea typeface="Calibri" panose="020F0502020204030204" pitchFamily="34" charset="0"/>
                <a:cs typeface="Times New Roman" panose="02020603050405020304" pitchFamily="18" charset="0"/>
              </a:rPr>
              <a:t>i</a:t>
            </a:r>
            <a:r>
              <a:rPr lang="en-GB" sz="2400" b="1" dirty="0">
                <a:effectLst/>
                <a:latin typeface="Boring Joined" pitchFamily="2" charset="0"/>
                <a:ea typeface="Calibri" panose="020F0502020204030204" pitchFamily="34" charset="0"/>
                <a:cs typeface="Times New Roman" panose="02020603050405020304" pitchFamily="18" charset="0"/>
              </a:rPr>
              <a:t>-s-, dis. They share the same meaning; they mean ‘not’ or the opposite of something. For example: unwell, unknown, inhuman, dislike, disappear,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3063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Homework - Maths</a:t>
            </a:r>
          </a:p>
        </p:txBody>
      </p:sp>
      <p:sp>
        <p:nvSpPr>
          <p:cNvPr id="5" name="Content Placeholder 2"/>
          <p:cNvSpPr txBox="1">
            <a:spLocks/>
          </p:cNvSpPr>
          <p:nvPr/>
        </p:nvSpPr>
        <p:spPr>
          <a:xfrm>
            <a:off x="301752" y="1412776"/>
            <a:ext cx="8503920" cy="45720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gn="just"/>
            <a:r>
              <a:rPr lang="en-GB" sz="2400" dirty="0"/>
              <a:t>Maths homework can be viewed online on GC and answers can be written out in pink books</a:t>
            </a:r>
          </a:p>
          <a:p>
            <a:pPr algn="just"/>
            <a:r>
              <a:rPr lang="en-GB" sz="2400" dirty="0"/>
              <a:t>This will be reviewed in Friday’s lesson. (Not to be submitted on GC)</a:t>
            </a:r>
          </a:p>
          <a:p>
            <a:pPr algn="just"/>
            <a:r>
              <a:rPr lang="en-GB" sz="2400" dirty="0"/>
              <a:t>Times Table Log Book (daily) and Times Table Rockstars</a:t>
            </a:r>
          </a:p>
        </p:txBody>
      </p:sp>
      <p:pic>
        <p:nvPicPr>
          <p:cNvPr id="6" name="Content Placeholder 5">
            <a:extLst>
              <a:ext uri="{FF2B5EF4-FFF2-40B4-BE49-F238E27FC236}">
                <a16:creationId xmlns:a16="http://schemas.microsoft.com/office/drawing/2014/main" id="{102967B7-FC5B-4F8F-8880-A6A0A333CCA6}"/>
              </a:ext>
            </a:extLst>
          </p:cNvPr>
          <p:cNvPicPr>
            <a:picLocks noGrp="1" noChangeAspect="1"/>
          </p:cNvPicPr>
          <p:nvPr>
            <p:ph sz="quarter" idx="1"/>
          </p:nvPr>
        </p:nvPicPr>
        <p:blipFill>
          <a:blip r:embed="rId3"/>
          <a:stretch>
            <a:fillRect/>
          </a:stretch>
        </p:blipFill>
        <p:spPr>
          <a:xfrm>
            <a:off x="710886" y="3581305"/>
            <a:ext cx="4463282" cy="2641064"/>
          </a:xfrm>
          <a:prstGeom prst="rect">
            <a:avLst/>
          </a:prstGeom>
        </p:spPr>
      </p:pic>
      <p:pic>
        <p:nvPicPr>
          <p:cNvPr id="3" name="Picture 2">
            <a:extLst>
              <a:ext uri="{FF2B5EF4-FFF2-40B4-BE49-F238E27FC236}">
                <a16:creationId xmlns:a16="http://schemas.microsoft.com/office/drawing/2014/main" id="{6A417094-586B-4AC6-91AD-3D0549320C04}"/>
              </a:ext>
            </a:extLst>
          </p:cNvPr>
          <p:cNvPicPr>
            <a:picLocks noChangeAspect="1"/>
          </p:cNvPicPr>
          <p:nvPr/>
        </p:nvPicPr>
        <p:blipFill>
          <a:blip r:embed="rId4"/>
          <a:stretch>
            <a:fillRect/>
          </a:stretch>
        </p:blipFill>
        <p:spPr>
          <a:xfrm>
            <a:off x="5583302" y="3581305"/>
            <a:ext cx="3284054" cy="2641064"/>
          </a:xfrm>
          <a:prstGeom prst="rect">
            <a:avLst/>
          </a:prstGeom>
        </p:spPr>
      </p:pic>
    </p:spTree>
    <p:extLst>
      <p:ext uri="{BB962C8B-B14F-4D97-AF65-F5344CB8AC3E}">
        <p14:creationId xmlns:p14="http://schemas.microsoft.com/office/powerpoint/2010/main" val="3293768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Year 4 Curriculum </a:t>
            </a:r>
          </a:p>
        </p:txBody>
      </p:sp>
      <p:sp>
        <p:nvSpPr>
          <p:cNvPr id="3" name="Content Placeholder 2"/>
          <p:cNvSpPr>
            <a:spLocks noGrp="1"/>
          </p:cNvSpPr>
          <p:nvPr>
            <p:ph sz="quarter" idx="1"/>
          </p:nvPr>
        </p:nvSpPr>
        <p:spPr>
          <a:xfrm>
            <a:off x="301752" y="1412776"/>
            <a:ext cx="8503920" cy="5112568"/>
          </a:xfrm>
        </p:spPr>
        <p:txBody>
          <a:bodyPr>
            <a:normAutofit/>
          </a:bodyPr>
          <a:lstStyle/>
          <a:p>
            <a:endParaRPr lang="en-GB" sz="2400" dirty="0"/>
          </a:p>
          <a:p>
            <a:pPr algn="just"/>
            <a:r>
              <a:rPr lang="en-GB" sz="2400" dirty="0"/>
              <a:t>The National Curriculum gives sets out the statutory requirements of the Year 4, 5 and 6 curriculum. Progress across all of Key Stage 2 is assessed in the end of Year 6 tests.</a:t>
            </a:r>
          </a:p>
          <a:p>
            <a:pPr algn="just"/>
            <a:endParaRPr lang="en-GB" sz="2400" dirty="0"/>
          </a:p>
          <a:p>
            <a:pPr algn="just"/>
            <a:r>
              <a:rPr lang="en-GB" sz="2400" dirty="0"/>
              <a:t>Year 4 pupils will sit an online, timed test of their times table knowledge - 25 questions, 12 x 12. This is a statutory requirement.</a:t>
            </a:r>
          </a:p>
          <a:p>
            <a:pPr marL="0" indent="0">
              <a:buNone/>
            </a:pPr>
            <a:endParaRPr lang="en-GB" sz="2400" dirty="0"/>
          </a:p>
        </p:txBody>
      </p:sp>
    </p:spTree>
    <p:extLst>
      <p:ext uri="{BB962C8B-B14F-4D97-AF65-F5344CB8AC3E}">
        <p14:creationId xmlns:p14="http://schemas.microsoft.com/office/powerpoint/2010/main" val="3790640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Mathematics</a:t>
            </a:r>
          </a:p>
        </p:txBody>
      </p:sp>
      <p:sp>
        <p:nvSpPr>
          <p:cNvPr id="3" name="Content Placeholder 2"/>
          <p:cNvSpPr>
            <a:spLocks noGrp="1"/>
          </p:cNvSpPr>
          <p:nvPr>
            <p:ph sz="quarter" idx="1"/>
          </p:nvPr>
        </p:nvSpPr>
        <p:spPr>
          <a:xfrm>
            <a:off x="329812" y="1412776"/>
            <a:ext cx="8503920" cy="4572000"/>
          </a:xfrm>
        </p:spPr>
        <p:txBody>
          <a:bodyPr>
            <a:normAutofit fontScale="47500" lnSpcReduction="20000"/>
          </a:bodyPr>
          <a:lstStyle/>
          <a:p>
            <a:pPr marL="342900" lvl="0" indent="-342900">
              <a:buClrTx/>
              <a:buSzTx/>
              <a:buFont typeface="Arial" panose="020B0604020202020204" pitchFamily="34" charset="0"/>
              <a:buChar char="•"/>
            </a:pPr>
            <a:endParaRPr lang="en-GB" sz="3800" dirty="0">
              <a:solidFill>
                <a:prstClr val="black"/>
              </a:solidFill>
              <a:latin typeface="Calibri"/>
            </a:endParaRPr>
          </a:p>
          <a:p>
            <a:pPr algn="just"/>
            <a:r>
              <a:rPr lang="en-GB" sz="5100" dirty="0">
                <a:latin typeface="+mj-lt"/>
              </a:rPr>
              <a:t>We use the White Rose for Maths</a:t>
            </a:r>
          </a:p>
          <a:p>
            <a:pPr algn="just"/>
            <a:r>
              <a:rPr lang="en-GB" sz="5100">
                <a:solidFill>
                  <a:prstClr val="black"/>
                </a:solidFill>
                <a:latin typeface="+mj-lt"/>
              </a:rPr>
              <a:t>All </a:t>
            </a:r>
            <a:r>
              <a:rPr lang="en-GB" sz="5100" dirty="0">
                <a:solidFill>
                  <a:prstClr val="black"/>
                </a:solidFill>
                <a:latin typeface="+mj-lt"/>
              </a:rPr>
              <a:t>pupils will participate in additional 15 minute maths fluency sessions in addition to the hour long daily maths lesson.</a:t>
            </a:r>
          </a:p>
          <a:p>
            <a:pPr algn="just"/>
            <a:r>
              <a:rPr lang="en-GB" sz="5100" dirty="0">
                <a:solidFill>
                  <a:prstClr val="black"/>
                </a:solidFill>
                <a:latin typeface="+mj-lt"/>
              </a:rPr>
              <a:t>Children will complete weekly arithmetic practice.</a:t>
            </a:r>
          </a:p>
          <a:p>
            <a:pPr algn="just"/>
            <a:r>
              <a:rPr lang="en-GB" sz="5100" dirty="0">
                <a:solidFill>
                  <a:prstClr val="black"/>
                </a:solidFill>
                <a:latin typeface="+mj-lt"/>
              </a:rPr>
              <a:t>Pupils across all year groups will complete termly reasoning and arithmetic papers from the White Rose scheme (providers of our maths curriculum planning).</a:t>
            </a:r>
          </a:p>
          <a:p>
            <a:pPr algn="just"/>
            <a:r>
              <a:rPr lang="en-GB" sz="5100" dirty="0">
                <a:solidFill>
                  <a:prstClr val="black"/>
                </a:solidFill>
                <a:latin typeface="+mj-lt"/>
              </a:rPr>
              <a:t>Pupils across all year groups will complete termly reasoning and arithmetic papers from the White Rose scheme (providers of our maths curriculum planning).</a:t>
            </a:r>
            <a:endParaRPr lang="en-GB" sz="3800" dirty="0">
              <a:latin typeface="+mj-lt"/>
            </a:endParaRPr>
          </a:p>
          <a:p>
            <a:endParaRPr lang="en-GB" dirty="0"/>
          </a:p>
        </p:txBody>
      </p:sp>
    </p:spTree>
    <p:extLst>
      <p:ext uri="{BB962C8B-B14F-4D97-AF65-F5344CB8AC3E}">
        <p14:creationId xmlns:p14="http://schemas.microsoft.com/office/powerpoint/2010/main" val="3078598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Year 4 Maths Objectives</a:t>
            </a:r>
          </a:p>
        </p:txBody>
      </p:sp>
      <p:sp>
        <p:nvSpPr>
          <p:cNvPr id="3" name="Content Placeholder 2"/>
          <p:cNvSpPr>
            <a:spLocks noGrp="1"/>
          </p:cNvSpPr>
          <p:nvPr>
            <p:ph sz="quarter" idx="1"/>
          </p:nvPr>
        </p:nvSpPr>
        <p:spPr>
          <a:xfrm>
            <a:off x="301752" y="1484784"/>
            <a:ext cx="8518720" cy="4896544"/>
          </a:xfrm>
        </p:spPr>
        <p:txBody>
          <a:bodyPr>
            <a:normAutofit fontScale="70000" lnSpcReduction="20000"/>
          </a:bodyPr>
          <a:lstStyle/>
          <a:p>
            <a:pPr marL="0" indent="0">
              <a:buNone/>
            </a:pPr>
            <a:r>
              <a:rPr lang="en-GB" sz="2800" u="sng" dirty="0"/>
              <a:t>Core skills:</a:t>
            </a:r>
          </a:p>
          <a:p>
            <a:pPr lvl="0"/>
            <a:r>
              <a:rPr lang="en-GB" dirty="0">
                <a:highlight>
                  <a:srgbClr val="FFFF00"/>
                </a:highlight>
              </a:rPr>
              <a:t>Recall all multiplication facts to 12 x 12, and solve problems involving multiplication.</a:t>
            </a:r>
          </a:p>
          <a:p>
            <a:pPr lvl="0"/>
            <a:r>
              <a:rPr lang="en-GB" dirty="0"/>
              <a:t>Round numbers to the nearest 10, 100. 1000 &amp; decimals with 1 decimal place to nearest whole number.</a:t>
            </a:r>
          </a:p>
          <a:p>
            <a:pPr lvl="0"/>
            <a:r>
              <a:rPr lang="en-GB" dirty="0"/>
              <a:t>Count backwards through zero </a:t>
            </a:r>
          </a:p>
          <a:p>
            <a:pPr lvl="0"/>
            <a:r>
              <a:rPr lang="en-GB" dirty="0"/>
              <a:t>Read Roman numerals to 100.</a:t>
            </a:r>
          </a:p>
          <a:p>
            <a:pPr lvl="0"/>
            <a:r>
              <a:rPr lang="en-GB" dirty="0"/>
              <a:t>Add/subtract up to 4-decimal places using formal written methods of addition/Sub.</a:t>
            </a:r>
          </a:p>
          <a:p>
            <a:pPr lvl="0"/>
            <a:r>
              <a:rPr lang="en-GB" dirty="0"/>
              <a:t>Divide a 1 or 2-digit number by 10/100 &amp; multiply 2 &amp; 3-digit by a 1-digit number.</a:t>
            </a:r>
          </a:p>
          <a:p>
            <a:pPr lvl="0"/>
            <a:r>
              <a:rPr lang="en-GB" dirty="0"/>
              <a:t>Compare and classify geometrical shapes. </a:t>
            </a:r>
          </a:p>
          <a:p>
            <a:pPr lvl="0"/>
            <a:r>
              <a:rPr lang="en-GB" dirty="0"/>
              <a:t>Know that angles are measured in degrees and can identify acute and obtuse angles.</a:t>
            </a:r>
          </a:p>
          <a:p>
            <a:pPr lvl="0"/>
            <a:r>
              <a:rPr lang="en-GB" dirty="0"/>
              <a:t>Measure/calculate perimeter of reg. shape</a:t>
            </a:r>
          </a:p>
          <a:p>
            <a:r>
              <a:rPr lang="en-GB" dirty="0"/>
              <a:t>Read, write and convert between analogue and digital 12 and 24 hour times. </a:t>
            </a:r>
            <a:r>
              <a:rPr lang="en-GB" sz="2800" u="sng" dirty="0"/>
              <a:t>                  </a:t>
            </a:r>
          </a:p>
          <a:p>
            <a:endParaRPr lang="en-GB" sz="1800" dirty="0"/>
          </a:p>
        </p:txBody>
      </p:sp>
    </p:spTree>
    <p:extLst>
      <p:ext uri="{BB962C8B-B14F-4D97-AF65-F5344CB8AC3E}">
        <p14:creationId xmlns:p14="http://schemas.microsoft.com/office/powerpoint/2010/main" val="3899829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
          </p:nvPr>
        </p:nvSpPr>
        <p:spPr/>
        <p:txBody>
          <a:bodyPr>
            <a:noAutofit/>
          </a:bodyPr>
          <a:lstStyle/>
          <a:p>
            <a:r>
              <a:rPr lang="en-GB" sz="2000" dirty="0"/>
              <a:t>For English, we draw on a variety of planning resources, we use the CLPE teaching units and Read Write Inc spelling resources. </a:t>
            </a:r>
          </a:p>
          <a:p>
            <a:r>
              <a:rPr lang="en-GB" sz="2000" dirty="0"/>
              <a:t>Children will focus on creating, editing and continually reviewing and improving their writing</a:t>
            </a:r>
          </a:p>
          <a:p>
            <a:r>
              <a:rPr lang="en-GB" sz="2000" dirty="0"/>
              <a:t>Opportunities for digital publishing</a:t>
            </a:r>
          </a:p>
          <a:p>
            <a:r>
              <a:rPr lang="en-GB" sz="2000" dirty="0"/>
              <a:t>Whole class reader sets so that children can participate in whole class together. Children will revisit these at regular intervals across the week</a:t>
            </a:r>
          </a:p>
          <a:p>
            <a:r>
              <a:rPr lang="en-GB" sz="2000" dirty="0"/>
              <a:t>Each child will participate in Guided Reading weekly</a:t>
            </a:r>
          </a:p>
          <a:p>
            <a:r>
              <a:rPr lang="en-GB" sz="2000" dirty="0"/>
              <a:t>Handwriting three times a week in class – big focus on presentation in the curriculum</a:t>
            </a:r>
          </a:p>
          <a:p>
            <a:r>
              <a:rPr lang="en-GB" sz="2000" dirty="0"/>
              <a:t>We will be using teacher judgements and Oxford Reading Buddy assessments to assess the children’s reading, we will no longer be benchmarking the children. </a:t>
            </a:r>
          </a:p>
        </p:txBody>
      </p:sp>
      <p:sp>
        <p:nvSpPr>
          <p:cNvPr id="11" name="TextBox 10"/>
          <p:cNvSpPr txBox="1"/>
          <p:nvPr/>
        </p:nvSpPr>
        <p:spPr>
          <a:xfrm>
            <a:off x="3635896" y="332656"/>
            <a:ext cx="8424936" cy="584775"/>
          </a:xfrm>
          <a:prstGeom prst="rect">
            <a:avLst/>
          </a:prstGeom>
          <a:noFill/>
        </p:spPr>
        <p:txBody>
          <a:bodyPr wrap="square" rtlCol="0">
            <a:spAutoFit/>
          </a:bodyPr>
          <a:lstStyle/>
          <a:p>
            <a:r>
              <a:rPr lang="en-GB" sz="3200" dirty="0"/>
              <a:t>English</a:t>
            </a:r>
            <a:endParaRPr lang="en-GB" sz="3200" dirty="0">
              <a:latin typeface="+mj-lt"/>
            </a:endParaRPr>
          </a:p>
        </p:txBody>
      </p:sp>
    </p:spTree>
    <p:extLst>
      <p:ext uri="{BB962C8B-B14F-4D97-AF65-F5344CB8AC3E}">
        <p14:creationId xmlns:p14="http://schemas.microsoft.com/office/powerpoint/2010/main" val="2924188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Year 4 English Objectives</a:t>
            </a:r>
          </a:p>
        </p:txBody>
      </p:sp>
      <p:sp>
        <p:nvSpPr>
          <p:cNvPr id="3" name="Content Placeholder 2"/>
          <p:cNvSpPr>
            <a:spLocks noGrp="1"/>
          </p:cNvSpPr>
          <p:nvPr>
            <p:ph sz="quarter" idx="1"/>
          </p:nvPr>
        </p:nvSpPr>
        <p:spPr>
          <a:xfrm>
            <a:off x="301752" y="1527048"/>
            <a:ext cx="8503920" cy="4854280"/>
          </a:xfrm>
        </p:spPr>
        <p:txBody>
          <a:bodyPr>
            <a:normAutofit fontScale="55000" lnSpcReduction="20000"/>
          </a:bodyPr>
          <a:lstStyle/>
          <a:p>
            <a:r>
              <a:rPr lang="en-GB" dirty="0"/>
              <a:t>The overarching aim for English in the national curriculum is to promote high standards of language and literacy by equipping pupils with a strong command of the spoken and written word, and to develop their love of literature through widespread reading for enjoyment. The national curriculum for English aims to ensure that all pupils:</a:t>
            </a:r>
          </a:p>
          <a:p>
            <a:endParaRPr lang="en-GB" dirty="0"/>
          </a:p>
          <a:p>
            <a:r>
              <a:rPr lang="en-GB" dirty="0"/>
              <a:t>read easily, fluently and with good understanding</a:t>
            </a:r>
          </a:p>
          <a:p>
            <a:endParaRPr lang="en-GB" dirty="0"/>
          </a:p>
          <a:p>
            <a:r>
              <a:rPr lang="en-GB" dirty="0"/>
              <a:t>develop the habit of reading widely and often, for both pleasure and information</a:t>
            </a:r>
          </a:p>
          <a:p>
            <a:endParaRPr lang="en-GB" dirty="0"/>
          </a:p>
          <a:p>
            <a:r>
              <a:rPr lang="en-GB" dirty="0"/>
              <a:t>acquire a wide vocabulary, an understanding of grammar and knowledge of linguistic conventions for reading, writing and spoken language</a:t>
            </a:r>
          </a:p>
          <a:p>
            <a:endParaRPr lang="en-GB" dirty="0"/>
          </a:p>
          <a:p>
            <a:r>
              <a:rPr lang="en-GB" dirty="0"/>
              <a:t>appreciate our rich and varied literary heritage</a:t>
            </a:r>
          </a:p>
          <a:p>
            <a:endParaRPr lang="en-GB" dirty="0"/>
          </a:p>
          <a:p>
            <a:r>
              <a:rPr lang="en-GB" dirty="0"/>
              <a:t>write clearly, accurately and coherently, adapting their language and style in and for a range of contexts, purposes and audiences</a:t>
            </a:r>
          </a:p>
          <a:p>
            <a:endParaRPr lang="en-GB" dirty="0"/>
          </a:p>
          <a:p>
            <a:r>
              <a:rPr lang="en-GB" dirty="0"/>
              <a:t>use discussion in order to learn; they should be able to elaborate and explain clearly their understanding and ideas</a:t>
            </a:r>
          </a:p>
          <a:p>
            <a:endParaRPr lang="en-GB" dirty="0"/>
          </a:p>
          <a:p>
            <a:r>
              <a:rPr lang="en-GB" dirty="0"/>
              <a:t>are competent in the arts of speaking and listening, making formal presentations, demonstrating to others and participating in debate.</a:t>
            </a:r>
          </a:p>
          <a:p>
            <a:endParaRPr lang="en-GB" dirty="0"/>
          </a:p>
        </p:txBody>
      </p:sp>
    </p:spTree>
    <p:extLst>
      <p:ext uri="{BB962C8B-B14F-4D97-AF65-F5344CB8AC3E}">
        <p14:creationId xmlns:p14="http://schemas.microsoft.com/office/powerpoint/2010/main" val="3485628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English Curriculum </a:t>
            </a:r>
          </a:p>
        </p:txBody>
      </p:sp>
      <p:pic>
        <p:nvPicPr>
          <p:cNvPr id="7" name="Picture 6">
            <a:extLst>
              <a:ext uri="{FF2B5EF4-FFF2-40B4-BE49-F238E27FC236}">
                <a16:creationId xmlns:a16="http://schemas.microsoft.com/office/drawing/2014/main" id="{C4D20CEC-7772-4395-8E8A-76B886ECB63C}"/>
              </a:ext>
            </a:extLst>
          </p:cNvPr>
          <p:cNvPicPr>
            <a:picLocks noChangeAspect="1"/>
          </p:cNvPicPr>
          <p:nvPr/>
        </p:nvPicPr>
        <p:blipFill>
          <a:blip r:embed="rId3"/>
          <a:stretch>
            <a:fillRect/>
          </a:stretch>
        </p:blipFill>
        <p:spPr>
          <a:xfrm>
            <a:off x="325917" y="1700808"/>
            <a:ext cx="8534400" cy="1440160"/>
          </a:xfrm>
          <a:prstGeom prst="rect">
            <a:avLst/>
          </a:prstGeom>
        </p:spPr>
      </p:pic>
    </p:spTree>
    <p:extLst>
      <p:ext uri="{BB962C8B-B14F-4D97-AF65-F5344CB8AC3E}">
        <p14:creationId xmlns:p14="http://schemas.microsoft.com/office/powerpoint/2010/main" val="3474831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Agenda</a:t>
            </a:r>
          </a:p>
        </p:txBody>
      </p:sp>
      <p:sp>
        <p:nvSpPr>
          <p:cNvPr id="3" name="Content Placeholder 2"/>
          <p:cNvSpPr>
            <a:spLocks noGrp="1"/>
          </p:cNvSpPr>
          <p:nvPr>
            <p:ph sz="quarter" idx="1"/>
          </p:nvPr>
        </p:nvSpPr>
        <p:spPr/>
        <p:txBody>
          <a:bodyPr>
            <a:normAutofit lnSpcReduction="10000"/>
          </a:bodyPr>
          <a:lstStyle/>
          <a:p>
            <a:r>
              <a:rPr lang="en-GB" sz="3200" dirty="0"/>
              <a:t>Introduce the staff</a:t>
            </a:r>
          </a:p>
          <a:p>
            <a:r>
              <a:rPr lang="en-GB" sz="3200" dirty="0"/>
              <a:t>Daily routines</a:t>
            </a:r>
          </a:p>
          <a:p>
            <a:r>
              <a:rPr lang="en-GB" sz="3200" dirty="0"/>
              <a:t>Behaviour expectations</a:t>
            </a:r>
          </a:p>
          <a:p>
            <a:r>
              <a:rPr lang="en-GB" sz="3200" dirty="0"/>
              <a:t>Homework</a:t>
            </a:r>
          </a:p>
          <a:p>
            <a:r>
              <a:rPr lang="en-GB" sz="3200" dirty="0"/>
              <a:t>Curriculum: </a:t>
            </a:r>
          </a:p>
          <a:p>
            <a:pPr>
              <a:buFontTx/>
              <a:buChar char="-"/>
            </a:pPr>
            <a:r>
              <a:rPr lang="en-GB" sz="3200" dirty="0"/>
              <a:t>Core subjects</a:t>
            </a:r>
          </a:p>
          <a:p>
            <a:pPr>
              <a:buFontTx/>
              <a:buChar char="-"/>
            </a:pPr>
            <a:r>
              <a:rPr lang="en-GB" sz="3200" dirty="0"/>
              <a:t>Foundation subjects</a:t>
            </a:r>
          </a:p>
          <a:p>
            <a:pPr>
              <a:buFontTx/>
              <a:buChar char="-"/>
            </a:pPr>
            <a:r>
              <a:rPr lang="en-GB" sz="3200" dirty="0"/>
              <a:t>MTC</a:t>
            </a:r>
            <a:endParaRPr lang="en-GB" dirty="0"/>
          </a:p>
        </p:txBody>
      </p:sp>
    </p:spTree>
    <p:extLst>
      <p:ext uri="{BB962C8B-B14F-4D97-AF65-F5344CB8AC3E}">
        <p14:creationId xmlns:p14="http://schemas.microsoft.com/office/powerpoint/2010/main" val="4003014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Reading</a:t>
            </a:r>
          </a:p>
        </p:txBody>
      </p:sp>
      <p:pic>
        <p:nvPicPr>
          <p:cNvPr id="7" name="Picture 6">
            <a:extLst>
              <a:ext uri="{FF2B5EF4-FFF2-40B4-BE49-F238E27FC236}">
                <a16:creationId xmlns:a16="http://schemas.microsoft.com/office/drawing/2014/main" id="{2E840535-E4CE-45D7-A694-5FA71C6B67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80772" y="1804605"/>
            <a:ext cx="5085184" cy="4120137"/>
          </a:xfrm>
          <a:prstGeom prst="rect">
            <a:avLst/>
          </a:prstGeom>
        </p:spPr>
      </p:pic>
      <p:pic>
        <p:nvPicPr>
          <p:cNvPr id="9" name="Picture 8">
            <a:extLst>
              <a:ext uri="{FF2B5EF4-FFF2-40B4-BE49-F238E27FC236}">
                <a16:creationId xmlns:a16="http://schemas.microsoft.com/office/drawing/2014/main" id="{F5CA3F0A-EFBA-49A2-A16B-4D8F2DA3FD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086427" y="1657542"/>
            <a:ext cx="5085185" cy="4414263"/>
          </a:xfrm>
          <a:prstGeom prst="rect">
            <a:avLst/>
          </a:prstGeom>
        </p:spPr>
      </p:pic>
    </p:spTree>
    <p:extLst>
      <p:ext uri="{BB962C8B-B14F-4D97-AF65-F5344CB8AC3E}">
        <p14:creationId xmlns:p14="http://schemas.microsoft.com/office/powerpoint/2010/main" val="588341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10966-FF33-46DD-8FE5-0769F8293FBA}"/>
              </a:ext>
            </a:extLst>
          </p:cNvPr>
          <p:cNvSpPr>
            <a:spLocks noGrp="1"/>
          </p:cNvSpPr>
          <p:nvPr>
            <p:ph type="title"/>
          </p:nvPr>
        </p:nvSpPr>
        <p:spPr/>
        <p:txBody>
          <a:bodyPr/>
          <a:lstStyle/>
          <a:p>
            <a:r>
              <a:rPr lang="en-GB" dirty="0"/>
              <a:t>Oxford Reading Levels </a:t>
            </a:r>
          </a:p>
        </p:txBody>
      </p:sp>
      <p:pic>
        <p:nvPicPr>
          <p:cNvPr id="4" name="Content Placeholder 3">
            <a:extLst>
              <a:ext uri="{FF2B5EF4-FFF2-40B4-BE49-F238E27FC236}">
                <a16:creationId xmlns:a16="http://schemas.microsoft.com/office/drawing/2014/main" id="{4856902B-EACD-4E67-A84E-BD9A8C855F25}"/>
              </a:ext>
            </a:extLst>
          </p:cNvPr>
          <p:cNvPicPr>
            <a:picLocks noGrp="1"/>
          </p:cNvPicPr>
          <p:nvPr>
            <p:ph sz="quarter" idx="1"/>
          </p:nvPr>
        </p:nvPicPr>
        <p:blipFill>
          <a:blip r:embed="rId3"/>
          <a:stretch>
            <a:fillRect/>
          </a:stretch>
        </p:blipFill>
        <p:spPr>
          <a:xfrm>
            <a:off x="301752" y="1556792"/>
            <a:ext cx="6511139" cy="4572000"/>
          </a:xfrm>
          <a:prstGeom prst="rect">
            <a:avLst/>
          </a:prstGeom>
        </p:spPr>
      </p:pic>
      <p:sp>
        <p:nvSpPr>
          <p:cNvPr id="5" name="TextBox 4">
            <a:extLst>
              <a:ext uri="{FF2B5EF4-FFF2-40B4-BE49-F238E27FC236}">
                <a16:creationId xmlns:a16="http://schemas.microsoft.com/office/drawing/2014/main" id="{4D291BF0-ACE1-41F5-857A-56D272EDE792}"/>
              </a:ext>
            </a:extLst>
          </p:cNvPr>
          <p:cNvSpPr txBox="1"/>
          <p:nvPr/>
        </p:nvSpPr>
        <p:spPr>
          <a:xfrm>
            <a:off x="6866426" y="2090172"/>
            <a:ext cx="1987785" cy="2677656"/>
          </a:xfrm>
          <a:prstGeom prst="rect">
            <a:avLst/>
          </a:prstGeom>
          <a:noFill/>
        </p:spPr>
        <p:txBody>
          <a:bodyPr wrap="square" rtlCol="0">
            <a:spAutoFit/>
          </a:bodyPr>
          <a:lstStyle/>
          <a:p>
            <a:r>
              <a:rPr lang="en-GB" sz="1400" dirty="0"/>
              <a:t>Children will now have a numbered level rather than a colour band. This will mean the children will have a very specific text matched to their reading level and will have access to a range of online books and resources on Oxford </a:t>
            </a:r>
          </a:p>
          <a:p>
            <a:r>
              <a:rPr lang="en-GB" sz="1400" dirty="0"/>
              <a:t>Reading Buddy. </a:t>
            </a:r>
          </a:p>
        </p:txBody>
      </p:sp>
    </p:spTree>
    <p:extLst>
      <p:ext uri="{BB962C8B-B14F-4D97-AF65-F5344CB8AC3E}">
        <p14:creationId xmlns:p14="http://schemas.microsoft.com/office/powerpoint/2010/main" val="3318930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Writing</a:t>
            </a:r>
          </a:p>
        </p:txBody>
      </p:sp>
      <p:pic>
        <p:nvPicPr>
          <p:cNvPr id="6146" name="Picture 2"/>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tretch>
            <a:fillRect/>
          </a:stretch>
        </p:blipFill>
        <p:spPr bwMode="auto">
          <a:xfrm>
            <a:off x="3682705" y="1340768"/>
            <a:ext cx="5182814" cy="512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5441BD8E-C06F-4ECD-A059-60300C3EB3C5}"/>
              </a:ext>
            </a:extLst>
          </p:cNvPr>
          <p:cNvPicPr>
            <a:picLocks noChangeAspect="1"/>
          </p:cNvPicPr>
          <p:nvPr/>
        </p:nvPicPr>
        <p:blipFill>
          <a:blip r:embed="rId4"/>
          <a:stretch>
            <a:fillRect/>
          </a:stretch>
        </p:blipFill>
        <p:spPr>
          <a:xfrm>
            <a:off x="304247" y="1772816"/>
            <a:ext cx="3312368" cy="3969785"/>
          </a:xfrm>
          <a:prstGeom prst="rect">
            <a:avLst/>
          </a:prstGeom>
        </p:spPr>
      </p:pic>
    </p:spTree>
    <p:extLst>
      <p:ext uri="{BB962C8B-B14F-4D97-AF65-F5344CB8AC3E}">
        <p14:creationId xmlns:p14="http://schemas.microsoft.com/office/powerpoint/2010/main" val="1632728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Punctuation and Grammar in Year 4</a:t>
            </a:r>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975549" y="1527175"/>
            <a:ext cx="5156390" cy="4572000"/>
          </a:xfrm>
        </p:spPr>
      </p:pic>
    </p:spTree>
    <p:extLst>
      <p:ext uri="{BB962C8B-B14F-4D97-AF65-F5344CB8AC3E}">
        <p14:creationId xmlns:p14="http://schemas.microsoft.com/office/powerpoint/2010/main" val="3968460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Subjects </a:t>
            </a:r>
          </a:p>
        </p:txBody>
      </p:sp>
      <p:sp>
        <p:nvSpPr>
          <p:cNvPr id="3" name="Content Placeholder 2"/>
          <p:cNvSpPr>
            <a:spLocks noGrp="1"/>
          </p:cNvSpPr>
          <p:nvPr>
            <p:ph sz="quarter" idx="1"/>
          </p:nvPr>
        </p:nvSpPr>
        <p:spPr/>
        <p:txBody>
          <a:bodyPr>
            <a:normAutofit/>
          </a:bodyPr>
          <a:lstStyle/>
          <a:p>
            <a:r>
              <a:rPr lang="en-GB" sz="2800" dirty="0"/>
              <a:t>Foundation subjects are taught in half termly blocks</a:t>
            </a:r>
          </a:p>
          <a:p>
            <a:r>
              <a:rPr lang="en-GB" sz="2800" dirty="0"/>
              <a:t>Foundation subjects Music, Spanish, Computing, Art, Geography and History</a:t>
            </a:r>
          </a:p>
          <a:p>
            <a:r>
              <a:rPr lang="en-GB" sz="2800" dirty="0"/>
              <a:t>Singing assembly takes place on a Friday afternoon</a:t>
            </a:r>
          </a:p>
          <a:p>
            <a:r>
              <a:rPr lang="en-GB" sz="2800" dirty="0"/>
              <a:t>All children have a weekly 45 minute music lesson with Mr Owen</a:t>
            </a:r>
          </a:p>
          <a:p>
            <a:r>
              <a:rPr lang="en-GB" sz="2800" dirty="0"/>
              <a:t>A topic related trip will take place offsite and we will provide more details on this at a later date</a:t>
            </a:r>
          </a:p>
          <a:p>
            <a:endParaRPr lang="en-GB" sz="2400" dirty="0"/>
          </a:p>
          <a:p>
            <a:endParaRPr lang="en-GB" dirty="0"/>
          </a:p>
        </p:txBody>
      </p:sp>
    </p:spTree>
    <p:extLst>
      <p:ext uri="{BB962C8B-B14F-4D97-AF65-F5344CB8AC3E}">
        <p14:creationId xmlns:p14="http://schemas.microsoft.com/office/powerpoint/2010/main" val="3677803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DA3F3-D705-41E2-8481-3903876497B6}"/>
              </a:ext>
            </a:extLst>
          </p:cNvPr>
          <p:cNvSpPr>
            <a:spLocks noGrp="1"/>
          </p:cNvSpPr>
          <p:nvPr>
            <p:ph type="title"/>
          </p:nvPr>
        </p:nvSpPr>
        <p:spPr/>
        <p:txBody>
          <a:bodyPr/>
          <a:lstStyle/>
          <a:p>
            <a:r>
              <a:rPr lang="en-GB" dirty="0"/>
              <a:t>Humanities</a:t>
            </a:r>
          </a:p>
        </p:txBody>
      </p:sp>
      <p:pic>
        <p:nvPicPr>
          <p:cNvPr id="4" name="Content Placeholder 3">
            <a:extLst>
              <a:ext uri="{FF2B5EF4-FFF2-40B4-BE49-F238E27FC236}">
                <a16:creationId xmlns:a16="http://schemas.microsoft.com/office/drawing/2014/main" id="{716FCFE0-99DB-4583-9B3E-4D5C08063A82}"/>
              </a:ext>
            </a:extLst>
          </p:cNvPr>
          <p:cNvPicPr>
            <a:picLocks noGrp="1" noChangeAspect="1"/>
          </p:cNvPicPr>
          <p:nvPr>
            <p:ph sz="quarter" idx="1"/>
          </p:nvPr>
        </p:nvPicPr>
        <p:blipFill>
          <a:blip r:embed="rId3"/>
          <a:stretch>
            <a:fillRect/>
          </a:stretch>
        </p:blipFill>
        <p:spPr>
          <a:xfrm>
            <a:off x="107504" y="1988840"/>
            <a:ext cx="9043316" cy="2835970"/>
          </a:xfrm>
          <a:prstGeom prst="rect">
            <a:avLst/>
          </a:prstGeom>
        </p:spPr>
      </p:pic>
    </p:spTree>
    <p:extLst>
      <p:ext uri="{BB962C8B-B14F-4D97-AF65-F5344CB8AC3E}">
        <p14:creationId xmlns:p14="http://schemas.microsoft.com/office/powerpoint/2010/main" val="1592304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517C3-D1D1-4974-B0D3-ACC8677D5E15}"/>
              </a:ext>
            </a:extLst>
          </p:cNvPr>
          <p:cNvSpPr>
            <a:spLocks noGrp="1"/>
          </p:cNvSpPr>
          <p:nvPr>
            <p:ph type="title"/>
          </p:nvPr>
        </p:nvSpPr>
        <p:spPr/>
        <p:txBody>
          <a:bodyPr/>
          <a:lstStyle/>
          <a:p>
            <a:r>
              <a:rPr lang="en-GB" dirty="0"/>
              <a:t>Religious Education</a:t>
            </a:r>
          </a:p>
        </p:txBody>
      </p:sp>
      <p:pic>
        <p:nvPicPr>
          <p:cNvPr id="4" name="Content Placeholder 3">
            <a:extLst>
              <a:ext uri="{FF2B5EF4-FFF2-40B4-BE49-F238E27FC236}">
                <a16:creationId xmlns:a16="http://schemas.microsoft.com/office/drawing/2014/main" id="{F333F1D2-CE7F-4274-9A51-1756A2E6A7AB}"/>
              </a:ext>
            </a:extLst>
          </p:cNvPr>
          <p:cNvPicPr>
            <a:picLocks noGrp="1" noChangeAspect="1"/>
          </p:cNvPicPr>
          <p:nvPr>
            <p:ph sz="quarter" idx="1"/>
          </p:nvPr>
        </p:nvPicPr>
        <p:blipFill>
          <a:blip r:embed="rId3"/>
          <a:stretch>
            <a:fillRect/>
          </a:stretch>
        </p:blipFill>
        <p:spPr>
          <a:xfrm>
            <a:off x="331914" y="1772816"/>
            <a:ext cx="8504238" cy="2422419"/>
          </a:xfrm>
          <a:prstGeom prst="rect">
            <a:avLst/>
          </a:prstGeom>
        </p:spPr>
      </p:pic>
      <p:sp>
        <p:nvSpPr>
          <p:cNvPr id="5" name="TextBox 4">
            <a:extLst>
              <a:ext uri="{FF2B5EF4-FFF2-40B4-BE49-F238E27FC236}">
                <a16:creationId xmlns:a16="http://schemas.microsoft.com/office/drawing/2014/main" id="{33F3B4BF-3E26-468A-B302-8989645E49D0}"/>
              </a:ext>
            </a:extLst>
          </p:cNvPr>
          <p:cNvSpPr txBox="1"/>
          <p:nvPr/>
        </p:nvSpPr>
        <p:spPr>
          <a:xfrm>
            <a:off x="467544" y="4581128"/>
            <a:ext cx="8368608" cy="1015663"/>
          </a:xfrm>
          <a:prstGeom prst="rect">
            <a:avLst/>
          </a:prstGeom>
          <a:noFill/>
        </p:spPr>
        <p:txBody>
          <a:bodyPr wrap="square" rtlCol="0">
            <a:spAutoFit/>
          </a:bodyPr>
          <a:lstStyle/>
          <a:p>
            <a:pPr marL="285750" indent="-285750">
              <a:buFont typeface="Arial" panose="020B0604020202020204" pitchFamily="34" charset="0"/>
              <a:buChar char="•"/>
            </a:pPr>
            <a:r>
              <a:rPr lang="en-GB" sz="2000" dirty="0"/>
              <a:t>Whole school assembly on Mondays</a:t>
            </a:r>
          </a:p>
          <a:p>
            <a:pPr marL="285750" indent="-285750">
              <a:buFont typeface="Arial" panose="020B0604020202020204" pitchFamily="34" charset="0"/>
              <a:buChar char="•"/>
            </a:pPr>
            <a:r>
              <a:rPr lang="en-GB" sz="2000" dirty="0"/>
              <a:t>Year 3/4/5/6 Assembly on Thursdays celebrating achievements </a:t>
            </a:r>
          </a:p>
          <a:p>
            <a:pPr marL="285750" indent="-285750">
              <a:buFont typeface="Arial" panose="020B0604020202020204" pitchFamily="34" charset="0"/>
              <a:buChar char="•"/>
            </a:pPr>
            <a:r>
              <a:rPr lang="en-GB" sz="2000" dirty="0"/>
              <a:t>Masses – Check school diary </a:t>
            </a:r>
          </a:p>
        </p:txBody>
      </p:sp>
    </p:spTree>
    <p:extLst>
      <p:ext uri="{BB962C8B-B14F-4D97-AF65-F5344CB8AC3E}">
        <p14:creationId xmlns:p14="http://schemas.microsoft.com/office/powerpoint/2010/main" val="2375396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BCA42-8AFB-4B9C-9C0D-9951C1940C25}"/>
              </a:ext>
            </a:extLst>
          </p:cNvPr>
          <p:cNvSpPr>
            <a:spLocks noGrp="1"/>
          </p:cNvSpPr>
          <p:nvPr>
            <p:ph type="title"/>
          </p:nvPr>
        </p:nvSpPr>
        <p:spPr/>
        <p:txBody>
          <a:bodyPr/>
          <a:lstStyle/>
          <a:p>
            <a:r>
              <a:rPr lang="en-GB" dirty="0"/>
              <a:t>Science, Art and DT</a:t>
            </a:r>
          </a:p>
        </p:txBody>
      </p:sp>
      <p:pic>
        <p:nvPicPr>
          <p:cNvPr id="5" name="Picture 4">
            <a:extLst>
              <a:ext uri="{FF2B5EF4-FFF2-40B4-BE49-F238E27FC236}">
                <a16:creationId xmlns:a16="http://schemas.microsoft.com/office/drawing/2014/main" id="{7E20C142-A812-471B-8E6C-E41D099D27AF}"/>
              </a:ext>
            </a:extLst>
          </p:cNvPr>
          <p:cNvPicPr>
            <a:picLocks noChangeAspect="1"/>
          </p:cNvPicPr>
          <p:nvPr/>
        </p:nvPicPr>
        <p:blipFill>
          <a:blip r:embed="rId3"/>
          <a:stretch>
            <a:fillRect/>
          </a:stretch>
        </p:blipFill>
        <p:spPr>
          <a:xfrm>
            <a:off x="467544" y="1412776"/>
            <a:ext cx="3043213" cy="4570649"/>
          </a:xfrm>
          <a:prstGeom prst="rect">
            <a:avLst/>
          </a:prstGeom>
        </p:spPr>
      </p:pic>
      <p:pic>
        <p:nvPicPr>
          <p:cNvPr id="8" name="Picture 7">
            <a:extLst>
              <a:ext uri="{FF2B5EF4-FFF2-40B4-BE49-F238E27FC236}">
                <a16:creationId xmlns:a16="http://schemas.microsoft.com/office/drawing/2014/main" id="{46F3A6EB-4D14-4E92-AB57-505204E8B768}"/>
              </a:ext>
            </a:extLst>
          </p:cNvPr>
          <p:cNvPicPr>
            <a:picLocks noChangeAspect="1"/>
          </p:cNvPicPr>
          <p:nvPr/>
        </p:nvPicPr>
        <p:blipFill>
          <a:blip r:embed="rId4"/>
          <a:stretch>
            <a:fillRect/>
          </a:stretch>
        </p:blipFill>
        <p:spPr>
          <a:xfrm>
            <a:off x="3732981" y="1844824"/>
            <a:ext cx="5159499" cy="2256659"/>
          </a:xfrm>
          <a:prstGeom prst="rect">
            <a:avLst/>
          </a:prstGeom>
        </p:spPr>
      </p:pic>
    </p:spTree>
    <p:extLst>
      <p:ext uri="{BB962C8B-B14F-4D97-AF65-F5344CB8AC3E}">
        <p14:creationId xmlns:p14="http://schemas.microsoft.com/office/powerpoint/2010/main" val="3433898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46AEC-7F8B-4D5E-86F8-D3B1A5B2775E}"/>
              </a:ext>
            </a:extLst>
          </p:cNvPr>
          <p:cNvSpPr>
            <a:spLocks noGrp="1"/>
          </p:cNvSpPr>
          <p:nvPr>
            <p:ph type="title"/>
          </p:nvPr>
        </p:nvSpPr>
        <p:spPr/>
        <p:txBody>
          <a:bodyPr/>
          <a:lstStyle/>
          <a:p>
            <a:r>
              <a:rPr lang="en-GB" dirty="0"/>
              <a:t>Music, PE and Spanish</a:t>
            </a:r>
          </a:p>
        </p:txBody>
      </p:sp>
      <p:pic>
        <p:nvPicPr>
          <p:cNvPr id="7" name="Content Placeholder 6">
            <a:extLst>
              <a:ext uri="{FF2B5EF4-FFF2-40B4-BE49-F238E27FC236}">
                <a16:creationId xmlns:a16="http://schemas.microsoft.com/office/drawing/2014/main" id="{648FC956-E727-4AAE-B4EA-50CD0D63F73B}"/>
              </a:ext>
            </a:extLst>
          </p:cNvPr>
          <p:cNvPicPr>
            <a:picLocks noGrp="1" noChangeAspect="1"/>
          </p:cNvPicPr>
          <p:nvPr>
            <p:ph sz="quarter" idx="1"/>
          </p:nvPr>
        </p:nvPicPr>
        <p:blipFill>
          <a:blip r:embed="rId3"/>
          <a:stretch>
            <a:fillRect/>
          </a:stretch>
        </p:blipFill>
        <p:spPr>
          <a:xfrm>
            <a:off x="467544" y="1556792"/>
            <a:ext cx="4861173" cy="4450674"/>
          </a:xfrm>
          <a:prstGeom prst="rect">
            <a:avLst/>
          </a:prstGeom>
        </p:spPr>
      </p:pic>
      <p:pic>
        <p:nvPicPr>
          <p:cNvPr id="8" name="Picture 7">
            <a:extLst>
              <a:ext uri="{FF2B5EF4-FFF2-40B4-BE49-F238E27FC236}">
                <a16:creationId xmlns:a16="http://schemas.microsoft.com/office/drawing/2014/main" id="{E236766D-53D4-4A8C-91A6-17BBD550F2D2}"/>
              </a:ext>
            </a:extLst>
          </p:cNvPr>
          <p:cNvPicPr>
            <a:picLocks noChangeAspect="1"/>
          </p:cNvPicPr>
          <p:nvPr/>
        </p:nvPicPr>
        <p:blipFill>
          <a:blip r:embed="rId4"/>
          <a:stretch>
            <a:fillRect/>
          </a:stretch>
        </p:blipFill>
        <p:spPr>
          <a:xfrm>
            <a:off x="5220072" y="1549570"/>
            <a:ext cx="2929267" cy="4162642"/>
          </a:xfrm>
          <a:prstGeom prst="rect">
            <a:avLst/>
          </a:prstGeom>
        </p:spPr>
      </p:pic>
      <p:graphicFrame>
        <p:nvGraphicFramePr>
          <p:cNvPr id="4" name="Table 3">
            <a:extLst>
              <a:ext uri="{FF2B5EF4-FFF2-40B4-BE49-F238E27FC236}">
                <a16:creationId xmlns:a16="http://schemas.microsoft.com/office/drawing/2014/main" id="{12813FBE-575E-4129-9A26-A4DE00B34B34}"/>
              </a:ext>
            </a:extLst>
          </p:cNvPr>
          <p:cNvGraphicFramePr>
            <a:graphicFrameLocks noGrp="1"/>
          </p:cNvGraphicFramePr>
          <p:nvPr>
            <p:extLst>
              <p:ext uri="{D42A27DB-BD31-4B8C-83A1-F6EECF244321}">
                <p14:modId xmlns:p14="http://schemas.microsoft.com/office/powerpoint/2010/main" val="3153067428"/>
              </p:ext>
            </p:extLst>
          </p:nvPr>
        </p:nvGraphicFramePr>
        <p:xfrm>
          <a:off x="521866" y="2060848"/>
          <a:ext cx="2465958" cy="3839519"/>
        </p:xfrm>
        <a:graphic>
          <a:graphicData uri="http://schemas.openxmlformats.org/drawingml/2006/table">
            <a:tbl>
              <a:tblPr>
                <a:tableStyleId>{5C22544A-7EE6-4342-B048-85BDC9FD1C3A}</a:tableStyleId>
              </a:tblPr>
              <a:tblGrid>
                <a:gridCol w="2465958">
                  <a:extLst>
                    <a:ext uri="{9D8B030D-6E8A-4147-A177-3AD203B41FA5}">
                      <a16:colId xmlns:a16="http://schemas.microsoft.com/office/drawing/2014/main" val="685992326"/>
                    </a:ext>
                  </a:extLst>
                </a:gridCol>
              </a:tblGrid>
              <a:tr h="3839519">
                <a:tc>
                  <a:txBody>
                    <a:bodyPr/>
                    <a:lstStyle/>
                    <a:p>
                      <a:pPr marL="342900" lvl="0" indent="-342900" algn="l">
                        <a:lnSpc>
                          <a:spcPct val="107000"/>
                        </a:lnSpc>
                        <a:spcAft>
                          <a:spcPts val="800"/>
                        </a:spcAft>
                        <a:buFont typeface="Symbol" panose="05050102010706020507" pitchFamily="18" charset="2"/>
                        <a:buChar char=""/>
                      </a:pPr>
                      <a:r>
                        <a:rPr lang="en-GB" sz="1000" dirty="0">
                          <a:effectLst/>
                        </a:rPr>
                        <a:t>Perform a simple part rhythmically.</a:t>
                      </a:r>
                      <a:endParaRPr lang="en-GB" sz="1100" dirty="0">
                        <a:effectLst/>
                      </a:endParaRPr>
                    </a:p>
                    <a:p>
                      <a:pPr marL="342900" lvl="0" indent="-342900" algn="l">
                        <a:lnSpc>
                          <a:spcPct val="107000"/>
                        </a:lnSpc>
                        <a:spcAft>
                          <a:spcPts val="800"/>
                        </a:spcAft>
                        <a:buFont typeface="Symbol" panose="05050102010706020507" pitchFamily="18" charset="2"/>
                        <a:buChar char=""/>
                      </a:pPr>
                      <a:r>
                        <a:rPr lang="en-GB" sz="1000" dirty="0">
                          <a:effectLst/>
                        </a:rPr>
                        <a:t>Sing songs from memory with accurate pitch.</a:t>
                      </a:r>
                      <a:endParaRPr lang="en-GB" sz="1100" dirty="0">
                        <a:effectLst/>
                      </a:endParaRPr>
                    </a:p>
                    <a:p>
                      <a:pPr marL="342900" lvl="0" indent="-342900" algn="l">
                        <a:lnSpc>
                          <a:spcPct val="107000"/>
                        </a:lnSpc>
                        <a:spcAft>
                          <a:spcPts val="800"/>
                        </a:spcAft>
                        <a:buFont typeface="Symbol" panose="05050102010706020507" pitchFamily="18" charset="2"/>
                        <a:buChar char=""/>
                      </a:pPr>
                      <a:r>
                        <a:rPr lang="en-GB" sz="1000" dirty="0">
                          <a:effectLst/>
                        </a:rPr>
                        <a:t>Improvise using repeated patterns.</a:t>
                      </a:r>
                      <a:endParaRPr lang="en-GB" sz="1100" dirty="0">
                        <a:effectLst/>
                      </a:endParaRPr>
                    </a:p>
                    <a:p>
                      <a:pPr marL="342900" lvl="0" indent="-342900" algn="l">
                        <a:lnSpc>
                          <a:spcPct val="107000"/>
                        </a:lnSpc>
                        <a:spcAft>
                          <a:spcPts val="800"/>
                        </a:spcAft>
                        <a:buFont typeface="Symbol" panose="05050102010706020507" pitchFamily="18" charset="2"/>
                        <a:buChar char=""/>
                      </a:pPr>
                      <a:r>
                        <a:rPr lang="en-GB" sz="1000" dirty="0">
                          <a:effectLst/>
                        </a:rPr>
                        <a:t>Use notation to record and interpret sequences of pitches.</a:t>
                      </a:r>
                      <a:endParaRPr lang="en-GB" sz="1100" dirty="0">
                        <a:effectLst/>
                      </a:endParaRPr>
                    </a:p>
                    <a:p>
                      <a:pPr marL="342900" lvl="0" indent="-342900" algn="l">
                        <a:lnSpc>
                          <a:spcPct val="107000"/>
                        </a:lnSpc>
                        <a:spcAft>
                          <a:spcPts val="800"/>
                        </a:spcAft>
                        <a:buFont typeface="Symbol" panose="05050102010706020507" pitchFamily="18" charset="2"/>
                        <a:buChar char=""/>
                      </a:pPr>
                      <a:r>
                        <a:rPr lang="en-GB" sz="1000" dirty="0">
                          <a:effectLst/>
                        </a:rPr>
                        <a:t>Use notation to record compositions in a small group or on my own.</a:t>
                      </a:r>
                      <a:endParaRPr lang="en-GB" sz="1100" dirty="0">
                        <a:effectLst/>
                      </a:endParaRPr>
                    </a:p>
                    <a:p>
                      <a:pPr marL="342900" lvl="0" indent="-342900" algn="l">
                        <a:lnSpc>
                          <a:spcPct val="107000"/>
                        </a:lnSpc>
                        <a:spcAft>
                          <a:spcPts val="800"/>
                        </a:spcAft>
                        <a:buFont typeface="Symbol" panose="05050102010706020507" pitchFamily="18" charset="2"/>
                        <a:buChar char=""/>
                      </a:pPr>
                      <a:r>
                        <a:rPr lang="en-GB" sz="1000" dirty="0">
                          <a:effectLst/>
                        </a:rPr>
                        <a:t>Explain why silence is often needed in music and explain what effect it has.</a:t>
                      </a:r>
                      <a:endParaRPr lang="en-GB" sz="1100" dirty="0">
                        <a:effectLst/>
                      </a:endParaRPr>
                    </a:p>
                    <a:p>
                      <a:pPr marL="342900" lvl="0" indent="-342900" algn="l">
                        <a:lnSpc>
                          <a:spcPct val="107000"/>
                        </a:lnSpc>
                        <a:spcAft>
                          <a:spcPts val="800"/>
                        </a:spcAft>
                        <a:buFont typeface="Symbol" panose="05050102010706020507" pitchFamily="18" charset="2"/>
                        <a:buChar char=""/>
                      </a:pPr>
                      <a:r>
                        <a:rPr lang="en-GB" sz="1000" dirty="0">
                          <a:effectLst/>
                        </a:rPr>
                        <a:t>Identify the character in a piece of music.</a:t>
                      </a:r>
                      <a:endParaRPr lang="en-GB" sz="1100" dirty="0">
                        <a:effectLst/>
                      </a:endParaRPr>
                    </a:p>
                    <a:p>
                      <a:pPr marL="342900" lvl="0" indent="-342900" algn="l">
                        <a:lnSpc>
                          <a:spcPct val="107000"/>
                        </a:lnSpc>
                        <a:spcAft>
                          <a:spcPts val="800"/>
                        </a:spcAft>
                        <a:buFont typeface="Symbol" panose="05050102010706020507" pitchFamily="18" charset="2"/>
                        <a:buChar char=""/>
                      </a:pPr>
                      <a:r>
                        <a:rPr lang="en-GB" sz="1000" dirty="0">
                          <a:effectLst/>
                        </a:rPr>
                        <a:t>Identify and describe the different purposes of music.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2999625395"/>
                  </a:ext>
                </a:extLst>
              </a:tr>
            </a:tbl>
          </a:graphicData>
        </a:graphic>
      </p:graphicFrame>
    </p:spTree>
    <p:extLst>
      <p:ext uri="{BB962C8B-B14F-4D97-AF65-F5344CB8AC3E}">
        <p14:creationId xmlns:p14="http://schemas.microsoft.com/office/powerpoint/2010/main" val="2964917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7F746-B6E8-4B5C-BD24-3C04FB3BD5BF}"/>
              </a:ext>
            </a:extLst>
          </p:cNvPr>
          <p:cNvSpPr>
            <a:spLocks noGrp="1"/>
          </p:cNvSpPr>
          <p:nvPr>
            <p:ph type="title"/>
          </p:nvPr>
        </p:nvSpPr>
        <p:spPr/>
        <p:txBody>
          <a:bodyPr/>
          <a:lstStyle/>
          <a:p>
            <a:r>
              <a:rPr lang="en-GB" dirty="0"/>
              <a:t>Computing and Online Safety</a:t>
            </a:r>
          </a:p>
        </p:txBody>
      </p:sp>
      <p:pic>
        <p:nvPicPr>
          <p:cNvPr id="6" name="Picture 5">
            <a:extLst>
              <a:ext uri="{FF2B5EF4-FFF2-40B4-BE49-F238E27FC236}">
                <a16:creationId xmlns:a16="http://schemas.microsoft.com/office/drawing/2014/main" id="{3906CB63-A631-4D38-90D0-5673D85D9D5C}"/>
              </a:ext>
            </a:extLst>
          </p:cNvPr>
          <p:cNvPicPr>
            <a:picLocks noChangeAspect="1"/>
          </p:cNvPicPr>
          <p:nvPr/>
        </p:nvPicPr>
        <p:blipFill>
          <a:blip r:embed="rId3"/>
          <a:stretch>
            <a:fillRect/>
          </a:stretch>
        </p:blipFill>
        <p:spPr>
          <a:xfrm>
            <a:off x="219074" y="2667397"/>
            <a:ext cx="8829675" cy="1019175"/>
          </a:xfrm>
          <a:prstGeom prst="rect">
            <a:avLst/>
          </a:prstGeom>
        </p:spPr>
      </p:pic>
      <p:pic>
        <p:nvPicPr>
          <p:cNvPr id="7" name="Picture 6">
            <a:extLst>
              <a:ext uri="{FF2B5EF4-FFF2-40B4-BE49-F238E27FC236}">
                <a16:creationId xmlns:a16="http://schemas.microsoft.com/office/drawing/2014/main" id="{CD5A366A-3E47-439D-8C4A-A292F0F24211}"/>
              </a:ext>
            </a:extLst>
          </p:cNvPr>
          <p:cNvPicPr>
            <a:picLocks noChangeAspect="1"/>
          </p:cNvPicPr>
          <p:nvPr/>
        </p:nvPicPr>
        <p:blipFill>
          <a:blip r:embed="rId4"/>
          <a:stretch>
            <a:fillRect/>
          </a:stretch>
        </p:blipFill>
        <p:spPr>
          <a:xfrm>
            <a:off x="157162" y="2276872"/>
            <a:ext cx="8953500" cy="390525"/>
          </a:xfrm>
          <a:prstGeom prst="rect">
            <a:avLst/>
          </a:prstGeom>
        </p:spPr>
      </p:pic>
    </p:spTree>
    <p:extLst>
      <p:ext uri="{BB962C8B-B14F-4D97-AF65-F5344CB8AC3E}">
        <p14:creationId xmlns:p14="http://schemas.microsoft.com/office/powerpoint/2010/main" val="2654183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Year 4 Staff</a:t>
            </a:r>
          </a:p>
        </p:txBody>
      </p:sp>
      <p:sp>
        <p:nvSpPr>
          <p:cNvPr id="3" name="Content Placeholder 2"/>
          <p:cNvSpPr>
            <a:spLocks noGrp="1"/>
          </p:cNvSpPr>
          <p:nvPr>
            <p:ph sz="quarter" idx="1"/>
          </p:nvPr>
        </p:nvSpPr>
        <p:spPr/>
        <p:txBody>
          <a:bodyPr/>
          <a:lstStyle/>
          <a:p>
            <a:pPr marL="0" indent="0">
              <a:buNone/>
            </a:pPr>
            <a:endParaRPr lang="en-GB" dirty="0">
              <a:solidFill>
                <a:schemeClr val="tx1"/>
              </a:solidFill>
            </a:endParaRPr>
          </a:p>
          <a:p>
            <a:pPr marL="0" indent="0">
              <a:buNone/>
            </a:pPr>
            <a:endParaRPr lang="en-GB" dirty="0">
              <a:solidFill>
                <a:schemeClr val="tx1"/>
              </a:solidFill>
            </a:endParaRPr>
          </a:p>
          <a:p>
            <a:pPr marL="0" indent="0" algn="ctr">
              <a:buNone/>
            </a:pPr>
            <a:r>
              <a:rPr lang="en-GB" sz="3200" dirty="0">
                <a:solidFill>
                  <a:schemeClr val="tx1"/>
                </a:solidFill>
              </a:rPr>
              <a:t>4I </a:t>
            </a:r>
            <a:r>
              <a:rPr lang="en-GB" sz="3200" dirty="0"/>
              <a:t>- </a:t>
            </a:r>
            <a:r>
              <a:rPr lang="en-GB" sz="3200" dirty="0">
                <a:solidFill>
                  <a:schemeClr val="tx1"/>
                </a:solidFill>
              </a:rPr>
              <a:t>Miss Newson</a:t>
            </a:r>
          </a:p>
          <a:p>
            <a:pPr marL="0" indent="0" algn="ctr">
              <a:buNone/>
            </a:pPr>
            <a:endParaRPr lang="en-GB" sz="3200" dirty="0">
              <a:solidFill>
                <a:schemeClr val="tx1"/>
              </a:solidFill>
            </a:endParaRPr>
          </a:p>
          <a:p>
            <a:pPr marL="0" indent="0" algn="ctr">
              <a:buNone/>
            </a:pPr>
            <a:r>
              <a:rPr lang="en-GB" sz="3200" dirty="0">
                <a:solidFill>
                  <a:schemeClr val="tx1"/>
                </a:solidFill>
              </a:rPr>
              <a:t>4J – Miss Williams</a:t>
            </a:r>
          </a:p>
          <a:p>
            <a:pPr marL="0" indent="0" algn="ctr">
              <a:buNone/>
            </a:pPr>
            <a:r>
              <a:rPr lang="en-GB" sz="3200" dirty="0"/>
              <a:t>Mrs Mullen</a:t>
            </a:r>
          </a:p>
          <a:p>
            <a:pPr marL="0" indent="0" algn="ctr">
              <a:buNone/>
            </a:pPr>
            <a:r>
              <a:rPr lang="en-GB" sz="3200" dirty="0"/>
              <a:t>Ms Bowden</a:t>
            </a:r>
          </a:p>
          <a:p>
            <a:pPr marL="0" indent="0" algn="ctr">
              <a:buNone/>
            </a:pPr>
            <a:r>
              <a:rPr lang="en-GB" sz="3200" dirty="0"/>
              <a:t>Mrs Ryan</a:t>
            </a:r>
          </a:p>
          <a:p>
            <a:pPr marL="0" indent="0" algn="ctr">
              <a:buNone/>
            </a:pPr>
            <a:endParaRPr lang="en-GB" sz="3200" dirty="0"/>
          </a:p>
        </p:txBody>
      </p:sp>
    </p:spTree>
    <p:extLst>
      <p:ext uri="{BB962C8B-B14F-4D97-AF65-F5344CB8AC3E}">
        <p14:creationId xmlns:p14="http://schemas.microsoft.com/office/powerpoint/2010/main" val="362216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C9D1C-D4D7-4F5D-B5CD-8A138A333943}"/>
              </a:ext>
            </a:extLst>
          </p:cNvPr>
          <p:cNvSpPr>
            <a:spLocks noGrp="1"/>
          </p:cNvSpPr>
          <p:nvPr>
            <p:ph type="title"/>
          </p:nvPr>
        </p:nvSpPr>
        <p:spPr/>
        <p:txBody>
          <a:bodyPr/>
          <a:lstStyle/>
          <a:p>
            <a:r>
              <a:rPr lang="en-GB" dirty="0"/>
              <a:t>Relationships and Health Education</a:t>
            </a:r>
          </a:p>
        </p:txBody>
      </p:sp>
      <p:sp>
        <p:nvSpPr>
          <p:cNvPr id="7" name="Content Placeholder 6">
            <a:extLst>
              <a:ext uri="{FF2B5EF4-FFF2-40B4-BE49-F238E27FC236}">
                <a16:creationId xmlns:a16="http://schemas.microsoft.com/office/drawing/2014/main" id="{35EAA1A4-B8C6-4CD1-BDC7-A47578D7E1B9}"/>
              </a:ext>
            </a:extLst>
          </p:cNvPr>
          <p:cNvSpPr>
            <a:spLocks noGrp="1"/>
          </p:cNvSpPr>
          <p:nvPr>
            <p:ph sz="quarter" idx="1"/>
          </p:nvPr>
        </p:nvSpPr>
        <p:spPr/>
        <p:txBody>
          <a:bodyPr>
            <a:normAutofit fontScale="40000" lnSpcReduction="20000"/>
          </a:bodyPr>
          <a:lstStyle/>
          <a:p>
            <a:r>
              <a:rPr lang="en-GB" sz="3400" dirty="0"/>
              <a:t>Similarities and differences between people as they grow.</a:t>
            </a:r>
          </a:p>
          <a:p>
            <a:r>
              <a:rPr lang="en-GB" sz="3400" dirty="0"/>
              <a:t>Creating community</a:t>
            </a:r>
          </a:p>
          <a:p>
            <a:r>
              <a:rPr lang="en-GB" sz="3400" dirty="0"/>
              <a:t>Self-confidence comes from being loved not status</a:t>
            </a:r>
          </a:p>
          <a:p>
            <a:r>
              <a:rPr lang="en-GB" sz="3400" dirty="0"/>
              <a:t>Respecting our bodies through what we wear, eat and physically do.</a:t>
            </a:r>
          </a:p>
          <a:p>
            <a:r>
              <a:rPr lang="en-GB" sz="3400" dirty="0"/>
              <a:t>How emotions (include hormonal effects) change our feelings but are not always a good guide for actions</a:t>
            </a:r>
          </a:p>
          <a:p>
            <a:r>
              <a:rPr lang="en-GB" sz="3400" dirty="0"/>
              <a:t>Who are our trusted people?</a:t>
            </a:r>
          </a:p>
          <a:p>
            <a:r>
              <a:rPr lang="en-GB" sz="3400" dirty="0"/>
              <a:t>Looking after our emotional well-being- thankfulness builds resilience</a:t>
            </a:r>
          </a:p>
          <a:p>
            <a:r>
              <a:rPr lang="en-GB" sz="3400" dirty="0"/>
              <a:t>How media images do not always reflect reality</a:t>
            </a:r>
          </a:p>
          <a:p>
            <a:r>
              <a:rPr lang="en-GB" sz="3400" dirty="0"/>
              <a:t>Life cycles- handmade by God with the help of their parents- how a baby grows in the womb</a:t>
            </a:r>
          </a:p>
          <a:p>
            <a:r>
              <a:rPr lang="en-GB" sz="3400" dirty="0"/>
              <a:t>Humans experience life on a physical, psychological and spiritual level</a:t>
            </a:r>
          </a:p>
          <a:p>
            <a:r>
              <a:rPr lang="en-GB" sz="3400" dirty="0"/>
              <a:t>Ways to develop good, trusting relationships where friend s what is truly best for each other</a:t>
            </a:r>
          </a:p>
          <a:p>
            <a:r>
              <a:rPr lang="en-GB" sz="3400" dirty="0"/>
              <a:t>Bullying, cyber-bullying, harassment and exploitation. Why these are harmful behaviours and how to respond to them</a:t>
            </a:r>
          </a:p>
          <a:p>
            <a:r>
              <a:rPr lang="en-GB" sz="3400" dirty="0"/>
              <a:t>How to stay safe online and recognise that too much use of technology can affect us negatively</a:t>
            </a:r>
          </a:p>
          <a:p>
            <a:r>
              <a:rPr lang="en-GB" sz="3400" dirty="0"/>
              <a:t>How to report and get help I they encounter inappropriate materials or messages</a:t>
            </a:r>
          </a:p>
          <a:p>
            <a:r>
              <a:rPr lang="en-GB" sz="3400" dirty="0"/>
              <a:t>To know what physical contact is acceptable and unacceptable</a:t>
            </a:r>
          </a:p>
          <a:p>
            <a:r>
              <a:rPr lang="en-GB" sz="3400" dirty="0"/>
              <a:t>Changing Bodies; the changes that take place in the male and female bodies during puberty</a:t>
            </a:r>
          </a:p>
          <a:p>
            <a:r>
              <a:rPr lang="en-GB" sz="3400" dirty="0"/>
              <a:t>The correct names of body parts, including genitalia</a:t>
            </a:r>
          </a:p>
          <a:p>
            <a:r>
              <a:rPr lang="en-GB" sz="3400" dirty="0"/>
              <a:t>To know that medicines are drugs and that alcohol and tobacco are harmful substances</a:t>
            </a:r>
          </a:p>
          <a:p>
            <a:r>
              <a:rPr lang="en-GB" sz="3400" dirty="0"/>
              <a:t>First aid- basic knowledge / remaining calm and taking quick action</a:t>
            </a:r>
          </a:p>
          <a:p>
            <a:endParaRPr lang="en-GB" dirty="0"/>
          </a:p>
        </p:txBody>
      </p:sp>
    </p:spTree>
    <p:extLst>
      <p:ext uri="{BB962C8B-B14F-4D97-AF65-F5344CB8AC3E}">
        <p14:creationId xmlns:p14="http://schemas.microsoft.com/office/powerpoint/2010/main" val="4257169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23B26-0857-461C-B408-4AF01DCFE569}"/>
              </a:ext>
            </a:extLst>
          </p:cNvPr>
          <p:cNvSpPr>
            <a:spLocks noGrp="1"/>
          </p:cNvSpPr>
          <p:nvPr>
            <p:ph type="title"/>
          </p:nvPr>
        </p:nvSpPr>
        <p:spPr/>
        <p:txBody>
          <a:bodyPr/>
          <a:lstStyle/>
          <a:p>
            <a:r>
              <a:rPr lang="en-GB" dirty="0"/>
              <a:t>Google Classroom</a:t>
            </a:r>
          </a:p>
        </p:txBody>
      </p:sp>
      <p:sp>
        <p:nvSpPr>
          <p:cNvPr id="3" name="Content Placeholder 2">
            <a:extLst>
              <a:ext uri="{FF2B5EF4-FFF2-40B4-BE49-F238E27FC236}">
                <a16:creationId xmlns:a16="http://schemas.microsoft.com/office/drawing/2014/main" id="{546FE340-A071-40C4-BFD7-29E1CC4AB1B9}"/>
              </a:ext>
            </a:extLst>
          </p:cNvPr>
          <p:cNvSpPr>
            <a:spLocks noGrp="1"/>
          </p:cNvSpPr>
          <p:nvPr>
            <p:ph sz="quarter" idx="1"/>
          </p:nvPr>
        </p:nvSpPr>
        <p:spPr/>
        <p:txBody>
          <a:bodyPr/>
          <a:lstStyle/>
          <a:p>
            <a:r>
              <a:rPr lang="en-GB" dirty="0"/>
              <a:t>The children’s homework will be posted each week onto the classroom feed (Friday to Friday)</a:t>
            </a:r>
          </a:p>
          <a:p>
            <a:r>
              <a:rPr lang="en-GB" dirty="0"/>
              <a:t>Maths/ Times tables tasks will be posted too </a:t>
            </a:r>
          </a:p>
          <a:p>
            <a:r>
              <a:rPr lang="en-GB" dirty="0"/>
              <a:t>We will also use the GC for computing sessions and interactive Geo/History lessons</a:t>
            </a:r>
          </a:p>
          <a:p>
            <a:r>
              <a:rPr lang="en-GB" dirty="0"/>
              <a:t>Log- ins for GC, Oxford Reading Buddy and Times tables rock stars are all the same</a:t>
            </a:r>
          </a:p>
          <a:p>
            <a:r>
              <a:rPr lang="en-GB" dirty="0"/>
              <a:t>For GC, add @g.st-joanofarc.islington.sch.uk after the 206</a:t>
            </a:r>
          </a:p>
        </p:txBody>
      </p:sp>
    </p:spTree>
    <p:extLst>
      <p:ext uri="{BB962C8B-B14F-4D97-AF65-F5344CB8AC3E}">
        <p14:creationId xmlns:p14="http://schemas.microsoft.com/office/powerpoint/2010/main" val="3642771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746C3-68FC-4330-95F7-39C120A5C66D}"/>
              </a:ext>
            </a:extLst>
          </p:cNvPr>
          <p:cNvSpPr>
            <a:spLocks noGrp="1"/>
          </p:cNvSpPr>
          <p:nvPr>
            <p:ph type="title"/>
          </p:nvPr>
        </p:nvSpPr>
        <p:spPr/>
        <p:txBody>
          <a:bodyPr/>
          <a:lstStyle/>
          <a:p>
            <a:r>
              <a:rPr lang="en-GB" dirty="0"/>
              <a:t>Multiplication Tables Check </a:t>
            </a:r>
          </a:p>
        </p:txBody>
      </p:sp>
      <p:sp>
        <p:nvSpPr>
          <p:cNvPr id="3" name="Content Placeholder 2">
            <a:extLst>
              <a:ext uri="{FF2B5EF4-FFF2-40B4-BE49-F238E27FC236}">
                <a16:creationId xmlns:a16="http://schemas.microsoft.com/office/drawing/2014/main" id="{169B4D1C-BAAA-48AC-AA6E-ED63818D6938}"/>
              </a:ext>
            </a:extLst>
          </p:cNvPr>
          <p:cNvSpPr>
            <a:spLocks noGrp="1"/>
          </p:cNvSpPr>
          <p:nvPr>
            <p:ph sz="quarter" idx="1"/>
          </p:nvPr>
        </p:nvSpPr>
        <p:spPr/>
        <p:txBody>
          <a:bodyPr>
            <a:normAutofit lnSpcReduction="10000"/>
          </a:bodyPr>
          <a:lstStyle/>
          <a:p>
            <a:pPr marL="457200" lvl="0" indent="-342900">
              <a:lnSpc>
                <a:spcPct val="115000"/>
              </a:lnSpc>
              <a:spcBef>
                <a:spcPts val="0"/>
              </a:spcBef>
              <a:buSzPts val="1800"/>
              <a:buFont typeface="Nunito"/>
              <a:buChar char="●"/>
            </a:pPr>
            <a:r>
              <a:rPr lang="en-US" dirty="0"/>
              <a:t>The MTC determines if Year 4 children can </a:t>
            </a:r>
            <a:r>
              <a:rPr lang="en-US" dirty="0">
                <a:solidFill>
                  <a:srgbClr val="283593"/>
                </a:solidFill>
              </a:rPr>
              <a:t>fluently</a:t>
            </a:r>
            <a:r>
              <a:rPr lang="en-US" dirty="0"/>
              <a:t> recall their multiplication tables.</a:t>
            </a:r>
          </a:p>
          <a:p>
            <a:pPr marL="457200" lvl="0" indent="-228600">
              <a:lnSpc>
                <a:spcPct val="115000"/>
              </a:lnSpc>
              <a:spcBef>
                <a:spcPts val="0"/>
              </a:spcBef>
              <a:buSzPts val="1800"/>
              <a:buNone/>
            </a:pPr>
            <a:endParaRPr lang="en-US" dirty="0"/>
          </a:p>
          <a:p>
            <a:pPr marL="457200" lvl="0" indent="-342900">
              <a:lnSpc>
                <a:spcPct val="115000"/>
              </a:lnSpc>
              <a:spcBef>
                <a:spcPts val="0"/>
              </a:spcBef>
              <a:buSzPts val="1800"/>
              <a:buFont typeface="Nunito"/>
              <a:buChar char="●"/>
            </a:pPr>
            <a:r>
              <a:rPr lang="en-US" dirty="0">
                <a:solidFill>
                  <a:srgbClr val="000000"/>
                </a:solidFill>
              </a:rPr>
              <a:t>They are designed to help schools identify which children require more support to learn their times tables. </a:t>
            </a:r>
            <a:endParaRPr lang="en-US" dirty="0"/>
          </a:p>
          <a:p>
            <a:pPr marL="457200" lvl="0" indent="-228600">
              <a:lnSpc>
                <a:spcPct val="115000"/>
              </a:lnSpc>
              <a:spcBef>
                <a:spcPts val="0"/>
              </a:spcBef>
              <a:buSzPts val="1800"/>
              <a:buNone/>
            </a:pPr>
            <a:endParaRPr lang="en-US" dirty="0">
              <a:solidFill>
                <a:srgbClr val="000000"/>
              </a:solidFill>
            </a:endParaRPr>
          </a:p>
          <a:p>
            <a:pPr marL="457200" lvl="0" indent="-342900">
              <a:lnSpc>
                <a:spcPct val="115000"/>
              </a:lnSpc>
              <a:spcBef>
                <a:spcPts val="0"/>
              </a:spcBef>
              <a:buSzPts val="1800"/>
              <a:buFont typeface="Nunito"/>
              <a:buChar char="●"/>
            </a:pPr>
            <a:r>
              <a:rPr lang="en-US" dirty="0">
                <a:solidFill>
                  <a:srgbClr val="000000"/>
                </a:solidFill>
              </a:rPr>
              <a:t>There is no ‘pass’ rate or threshold which means that, unlike the Phonics Screening Check, children will not be expected to re-sit the check. </a:t>
            </a:r>
            <a:endParaRPr lang="en-US" dirty="0"/>
          </a:p>
          <a:p>
            <a:endParaRPr lang="en-GB" dirty="0"/>
          </a:p>
        </p:txBody>
      </p:sp>
    </p:spTree>
    <p:extLst>
      <p:ext uri="{BB962C8B-B14F-4D97-AF65-F5344CB8AC3E}">
        <p14:creationId xmlns:p14="http://schemas.microsoft.com/office/powerpoint/2010/main" val="1327037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5F5C6-C0E3-4541-9F62-89599E980675}"/>
              </a:ext>
            </a:extLst>
          </p:cNvPr>
          <p:cNvSpPr>
            <a:spLocks noGrp="1"/>
          </p:cNvSpPr>
          <p:nvPr>
            <p:ph type="title"/>
          </p:nvPr>
        </p:nvSpPr>
        <p:spPr/>
        <p:txBody>
          <a:bodyPr/>
          <a:lstStyle/>
          <a:p>
            <a:r>
              <a:rPr lang="en-GB" dirty="0"/>
              <a:t>MTC continued</a:t>
            </a:r>
          </a:p>
        </p:txBody>
      </p:sp>
      <p:sp>
        <p:nvSpPr>
          <p:cNvPr id="3" name="Content Placeholder 2">
            <a:extLst>
              <a:ext uri="{FF2B5EF4-FFF2-40B4-BE49-F238E27FC236}">
                <a16:creationId xmlns:a16="http://schemas.microsoft.com/office/drawing/2014/main" id="{B2F8F806-6968-4C02-A520-DA03D38FC455}"/>
              </a:ext>
            </a:extLst>
          </p:cNvPr>
          <p:cNvSpPr>
            <a:spLocks noGrp="1"/>
          </p:cNvSpPr>
          <p:nvPr>
            <p:ph sz="quarter" idx="1"/>
          </p:nvPr>
        </p:nvSpPr>
        <p:spPr/>
        <p:txBody>
          <a:bodyPr>
            <a:normAutofit fontScale="92500" lnSpcReduction="10000"/>
          </a:bodyPr>
          <a:lstStyle/>
          <a:p>
            <a:pPr marL="457200" lvl="0" indent="-342900">
              <a:lnSpc>
                <a:spcPct val="115000"/>
              </a:lnSpc>
              <a:spcBef>
                <a:spcPts val="0"/>
              </a:spcBef>
              <a:buSzPts val="1800"/>
              <a:buFont typeface="Nunito"/>
              <a:buChar char="●"/>
            </a:pPr>
            <a:r>
              <a:rPr lang="en-US" dirty="0"/>
              <a:t>There will be a </a:t>
            </a:r>
            <a:r>
              <a:rPr lang="en-US" dirty="0">
                <a:solidFill>
                  <a:srgbClr val="283593"/>
                </a:solidFill>
              </a:rPr>
              <a:t>3 week window </a:t>
            </a:r>
            <a:r>
              <a:rPr lang="en-US" dirty="0"/>
              <a:t>from </a:t>
            </a:r>
            <a:r>
              <a:rPr lang="en-US" dirty="0">
                <a:solidFill>
                  <a:srgbClr val="283593"/>
                </a:solidFill>
              </a:rPr>
              <a:t>June </a:t>
            </a:r>
            <a:r>
              <a:rPr lang="en-US" dirty="0"/>
              <a:t>for schools to administer the check. </a:t>
            </a:r>
          </a:p>
          <a:p>
            <a:pPr marL="457200" lvl="0" indent="-228600">
              <a:lnSpc>
                <a:spcPct val="115000"/>
              </a:lnSpc>
              <a:spcBef>
                <a:spcPts val="0"/>
              </a:spcBef>
              <a:buSzPts val="1800"/>
              <a:buNone/>
            </a:pPr>
            <a:endParaRPr lang="en-US" dirty="0"/>
          </a:p>
          <a:p>
            <a:pPr marL="457200" lvl="0" indent="-342900">
              <a:lnSpc>
                <a:spcPct val="115000"/>
              </a:lnSpc>
              <a:spcBef>
                <a:spcPts val="0"/>
              </a:spcBef>
              <a:buSzPts val="1800"/>
              <a:buFont typeface="Nunito"/>
              <a:buChar char="●"/>
            </a:pPr>
            <a:r>
              <a:rPr lang="en-US" dirty="0"/>
              <a:t>There is </a:t>
            </a:r>
            <a:r>
              <a:rPr lang="en-US" dirty="0">
                <a:solidFill>
                  <a:srgbClr val="283593"/>
                </a:solidFill>
              </a:rPr>
              <a:t>no set day </a:t>
            </a:r>
            <a:r>
              <a:rPr lang="en-US" dirty="0"/>
              <a:t>to administer the check and children are not expected to take the check at the same time. </a:t>
            </a:r>
          </a:p>
          <a:p>
            <a:pPr marL="457200" lvl="0" indent="-228600">
              <a:lnSpc>
                <a:spcPct val="115000"/>
              </a:lnSpc>
              <a:spcBef>
                <a:spcPts val="0"/>
              </a:spcBef>
              <a:buSzPts val="1800"/>
              <a:buNone/>
            </a:pPr>
            <a:endParaRPr lang="en-US" dirty="0"/>
          </a:p>
          <a:p>
            <a:pPr marL="457200" lvl="0" indent="-342900">
              <a:lnSpc>
                <a:spcPct val="115000"/>
              </a:lnSpc>
              <a:spcBef>
                <a:spcPts val="0"/>
              </a:spcBef>
              <a:buSzPts val="1800"/>
              <a:buChar char="•"/>
            </a:pPr>
            <a:r>
              <a:rPr lang="en-US" dirty="0"/>
              <a:t>All eligible Year 4 children in England will be required to take the check. </a:t>
            </a:r>
          </a:p>
          <a:p>
            <a:pPr marL="457200" lvl="0" indent="0">
              <a:lnSpc>
                <a:spcPct val="115000"/>
              </a:lnSpc>
              <a:spcBef>
                <a:spcPts val="0"/>
              </a:spcBef>
              <a:buNone/>
            </a:pPr>
            <a:endParaRPr lang="en-US" dirty="0"/>
          </a:p>
          <a:p>
            <a:pPr marL="457200" lvl="0" indent="-342900">
              <a:lnSpc>
                <a:spcPct val="115000"/>
              </a:lnSpc>
              <a:spcBef>
                <a:spcPts val="0"/>
              </a:spcBef>
              <a:buSzPts val="1800"/>
              <a:buChar char="•"/>
            </a:pPr>
            <a:r>
              <a:rPr lang="en-US" dirty="0"/>
              <a:t>There is a ‘Try it out’ area, provided by the DfE, which will take place in school.</a:t>
            </a:r>
          </a:p>
          <a:p>
            <a:endParaRPr lang="en-GB" dirty="0"/>
          </a:p>
        </p:txBody>
      </p:sp>
    </p:spTree>
    <p:extLst>
      <p:ext uri="{BB962C8B-B14F-4D97-AF65-F5344CB8AC3E}">
        <p14:creationId xmlns:p14="http://schemas.microsoft.com/office/powerpoint/2010/main" val="3907354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EC04E-C571-4E16-B06E-524B22B2110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E7C2953-5189-4DF9-A9BD-E589CE980C0D}"/>
              </a:ext>
            </a:extLst>
          </p:cNvPr>
          <p:cNvSpPr>
            <a:spLocks noGrp="1"/>
          </p:cNvSpPr>
          <p:nvPr>
            <p:ph sz="quarter" idx="1"/>
          </p:nvPr>
        </p:nvSpPr>
        <p:spPr/>
        <p:txBody>
          <a:bodyPr>
            <a:normAutofit fontScale="70000" lnSpcReduction="20000"/>
          </a:bodyPr>
          <a:lstStyle/>
          <a:p>
            <a:pPr marL="457200" lvl="0" indent="-342900">
              <a:lnSpc>
                <a:spcPct val="115000"/>
              </a:lnSpc>
              <a:spcBef>
                <a:spcPts val="0"/>
              </a:spcBef>
              <a:buSzPts val="1800"/>
              <a:buFont typeface="Nunito"/>
              <a:buChar char="●"/>
            </a:pPr>
            <a:r>
              <a:rPr lang="en-US" dirty="0"/>
              <a:t>The check will be </a:t>
            </a:r>
            <a:r>
              <a:rPr lang="en-US" dirty="0">
                <a:solidFill>
                  <a:srgbClr val="283593"/>
                </a:solidFill>
              </a:rPr>
              <a:t>fully digital.</a:t>
            </a:r>
            <a:endParaRPr lang="en-US" dirty="0"/>
          </a:p>
          <a:p>
            <a:pPr marL="457200" lvl="0" indent="-228600">
              <a:lnSpc>
                <a:spcPct val="115000"/>
              </a:lnSpc>
              <a:spcBef>
                <a:spcPts val="0"/>
              </a:spcBef>
              <a:buSzPts val="1800"/>
              <a:buNone/>
            </a:pPr>
            <a:endParaRPr lang="en-US" dirty="0"/>
          </a:p>
          <a:p>
            <a:pPr marL="457200" lvl="0" indent="-342900">
              <a:lnSpc>
                <a:spcPct val="115000"/>
              </a:lnSpc>
              <a:spcBef>
                <a:spcPts val="0"/>
              </a:spcBef>
              <a:buSzPts val="1800"/>
              <a:buFont typeface="Nunito"/>
              <a:buChar char="●"/>
            </a:pPr>
            <a:r>
              <a:rPr lang="en-US" dirty="0"/>
              <a:t>Answers will be entered using a keyboard, by pressing digits using a mouse or using an on-screen number pad.</a:t>
            </a:r>
          </a:p>
          <a:p>
            <a:pPr marL="457200" lvl="0" indent="-228600">
              <a:lnSpc>
                <a:spcPct val="115000"/>
              </a:lnSpc>
              <a:spcBef>
                <a:spcPts val="0"/>
              </a:spcBef>
              <a:buSzPts val="1800"/>
              <a:buNone/>
            </a:pPr>
            <a:endParaRPr lang="en-US" dirty="0"/>
          </a:p>
          <a:p>
            <a:pPr marL="457200" lvl="0" indent="-342900">
              <a:lnSpc>
                <a:spcPct val="115000"/>
              </a:lnSpc>
              <a:spcBef>
                <a:spcPts val="0"/>
              </a:spcBef>
              <a:buSzPts val="1800"/>
              <a:buFont typeface="Nunito"/>
              <a:buChar char="●"/>
            </a:pPr>
            <a:r>
              <a:rPr lang="en-US" dirty="0"/>
              <a:t>Usually, the check will take less than </a:t>
            </a:r>
            <a:r>
              <a:rPr lang="en-US" dirty="0">
                <a:solidFill>
                  <a:srgbClr val="283593"/>
                </a:solidFill>
              </a:rPr>
              <a:t>5 minutes </a:t>
            </a:r>
            <a:r>
              <a:rPr lang="en-US" dirty="0"/>
              <a:t>for each child. </a:t>
            </a:r>
          </a:p>
          <a:p>
            <a:pPr marL="457200" lvl="0" indent="-228600">
              <a:lnSpc>
                <a:spcPct val="115000"/>
              </a:lnSpc>
              <a:spcBef>
                <a:spcPts val="0"/>
              </a:spcBef>
              <a:buSzPts val="1800"/>
              <a:buNone/>
            </a:pPr>
            <a:endParaRPr lang="en-US" dirty="0"/>
          </a:p>
          <a:p>
            <a:pPr marL="457200" lvl="0" indent="-342900">
              <a:lnSpc>
                <a:spcPct val="115000"/>
              </a:lnSpc>
              <a:spcBef>
                <a:spcPts val="0"/>
              </a:spcBef>
              <a:buSzPts val="1800"/>
              <a:buFont typeface="Nunito"/>
              <a:buChar char="●"/>
            </a:pPr>
            <a:r>
              <a:rPr lang="en-US" dirty="0"/>
              <a:t>The children will have </a:t>
            </a:r>
            <a:r>
              <a:rPr lang="en-US" dirty="0">
                <a:solidFill>
                  <a:srgbClr val="283593"/>
                </a:solidFill>
              </a:rPr>
              <a:t>6 seconds </a:t>
            </a:r>
            <a:r>
              <a:rPr lang="en-US" dirty="0"/>
              <a:t>from the time the question appears to input their answer. (</a:t>
            </a:r>
            <a:r>
              <a:rPr lang="en-US" sz="1800" dirty="0"/>
              <a:t>6 seconds per answer means that children must be able to read, recall and enter their response within that time.  Whatever is written in the answer box at the end of 6 seconds will be counted as the answer.)</a:t>
            </a:r>
          </a:p>
          <a:p>
            <a:pPr marL="457200" lvl="0" indent="0">
              <a:lnSpc>
                <a:spcPct val="115000"/>
              </a:lnSpc>
              <a:spcBef>
                <a:spcPts val="0"/>
              </a:spcBef>
              <a:buSzPts val="1800"/>
              <a:buNone/>
            </a:pPr>
            <a:r>
              <a:rPr lang="en-US" sz="1800" dirty="0"/>
              <a:t> </a:t>
            </a:r>
            <a:endParaRPr lang="en-US" dirty="0"/>
          </a:p>
          <a:p>
            <a:pPr marL="457200" lvl="0" indent="-342900">
              <a:lnSpc>
                <a:spcPct val="115000"/>
              </a:lnSpc>
              <a:spcBef>
                <a:spcPts val="0"/>
              </a:spcBef>
              <a:buSzPts val="1800"/>
              <a:buFont typeface="Nunito"/>
              <a:buChar char="●"/>
            </a:pPr>
            <a:r>
              <a:rPr lang="en-US" dirty="0"/>
              <a:t>There will be a total of </a:t>
            </a:r>
            <a:r>
              <a:rPr lang="en-US" dirty="0">
                <a:solidFill>
                  <a:srgbClr val="283593"/>
                </a:solidFill>
              </a:rPr>
              <a:t>25 questions </a:t>
            </a:r>
            <a:r>
              <a:rPr lang="en-US" dirty="0"/>
              <a:t>with a </a:t>
            </a:r>
            <a:r>
              <a:rPr lang="en-US" dirty="0">
                <a:solidFill>
                  <a:srgbClr val="283593"/>
                </a:solidFill>
              </a:rPr>
              <a:t>3 second pause </a:t>
            </a:r>
            <a:r>
              <a:rPr lang="en-US" dirty="0"/>
              <a:t>in-between questions. </a:t>
            </a:r>
          </a:p>
          <a:p>
            <a:pPr marL="457200" lvl="0" indent="-228600">
              <a:lnSpc>
                <a:spcPct val="115000"/>
              </a:lnSpc>
              <a:spcBef>
                <a:spcPts val="0"/>
              </a:spcBef>
              <a:buSzPts val="1800"/>
              <a:buNone/>
            </a:pPr>
            <a:endParaRPr lang="en-US" dirty="0"/>
          </a:p>
          <a:p>
            <a:pPr marL="457200" lvl="0" indent="-342900">
              <a:lnSpc>
                <a:spcPct val="115000"/>
              </a:lnSpc>
              <a:spcBef>
                <a:spcPts val="0"/>
              </a:spcBef>
              <a:buSzPts val="1800"/>
              <a:buFont typeface="Nunito"/>
              <a:buChar char="●"/>
            </a:pPr>
            <a:r>
              <a:rPr lang="en-US" dirty="0"/>
              <a:t>There will be </a:t>
            </a:r>
            <a:r>
              <a:rPr lang="en-US" dirty="0">
                <a:solidFill>
                  <a:srgbClr val="283593"/>
                </a:solidFill>
              </a:rPr>
              <a:t>3 practice questions</a:t>
            </a:r>
            <a:r>
              <a:rPr lang="en-US" dirty="0"/>
              <a:t> before the check begins. </a:t>
            </a:r>
          </a:p>
          <a:p>
            <a:endParaRPr lang="en-GB" dirty="0"/>
          </a:p>
        </p:txBody>
      </p:sp>
    </p:spTree>
    <p:extLst>
      <p:ext uri="{BB962C8B-B14F-4D97-AF65-F5344CB8AC3E}">
        <p14:creationId xmlns:p14="http://schemas.microsoft.com/office/powerpoint/2010/main" val="8789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83D64-2F21-4479-93E1-09B061ED3856}"/>
              </a:ext>
            </a:extLst>
          </p:cNvPr>
          <p:cNvSpPr>
            <a:spLocks noGrp="1"/>
          </p:cNvSpPr>
          <p:nvPr>
            <p:ph type="title"/>
          </p:nvPr>
        </p:nvSpPr>
        <p:spPr/>
        <p:txBody>
          <a:bodyPr/>
          <a:lstStyle/>
          <a:p>
            <a:r>
              <a:rPr lang="en-GB" dirty="0"/>
              <a:t>How to help your child/children</a:t>
            </a:r>
          </a:p>
        </p:txBody>
      </p:sp>
      <p:sp>
        <p:nvSpPr>
          <p:cNvPr id="3" name="Content Placeholder 2">
            <a:extLst>
              <a:ext uri="{FF2B5EF4-FFF2-40B4-BE49-F238E27FC236}">
                <a16:creationId xmlns:a16="http://schemas.microsoft.com/office/drawing/2014/main" id="{F7EEA0EF-3786-4AC1-8343-86E24B0B8486}"/>
              </a:ext>
            </a:extLst>
          </p:cNvPr>
          <p:cNvSpPr>
            <a:spLocks noGrp="1"/>
          </p:cNvSpPr>
          <p:nvPr>
            <p:ph sz="quarter" idx="1"/>
          </p:nvPr>
        </p:nvSpPr>
        <p:spPr/>
        <p:txBody>
          <a:bodyPr>
            <a:normAutofit fontScale="77500" lnSpcReduction="20000"/>
          </a:bodyPr>
          <a:lstStyle/>
          <a:p>
            <a:pPr marL="158750" lvl="0" indent="0">
              <a:spcBef>
                <a:spcPts val="0"/>
              </a:spcBef>
              <a:buClr>
                <a:schemeClr val="dk1"/>
              </a:buClr>
              <a:buSzPts val="1100"/>
              <a:buNone/>
            </a:pPr>
            <a:endParaRPr lang="en-US" sz="1600" dirty="0"/>
          </a:p>
          <a:p>
            <a:pPr marL="457200" lvl="0" indent="-355600">
              <a:spcBef>
                <a:spcPts val="0"/>
              </a:spcBef>
              <a:buClr>
                <a:schemeClr val="dk1"/>
              </a:buClr>
              <a:buSzPts val="2000"/>
              <a:buFont typeface="Arial"/>
              <a:buChar char="●"/>
            </a:pPr>
            <a:r>
              <a:rPr lang="en-US" sz="3200" dirty="0"/>
              <a:t>Climb the stairs counting in multiples</a:t>
            </a:r>
          </a:p>
          <a:p>
            <a:pPr marL="457200" lvl="0" indent="-355600">
              <a:spcBef>
                <a:spcPts val="0"/>
              </a:spcBef>
              <a:buClr>
                <a:schemeClr val="dk1"/>
              </a:buClr>
              <a:buSzPts val="2000"/>
              <a:buFont typeface="Arial"/>
              <a:buChar char="●"/>
            </a:pPr>
            <a:r>
              <a:rPr lang="en-US" sz="3200" dirty="0"/>
              <a:t>Play time tables games verbally.</a:t>
            </a:r>
          </a:p>
          <a:p>
            <a:pPr marL="457200" lvl="0" indent="-355600">
              <a:spcBef>
                <a:spcPts val="0"/>
              </a:spcBef>
              <a:buClr>
                <a:schemeClr val="dk1"/>
              </a:buClr>
              <a:buSzPts val="2000"/>
              <a:buFont typeface="Arial"/>
              <a:buChar char="●"/>
            </a:pPr>
            <a:r>
              <a:rPr lang="en-US" sz="3200" dirty="0"/>
              <a:t>Listen and sing along to times tables songs.</a:t>
            </a:r>
          </a:p>
          <a:p>
            <a:pPr marL="457200" lvl="0" indent="-355600">
              <a:spcBef>
                <a:spcPts val="0"/>
              </a:spcBef>
              <a:buClr>
                <a:schemeClr val="dk1"/>
              </a:buClr>
              <a:buSzPts val="2000"/>
              <a:buFont typeface="Arial"/>
              <a:buChar char="●"/>
            </a:pPr>
            <a:r>
              <a:rPr lang="en-US" sz="3200" dirty="0"/>
              <a:t>Take it in turns to say times tables in funny voices. </a:t>
            </a:r>
          </a:p>
          <a:p>
            <a:pPr marL="457200" lvl="0" indent="0">
              <a:spcBef>
                <a:spcPts val="0"/>
              </a:spcBef>
              <a:buSzPts val="1800"/>
              <a:buNone/>
            </a:pPr>
            <a:endParaRPr lang="en-US" sz="3200" dirty="0"/>
          </a:p>
          <a:p>
            <a:pPr marL="457200" lvl="0" indent="-355600">
              <a:spcBef>
                <a:spcPts val="0"/>
              </a:spcBef>
              <a:buClr>
                <a:schemeClr val="dk1"/>
              </a:buClr>
              <a:buSzPts val="2000"/>
              <a:buFont typeface="Arial"/>
              <a:buChar char="●"/>
            </a:pPr>
            <a:r>
              <a:rPr lang="en-US" sz="3200" dirty="0"/>
              <a:t>Play </a:t>
            </a:r>
            <a:r>
              <a:rPr lang="en-US" sz="3200" dirty="0" err="1"/>
              <a:t>maths</a:t>
            </a:r>
            <a:r>
              <a:rPr lang="en-US" sz="3200" dirty="0"/>
              <a:t> games online: </a:t>
            </a:r>
          </a:p>
          <a:p>
            <a:pPr marL="457200" lvl="0" indent="0">
              <a:spcBef>
                <a:spcPts val="0"/>
              </a:spcBef>
              <a:buSzPts val="1800"/>
              <a:buNone/>
            </a:pPr>
            <a:r>
              <a:rPr lang="en-US" sz="2800" b="1" dirty="0">
                <a:highlight>
                  <a:srgbClr val="FFFFFF"/>
                </a:highlight>
                <a:latin typeface="Calibri"/>
                <a:ea typeface="Calibri"/>
                <a:cs typeface="Calibri"/>
                <a:sym typeface="Calibri"/>
              </a:rPr>
              <a:t>Hit the Button</a:t>
            </a:r>
            <a:r>
              <a:rPr lang="en-US" sz="2800" dirty="0">
                <a:highlight>
                  <a:srgbClr val="FFFFFF"/>
                </a:highlight>
                <a:latin typeface="Calibri"/>
                <a:ea typeface="Calibri"/>
                <a:cs typeface="Calibri"/>
                <a:sym typeface="Calibri"/>
              </a:rPr>
              <a:t>- </a:t>
            </a:r>
            <a:r>
              <a:rPr lang="en-US" sz="2800" u="sng" dirty="0">
                <a:highlight>
                  <a:srgbClr val="FFFFFF"/>
                </a:highlight>
                <a:latin typeface="Calibri"/>
                <a:ea typeface="Calibri"/>
                <a:cs typeface="Calibri"/>
                <a:sym typeface="Calibri"/>
              </a:rPr>
              <a:t>https://www.topmarks.co.uk/maths-games/hit-the-button</a:t>
            </a:r>
            <a:r>
              <a:rPr lang="en-US" sz="2800" dirty="0">
                <a:highlight>
                  <a:srgbClr val="FFFFFF"/>
                </a:highlight>
                <a:latin typeface="Calibri"/>
                <a:ea typeface="Calibri"/>
                <a:cs typeface="Calibri"/>
                <a:sym typeface="Calibri"/>
              </a:rPr>
              <a:t>  </a:t>
            </a:r>
            <a:endParaRPr lang="en-US" sz="2000" dirty="0">
              <a:highlight>
                <a:srgbClr val="FFFFFF"/>
              </a:highlight>
              <a:latin typeface="Calibri"/>
              <a:ea typeface="Calibri"/>
              <a:cs typeface="Calibri"/>
              <a:sym typeface="Calibri"/>
            </a:endParaRPr>
          </a:p>
          <a:p>
            <a:pPr marL="457200" lvl="0" indent="0">
              <a:spcBef>
                <a:spcPts val="0"/>
              </a:spcBef>
              <a:buSzPts val="1800"/>
              <a:buNone/>
            </a:pPr>
            <a:r>
              <a:rPr lang="en-US" sz="2800" dirty="0">
                <a:highlight>
                  <a:srgbClr val="FFFFFF"/>
                </a:highlight>
                <a:latin typeface="Calibri"/>
                <a:ea typeface="Calibri"/>
                <a:cs typeface="Calibri"/>
                <a:sym typeface="Calibri"/>
              </a:rPr>
              <a:t>Snappy </a:t>
            </a:r>
            <a:r>
              <a:rPr lang="en-US" sz="2800" dirty="0" err="1">
                <a:highlight>
                  <a:srgbClr val="FFFFFF"/>
                </a:highlight>
                <a:latin typeface="Calibri"/>
                <a:ea typeface="Calibri"/>
                <a:cs typeface="Calibri"/>
                <a:sym typeface="Calibri"/>
              </a:rPr>
              <a:t>Maths</a:t>
            </a:r>
            <a:r>
              <a:rPr lang="en-US" sz="2800" dirty="0">
                <a:highlight>
                  <a:srgbClr val="FFFFFF"/>
                </a:highlight>
                <a:latin typeface="Calibri"/>
                <a:ea typeface="Calibri"/>
                <a:cs typeface="Calibri"/>
                <a:sym typeface="Calibri"/>
              </a:rPr>
              <a:t> </a:t>
            </a:r>
            <a:r>
              <a:rPr lang="en-US" sz="2800" u="sng" dirty="0">
                <a:solidFill>
                  <a:schemeClr val="hlink"/>
                </a:solidFill>
                <a:highlight>
                  <a:srgbClr val="FFFFFF"/>
                </a:highlight>
                <a:latin typeface="Calibri"/>
                <a:ea typeface="Calibri"/>
                <a:cs typeface="Calibri"/>
                <a:sym typeface="Calibri"/>
                <a:hlinkClick r:id="rId2"/>
              </a:rPr>
              <a:t>http://www.snappymaths.com/multiplication/multiplication.htm</a:t>
            </a:r>
            <a:endParaRPr lang="en-US" sz="2000" dirty="0">
              <a:highlight>
                <a:srgbClr val="FFFFFF"/>
              </a:highlight>
              <a:latin typeface="Calibri"/>
              <a:ea typeface="Calibri"/>
              <a:cs typeface="Calibri"/>
              <a:sym typeface="Calibri"/>
            </a:endParaRPr>
          </a:p>
          <a:p>
            <a:pPr marL="457200" lvl="0" indent="0">
              <a:spcBef>
                <a:spcPts val="0"/>
              </a:spcBef>
              <a:buSzPts val="1800"/>
              <a:buNone/>
            </a:pPr>
            <a:r>
              <a:rPr lang="en-US" sz="2800" dirty="0">
                <a:highlight>
                  <a:srgbClr val="FFFFFF"/>
                </a:highlight>
                <a:latin typeface="Calibri"/>
                <a:ea typeface="Calibri"/>
                <a:cs typeface="Calibri"/>
                <a:sym typeface="Calibri"/>
              </a:rPr>
              <a:t>Time table games: </a:t>
            </a:r>
            <a:r>
              <a:rPr lang="en-US" sz="2800" u="sng" dirty="0">
                <a:solidFill>
                  <a:schemeClr val="hlink"/>
                </a:solidFill>
                <a:highlight>
                  <a:srgbClr val="FFFFFF"/>
                </a:highlight>
                <a:latin typeface="Calibri"/>
                <a:ea typeface="Calibri"/>
                <a:cs typeface="Calibri"/>
                <a:sym typeface="Calibri"/>
                <a:hlinkClick r:id="rId3"/>
              </a:rPr>
              <a:t>https://www.timestables.co.uk/games/</a:t>
            </a:r>
            <a:endParaRPr lang="en-US" sz="2000" dirty="0">
              <a:highlight>
                <a:srgbClr val="FFFFFF"/>
              </a:highlight>
              <a:latin typeface="Calibri"/>
              <a:ea typeface="Calibri"/>
              <a:cs typeface="Calibri"/>
              <a:sym typeface="Calibri"/>
            </a:endParaRPr>
          </a:p>
          <a:p>
            <a:pPr marL="457200" lvl="0" indent="0">
              <a:spcBef>
                <a:spcPts val="0"/>
              </a:spcBef>
              <a:buSzPts val="1800"/>
              <a:buNone/>
            </a:pPr>
            <a:r>
              <a:rPr lang="en-US" sz="2800" dirty="0" err="1">
                <a:highlight>
                  <a:srgbClr val="FFFFFF"/>
                </a:highlight>
                <a:latin typeface="Calibri"/>
                <a:ea typeface="Calibri"/>
                <a:cs typeface="Calibri"/>
                <a:sym typeface="Calibri"/>
              </a:rPr>
              <a:t>Maths</a:t>
            </a:r>
            <a:r>
              <a:rPr lang="en-US" sz="2800" dirty="0">
                <a:highlight>
                  <a:srgbClr val="FFFFFF"/>
                </a:highlight>
                <a:latin typeface="Calibri"/>
                <a:ea typeface="Calibri"/>
                <a:cs typeface="Calibri"/>
                <a:sym typeface="Calibri"/>
              </a:rPr>
              <a:t> frame: </a:t>
            </a:r>
            <a:r>
              <a:rPr lang="en-US" sz="2800" u="sng" dirty="0">
                <a:solidFill>
                  <a:schemeClr val="hlink"/>
                </a:solidFill>
                <a:highlight>
                  <a:srgbClr val="FFFFFF"/>
                </a:highlight>
                <a:latin typeface="Calibri"/>
                <a:ea typeface="Calibri"/>
                <a:cs typeface="Calibri"/>
                <a:sym typeface="Calibri"/>
                <a:hlinkClick r:id="rId4"/>
              </a:rPr>
              <a:t>https://mathsframe.co.uk/en/resources/resource/477/Multiplication-Tables-Check</a:t>
            </a:r>
            <a:endParaRPr lang="en-US" sz="2000" dirty="0">
              <a:highlight>
                <a:srgbClr val="FFFFFF"/>
              </a:highlight>
              <a:latin typeface="Calibri"/>
              <a:ea typeface="Calibri"/>
              <a:cs typeface="Calibri"/>
              <a:sym typeface="Calibri"/>
            </a:endParaRPr>
          </a:p>
          <a:p>
            <a:pPr marL="457200" lvl="0" indent="0">
              <a:spcBef>
                <a:spcPts val="0"/>
              </a:spcBef>
              <a:buSzPts val="1800"/>
              <a:buNone/>
            </a:pPr>
            <a:r>
              <a:rPr lang="en-US" sz="2800" dirty="0">
                <a:highlight>
                  <a:srgbClr val="FFFFFF"/>
                </a:highlight>
                <a:latin typeface="Calibri"/>
                <a:ea typeface="Calibri"/>
                <a:cs typeface="Calibri"/>
                <a:sym typeface="Calibri"/>
              </a:rPr>
              <a:t>TT </a:t>
            </a:r>
            <a:r>
              <a:rPr lang="en-US" sz="2800" dirty="0" err="1">
                <a:highlight>
                  <a:srgbClr val="FFFFFF"/>
                </a:highlight>
                <a:latin typeface="Calibri"/>
                <a:ea typeface="Calibri"/>
                <a:cs typeface="Calibri"/>
                <a:sym typeface="Calibri"/>
              </a:rPr>
              <a:t>Rockstars</a:t>
            </a:r>
            <a:r>
              <a:rPr lang="en-US" sz="2800" dirty="0">
                <a:highlight>
                  <a:srgbClr val="FFFFFF"/>
                </a:highlight>
                <a:latin typeface="Calibri"/>
                <a:ea typeface="Calibri"/>
                <a:cs typeface="Calibri"/>
                <a:sym typeface="Calibri"/>
              </a:rPr>
              <a:t>: https://ttrockstars.com/</a:t>
            </a:r>
            <a:endParaRPr lang="en-US" sz="2000" dirty="0">
              <a:highlight>
                <a:srgbClr val="FFFFFF"/>
              </a:highlight>
              <a:latin typeface="Calibri"/>
              <a:ea typeface="Calibri"/>
              <a:cs typeface="Calibri"/>
              <a:sym typeface="Calibri"/>
            </a:endParaRPr>
          </a:p>
          <a:p>
            <a:endParaRPr lang="en-GB" dirty="0"/>
          </a:p>
        </p:txBody>
      </p:sp>
    </p:spTree>
    <p:extLst>
      <p:ext uri="{BB962C8B-B14F-4D97-AF65-F5344CB8AC3E}">
        <p14:creationId xmlns:p14="http://schemas.microsoft.com/office/powerpoint/2010/main" val="2853000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95CB94-AE73-41A7-B829-1B68FDD92C11}"/>
              </a:ext>
            </a:extLst>
          </p:cNvPr>
          <p:cNvSpPr>
            <a:spLocks noGrp="1"/>
          </p:cNvSpPr>
          <p:nvPr>
            <p:ph sz="quarter" idx="1"/>
          </p:nvPr>
        </p:nvSpPr>
        <p:spPr/>
        <p:txBody>
          <a:bodyPr>
            <a:normAutofit/>
          </a:bodyPr>
          <a:lstStyle/>
          <a:p>
            <a:pPr marL="0" indent="0" algn="ctr">
              <a:buNone/>
            </a:pPr>
            <a:r>
              <a:rPr lang="en-GB" sz="4000" dirty="0"/>
              <a:t>Thank you for joining us this afternoon.</a:t>
            </a:r>
          </a:p>
          <a:p>
            <a:pPr marL="0" indent="0" algn="ctr">
              <a:buNone/>
            </a:pPr>
            <a:endParaRPr lang="en-GB" sz="4000" dirty="0"/>
          </a:p>
          <a:p>
            <a:pPr marL="0" indent="0" algn="ctr">
              <a:buNone/>
            </a:pPr>
            <a:r>
              <a:rPr lang="en-GB" sz="4000" dirty="0"/>
              <a:t>We look forward to working with you!</a:t>
            </a:r>
          </a:p>
        </p:txBody>
      </p:sp>
    </p:spTree>
    <p:extLst>
      <p:ext uri="{BB962C8B-B14F-4D97-AF65-F5344CB8AC3E}">
        <p14:creationId xmlns:p14="http://schemas.microsoft.com/office/powerpoint/2010/main" val="409950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A83AB-6192-4BA2-BFEB-ED2F496868C5}"/>
              </a:ext>
            </a:extLst>
          </p:cNvPr>
          <p:cNvSpPr>
            <a:spLocks noGrp="1"/>
          </p:cNvSpPr>
          <p:nvPr>
            <p:ph type="title"/>
          </p:nvPr>
        </p:nvSpPr>
        <p:spPr/>
        <p:txBody>
          <a:bodyPr/>
          <a:lstStyle/>
          <a:p>
            <a:r>
              <a:rPr lang="en-GB" dirty="0">
                <a:solidFill>
                  <a:schemeClr val="tx1"/>
                </a:solidFill>
              </a:rPr>
              <a:t>Daily Routines</a:t>
            </a:r>
          </a:p>
        </p:txBody>
      </p:sp>
      <p:sp>
        <p:nvSpPr>
          <p:cNvPr id="3" name="Content Placeholder 2">
            <a:extLst>
              <a:ext uri="{FF2B5EF4-FFF2-40B4-BE49-F238E27FC236}">
                <a16:creationId xmlns:a16="http://schemas.microsoft.com/office/drawing/2014/main" id="{F4EBF660-5E3F-4610-8AB5-4ED21635316A}"/>
              </a:ext>
            </a:extLst>
          </p:cNvPr>
          <p:cNvSpPr>
            <a:spLocks noGrp="1"/>
          </p:cNvSpPr>
          <p:nvPr>
            <p:ph sz="quarter" idx="1"/>
          </p:nvPr>
        </p:nvSpPr>
        <p:spPr/>
        <p:txBody>
          <a:bodyPr/>
          <a:lstStyle/>
          <a:p>
            <a:r>
              <a:rPr lang="en-GB" dirty="0"/>
              <a:t>Soft start from 8:15 am </a:t>
            </a:r>
          </a:p>
          <a:p>
            <a:r>
              <a:rPr lang="en-GB" dirty="0"/>
              <a:t>School day begins at 8:30 am</a:t>
            </a:r>
          </a:p>
          <a:p>
            <a:r>
              <a:rPr lang="en-GB" dirty="0"/>
              <a:t>Pupils complete maths activities, handwriting, times tables tasks or 1:1 reading</a:t>
            </a:r>
          </a:p>
          <a:p>
            <a:r>
              <a:rPr lang="en-GB" dirty="0"/>
              <a:t>Emphasis on personal organisation:</a:t>
            </a:r>
          </a:p>
          <a:p>
            <a:pPr>
              <a:buFontTx/>
              <a:buChar char="-"/>
            </a:pPr>
            <a:r>
              <a:rPr lang="en-GB" dirty="0"/>
              <a:t>Changing reading books independently</a:t>
            </a:r>
          </a:p>
          <a:p>
            <a:pPr>
              <a:buFontTx/>
              <a:buChar char="-"/>
            </a:pPr>
            <a:r>
              <a:rPr lang="en-GB" dirty="0"/>
              <a:t>Belongings: all to be labelled</a:t>
            </a:r>
          </a:p>
          <a:p>
            <a:pPr>
              <a:buFontTx/>
              <a:buChar char="-"/>
            </a:pPr>
            <a:r>
              <a:rPr lang="en-GB" dirty="0"/>
              <a:t>Personal responsibility for record books and homework book</a:t>
            </a:r>
          </a:p>
          <a:p>
            <a:endParaRPr lang="en-GB" dirty="0"/>
          </a:p>
        </p:txBody>
      </p:sp>
    </p:spTree>
    <p:extLst>
      <p:ext uri="{BB962C8B-B14F-4D97-AF65-F5344CB8AC3E}">
        <p14:creationId xmlns:p14="http://schemas.microsoft.com/office/powerpoint/2010/main" val="103762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C6174-4877-4F01-BAD6-0B00B4D950BD}"/>
              </a:ext>
            </a:extLst>
          </p:cNvPr>
          <p:cNvSpPr>
            <a:spLocks noGrp="1"/>
          </p:cNvSpPr>
          <p:nvPr>
            <p:ph type="title"/>
          </p:nvPr>
        </p:nvSpPr>
        <p:spPr/>
        <p:txBody>
          <a:bodyPr/>
          <a:lstStyle/>
          <a:p>
            <a:r>
              <a:rPr lang="en-GB" dirty="0"/>
              <a:t>PE</a:t>
            </a:r>
          </a:p>
        </p:txBody>
      </p:sp>
      <p:sp>
        <p:nvSpPr>
          <p:cNvPr id="3" name="Content Placeholder 2">
            <a:extLst>
              <a:ext uri="{FF2B5EF4-FFF2-40B4-BE49-F238E27FC236}">
                <a16:creationId xmlns:a16="http://schemas.microsoft.com/office/drawing/2014/main" id="{2F786952-2255-463B-A7DC-44E3CBB19A14}"/>
              </a:ext>
            </a:extLst>
          </p:cNvPr>
          <p:cNvSpPr>
            <a:spLocks noGrp="1"/>
          </p:cNvSpPr>
          <p:nvPr>
            <p:ph sz="quarter" idx="1"/>
          </p:nvPr>
        </p:nvSpPr>
        <p:spPr/>
        <p:txBody>
          <a:bodyPr/>
          <a:lstStyle/>
          <a:p>
            <a:r>
              <a:rPr lang="en-GB" dirty="0"/>
              <a:t>Children will have PE twice a week, on a Tuesday and a Thursday </a:t>
            </a:r>
          </a:p>
          <a:p>
            <a:r>
              <a:rPr lang="en-GB" dirty="0"/>
              <a:t>Please come dressed in your PE kits </a:t>
            </a:r>
          </a:p>
          <a:p>
            <a:r>
              <a:rPr lang="en-GB" dirty="0"/>
              <a:t>Please make sure PE uniform is in line with the school uniform guidance- free from sports logos and brands</a:t>
            </a:r>
          </a:p>
          <a:p>
            <a:endParaRPr lang="en-GB" dirty="0"/>
          </a:p>
        </p:txBody>
      </p:sp>
    </p:spTree>
    <p:extLst>
      <p:ext uri="{BB962C8B-B14F-4D97-AF65-F5344CB8AC3E}">
        <p14:creationId xmlns:p14="http://schemas.microsoft.com/office/powerpoint/2010/main" val="3763722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CC1E5-4351-44D7-A68B-97DC12695F2C}"/>
              </a:ext>
            </a:extLst>
          </p:cNvPr>
          <p:cNvSpPr>
            <a:spLocks noGrp="1"/>
          </p:cNvSpPr>
          <p:nvPr>
            <p:ph type="title"/>
          </p:nvPr>
        </p:nvSpPr>
        <p:spPr/>
        <p:txBody>
          <a:bodyPr/>
          <a:lstStyle/>
          <a:p>
            <a:r>
              <a:rPr lang="en-GB" dirty="0"/>
              <a:t>Christian Values</a:t>
            </a:r>
          </a:p>
        </p:txBody>
      </p:sp>
      <p:pic>
        <p:nvPicPr>
          <p:cNvPr id="5" name="Content Placeholder 4">
            <a:extLst>
              <a:ext uri="{FF2B5EF4-FFF2-40B4-BE49-F238E27FC236}">
                <a16:creationId xmlns:a16="http://schemas.microsoft.com/office/drawing/2014/main" id="{4C3AB70E-D4BC-43E4-A83F-879E3E51736F}"/>
              </a:ext>
            </a:extLst>
          </p:cNvPr>
          <p:cNvPicPr>
            <a:picLocks noGrp="1" noChangeAspect="1"/>
          </p:cNvPicPr>
          <p:nvPr>
            <p:ph sz="quarter" idx="1"/>
          </p:nvPr>
        </p:nvPicPr>
        <p:blipFill>
          <a:blip r:embed="rId3"/>
          <a:stretch>
            <a:fillRect/>
          </a:stretch>
        </p:blipFill>
        <p:spPr>
          <a:xfrm>
            <a:off x="200382" y="2708920"/>
            <a:ext cx="8737140" cy="2227511"/>
          </a:xfrm>
          <a:prstGeom prst="rect">
            <a:avLst/>
          </a:prstGeom>
        </p:spPr>
      </p:pic>
    </p:spTree>
    <p:extLst>
      <p:ext uri="{BB962C8B-B14F-4D97-AF65-F5344CB8AC3E}">
        <p14:creationId xmlns:p14="http://schemas.microsoft.com/office/powerpoint/2010/main" val="2849469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2BFFC-F415-4310-8671-56411E4F7953}"/>
              </a:ext>
            </a:extLst>
          </p:cNvPr>
          <p:cNvSpPr>
            <a:spLocks noGrp="1"/>
          </p:cNvSpPr>
          <p:nvPr>
            <p:ph type="title"/>
          </p:nvPr>
        </p:nvSpPr>
        <p:spPr/>
        <p:txBody>
          <a:bodyPr/>
          <a:lstStyle/>
          <a:p>
            <a:r>
              <a:rPr lang="en-GB" dirty="0"/>
              <a:t>	Behaviour Policy – Restorative Justice </a:t>
            </a:r>
          </a:p>
        </p:txBody>
      </p:sp>
      <p:pic>
        <p:nvPicPr>
          <p:cNvPr id="6" name="Picture 5">
            <a:extLst>
              <a:ext uri="{FF2B5EF4-FFF2-40B4-BE49-F238E27FC236}">
                <a16:creationId xmlns:a16="http://schemas.microsoft.com/office/drawing/2014/main" id="{55ABD41A-121E-495A-9708-BBA737F57A44}"/>
              </a:ext>
            </a:extLst>
          </p:cNvPr>
          <p:cNvPicPr>
            <a:picLocks noChangeAspect="1"/>
          </p:cNvPicPr>
          <p:nvPr/>
        </p:nvPicPr>
        <p:blipFill>
          <a:blip r:embed="rId3"/>
          <a:stretch>
            <a:fillRect/>
          </a:stretch>
        </p:blipFill>
        <p:spPr>
          <a:xfrm>
            <a:off x="1979712" y="1628801"/>
            <a:ext cx="6295989" cy="4539198"/>
          </a:xfrm>
          <a:prstGeom prst="rect">
            <a:avLst/>
          </a:prstGeom>
        </p:spPr>
      </p:pic>
      <p:graphicFrame>
        <p:nvGraphicFramePr>
          <p:cNvPr id="8" name="Table 7">
            <a:extLst>
              <a:ext uri="{FF2B5EF4-FFF2-40B4-BE49-F238E27FC236}">
                <a16:creationId xmlns:a16="http://schemas.microsoft.com/office/drawing/2014/main" id="{4A7155E0-3F5C-4449-B07C-C2D651142142}"/>
              </a:ext>
            </a:extLst>
          </p:cNvPr>
          <p:cNvGraphicFramePr>
            <a:graphicFrameLocks noGrp="1"/>
          </p:cNvGraphicFramePr>
          <p:nvPr>
            <p:extLst>
              <p:ext uri="{D42A27DB-BD31-4B8C-83A1-F6EECF244321}">
                <p14:modId xmlns:p14="http://schemas.microsoft.com/office/powerpoint/2010/main" val="3916970465"/>
              </p:ext>
            </p:extLst>
          </p:nvPr>
        </p:nvGraphicFramePr>
        <p:xfrm>
          <a:off x="301752" y="1700808"/>
          <a:ext cx="1214618" cy="4395184"/>
        </p:xfrm>
        <a:graphic>
          <a:graphicData uri="http://schemas.openxmlformats.org/drawingml/2006/table">
            <a:tbl>
              <a:tblPr firstRow="1" firstCol="1" bandRow="1">
                <a:tableStyleId>{5C22544A-7EE6-4342-B048-85BDC9FD1C3A}</a:tableStyleId>
              </a:tblPr>
              <a:tblGrid>
                <a:gridCol w="1214618">
                  <a:extLst>
                    <a:ext uri="{9D8B030D-6E8A-4147-A177-3AD203B41FA5}">
                      <a16:colId xmlns:a16="http://schemas.microsoft.com/office/drawing/2014/main" val="74685773"/>
                    </a:ext>
                  </a:extLst>
                </a:gridCol>
              </a:tblGrid>
              <a:tr h="1098796">
                <a:tc>
                  <a:txBody>
                    <a:bodyPr/>
                    <a:lstStyle/>
                    <a:p>
                      <a:pPr>
                        <a:spcAft>
                          <a:spcPts val="0"/>
                        </a:spcAft>
                      </a:pPr>
                      <a:r>
                        <a:rPr lang="en-GB" sz="900">
                          <a:effectLst/>
                        </a:rPr>
                        <a:t>Quietly comment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4568126"/>
                  </a:ext>
                </a:extLst>
              </a:tr>
              <a:tr h="549398">
                <a:tc>
                  <a:txBody>
                    <a:bodyPr/>
                    <a:lstStyle/>
                    <a:p>
                      <a:pPr>
                        <a:spcAft>
                          <a:spcPts val="0"/>
                        </a:spcAft>
                      </a:pPr>
                      <a:r>
                        <a:rPr lang="en-GB" sz="900">
                          <a:effectLst/>
                        </a:rPr>
                        <a:t>Reminder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8926311"/>
                  </a:ext>
                </a:extLst>
              </a:tr>
              <a:tr h="549398">
                <a:tc>
                  <a:txBody>
                    <a:bodyPr/>
                    <a:lstStyle/>
                    <a:p>
                      <a:pPr>
                        <a:spcAft>
                          <a:spcPts val="0"/>
                        </a:spcAft>
                      </a:pPr>
                      <a:r>
                        <a:rPr lang="en-GB" sz="900">
                          <a:effectLst/>
                        </a:rPr>
                        <a:t>Warning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8553914"/>
                  </a:ext>
                </a:extLst>
              </a:tr>
              <a:tr h="549398">
                <a:tc>
                  <a:txBody>
                    <a:bodyPr/>
                    <a:lstStyle/>
                    <a:p>
                      <a:pPr>
                        <a:spcAft>
                          <a:spcPts val="0"/>
                        </a:spcAft>
                      </a:pPr>
                      <a:r>
                        <a:rPr lang="en-GB" sz="900">
                          <a:effectLst/>
                        </a:rPr>
                        <a:t>Time out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6948278"/>
                  </a:ext>
                </a:extLst>
              </a:tr>
              <a:tr h="549398">
                <a:tc>
                  <a:txBody>
                    <a:bodyPr/>
                    <a:lstStyle/>
                    <a:p>
                      <a:pPr>
                        <a:spcAft>
                          <a:spcPts val="0"/>
                        </a:spcAft>
                      </a:pPr>
                      <a:r>
                        <a:rPr lang="en-GB" sz="900">
                          <a:effectLst/>
                        </a:rPr>
                        <a:t>Calming down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3589042"/>
                  </a:ext>
                </a:extLst>
              </a:tr>
              <a:tr h="549398">
                <a:tc>
                  <a:txBody>
                    <a:bodyPr/>
                    <a:lstStyle/>
                    <a:p>
                      <a:pPr>
                        <a:spcAft>
                          <a:spcPts val="0"/>
                        </a:spcAft>
                      </a:pPr>
                      <a:r>
                        <a:rPr lang="en-GB" sz="900">
                          <a:effectLst/>
                        </a:rPr>
                        <a:t>Restore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7622321"/>
                  </a:ext>
                </a:extLst>
              </a:tr>
              <a:tr h="549398">
                <a:tc>
                  <a:txBody>
                    <a:bodyPr/>
                    <a:lstStyle/>
                    <a:p>
                      <a:pPr>
                        <a:spcAft>
                          <a:spcPts val="0"/>
                        </a:spcAft>
                      </a:pPr>
                      <a:r>
                        <a:rPr lang="en-GB" sz="900" dirty="0">
                          <a:effectLst/>
                        </a:rPr>
                        <a:t>Detention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6252848"/>
                  </a:ext>
                </a:extLst>
              </a:tr>
            </a:tbl>
          </a:graphicData>
        </a:graphic>
      </p:graphicFrame>
    </p:spTree>
    <p:extLst>
      <p:ext uri="{BB962C8B-B14F-4D97-AF65-F5344CB8AC3E}">
        <p14:creationId xmlns:p14="http://schemas.microsoft.com/office/powerpoint/2010/main" val="4144885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28334-0B72-4FB7-ACB1-420CA7C5952F}"/>
              </a:ext>
            </a:extLst>
          </p:cNvPr>
          <p:cNvSpPr>
            <a:spLocks noGrp="1"/>
          </p:cNvSpPr>
          <p:nvPr>
            <p:ph type="title"/>
          </p:nvPr>
        </p:nvSpPr>
        <p:spPr/>
        <p:txBody>
          <a:bodyPr/>
          <a:lstStyle/>
          <a:p>
            <a:r>
              <a:rPr lang="en-GB" dirty="0">
                <a:solidFill>
                  <a:schemeClr val="tx1"/>
                </a:solidFill>
              </a:rPr>
              <a:t>Behaviour Expectations </a:t>
            </a:r>
          </a:p>
        </p:txBody>
      </p:sp>
      <p:sp>
        <p:nvSpPr>
          <p:cNvPr id="3" name="Content Placeholder 2">
            <a:extLst>
              <a:ext uri="{FF2B5EF4-FFF2-40B4-BE49-F238E27FC236}">
                <a16:creationId xmlns:a16="http://schemas.microsoft.com/office/drawing/2014/main" id="{83B9F979-D868-48A3-8DCC-4393F9EA602E}"/>
              </a:ext>
            </a:extLst>
          </p:cNvPr>
          <p:cNvSpPr>
            <a:spLocks noGrp="1"/>
          </p:cNvSpPr>
          <p:nvPr>
            <p:ph sz="quarter" idx="1"/>
          </p:nvPr>
        </p:nvSpPr>
        <p:spPr>
          <a:xfrm>
            <a:off x="301752" y="1527048"/>
            <a:ext cx="8662736" cy="4572000"/>
          </a:xfrm>
        </p:spPr>
        <p:txBody>
          <a:bodyPr>
            <a:normAutofit fontScale="92500" lnSpcReduction="10000"/>
          </a:bodyPr>
          <a:lstStyle/>
          <a:p>
            <a:pPr marL="0" indent="0">
              <a:buNone/>
            </a:pPr>
            <a:r>
              <a:rPr lang="en-GB" sz="2000" dirty="0"/>
              <a:t>The Standards are: </a:t>
            </a:r>
          </a:p>
          <a:p>
            <a:pPr marL="0" indent="0">
              <a:buNone/>
            </a:pPr>
            <a:r>
              <a:rPr lang="en-GB" sz="2000" dirty="0"/>
              <a:t>• For pupils to show a respectful attitude to prayer </a:t>
            </a:r>
          </a:p>
          <a:p>
            <a:pPr marL="0" indent="0">
              <a:buNone/>
            </a:pPr>
            <a:r>
              <a:rPr lang="en-GB" sz="2000" dirty="0"/>
              <a:t>• To always try their best</a:t>
            </a:r>
          </a:p>
          <a:p>
            <a:pPr marL="0" indent="0">
              <a:buNone/>
            </a:pPr>
            <a:r>
              <a:rPr lang="en-GB" sz="2000" dirty="0"/>
              <a:t>• To respect everyone, their rights, belongings and feelings. </a:t>
            </a:r>
          </a:p>
          <a:p>
            <a:pPr marL="0" indent="0">
              <a:buNone/>
            </a:pPr>
            <a:r>
              <a:rPr lang="en-GB" sz="2000" dirty="0"/>
              <a:t>• To listen to teachers and follow their instructions</a:t>
            </a:r>
          </a:p>
          <a:p>
            <a:pPr marL="0" indent="0">
              <a:buNone/>
            </a:pPr>
            <a:r>
              <a:rPr lang="en-GB" sz="2000" dirty="0"/>
              <a:t>• To do their homework as well as they can, and on time</a:t>
            </a:r>
          </a:p>
          <a:p>
            <a:pPr marL="0" indent="0">
              <a:buNone/>
            </a:pPr>
            <a:r>
              <a:rPr lang="en-GB" sz="2000" dirty="0"/>
              <a:t>• To wear the school uniform appropriately and neatly</a:t>
            </a:r>
          </a:p>
          <a:p>
            <a:pPr marL="0" indent="0">
              <a:buNone/>
            </a:pPr>
            <a:endParaRPr lang="en-GB" sz="2000" dirty="0">
              <a:highlight>
                <a:srgbClr val="FFFF00"/>
              </a:highlight>
            </a:endParaRPr>
          </a:p>
          <a:p>
            <a:pPr marL="0" indent="0">
              <a:buNone/>
            </a:pPr>
            <a:r>
              <a:rPr lang="en-GB" sz="2000" dirty="0">
                <a:solidFill>
                  <a:srgbClr val="FF0000"/>
                </a:solidFill>
              </a:rPr>
              <a:t>In year four: </a:t>
            </a:r>
          </a:p>
          <a:p>
            <a:pPr>
              <a:buFontTx/>
              <a:buChar char="-"/>
            </a:pPr>
            <a:r>
              <a:rPr lang="en-GB" sz="2000" dirty="0">
                <a:solidFill>
                  <a:srgbClr val="FF0000"/>
                </a:solidFill>
              </a:rPr>
              <a:t>House points </a:t>
            </a:r>
          </a:p>
          <a:p>
            <a:pPr>
              <a:buFontTx/>
              <a:buChar char="-"/>
            </a:pPr>
            <a:r>
              <a:rPr lang="en-GB" sz="2000" dirty="0">
                <a:solidFill>
                  <a:srgbClr val="FF0000"/>
                </a:solidFill>
              </a:rPr>
              <a:t>Arc Awards </a:t>
            </a:r>
          </a:p>
          <a:p>
            <a:pPr>
              <a:buFontTx/>
              <a:buChar char="-"/>
            </a:pPr>
            <a:r>
              <a:rPr lang="en-GB" sz="2000" dirty="0">
                <a:solidFill>
                  <a:srgbClr val="FF0000"/>
                </a:solidFill>
              </a:rPr>
              <a:t>Marble jar (whole class reward)</a:t>
            </a:r>
          </a:p>
          <a:p>
            <a:pPr>
              <a:buFontTx/>
              <a:buChar char="-"/>
            </a:pPr>
            <a:r>
              <a:rPr lang="en-GB" sz="2000" dirty="0">
                <a:solidFill>
                  <a:srgbClr val="FF0000"/>
                </a:solidFill>
              </a:rPr>
              <a:t>Weekly certificates at phase assembly each Thursday</a:t>
            </a:r>
          </a:p>
          <a:p>
            <a:pPr>
              <a:buFontTx/>
              <a:buChar char="-"/>
            </a:pPr>
            <a:r>
              <a:rPr lang="en-GB" sz="2000" i="1" dirty="0">
                <a:solidFill>
                  <a:schemeClr val="tx1">
                    <a:lumMod val="95000"/>
                    <a:lumOff val="5000"/>
                  </a:schemeClr>
                </a:solidFill>
              </a:rPr>
              <a:t>Values chart for half-termly phase treat/trip (special privilege)</a:t>
            </a:r>
          </a:p>
          <a:p>
            <a:pPr>
              <a:buFontTx/>
              <a:buChar char="-"/>
            </a:pPr>
            <a:endParaRPr lang="en-GB" sz="2000" dirty="0">
              <a:solidFill>
                <a:srgbClr val="FF0000"/>
              </a:solidFill>
              <a:highlight>
                <a:srgbClr val="FFFF00"/>
              </a:highlight>
            </a:endParaRPr>
          </a:p>
        </p:txBody>
      </p:sp>
    </p:spTree>
    <p:extLst>
      <p:ext uri="{BB962C8B-B14F-4D97-AF65-F5344CB8AC3E}">
        <p14:creationId xmlns:p14="http://schemas.microsoft.com/office/powerpoint/2010/main" val="2964618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Homework - Reading</a:t>
            </a:r>
          </a:p>
        </p:txBody>
      </p:sp>
      <p:sp>
        <p:nvSpPr>
          <p:cNvPr id="3" name="Content Placeholder 2"/>
          <p:cNvSpPr>
            <a:spLocks noGrp="1"/>
          </p:cNvSpPr>
          <p:nvPr>
            <p:ph sz="quarter" idx="1"/>
          </p:nvPr>
        </p:nvSpPr>
        <p:spPr/>
        <p:txBody>
          <a:bodyPr>
            <a:normAutofit lnSpcReduction="10000"/>
          </a:bodyPr>
          <a:lstStyle/>
          <a:p>
            <a:r>
              <a:rPr lang="en-GB" dirty="0"/>
              <a:t>At least 15 minutes daily, aloud to an adult or silently </a:t>
            </a:r>
          </a:p>
          <a:p>
            <a:r>
              <a:rPr lang="en-GB" dirty="0"/>
              <a:t>Signed reading record daily, child can write comment and parent can sign off (comments are really helpful)</a:t>
            </a:r>
          </a:p>
          <a:p>
            <a:r>
              <a:rPr lang="en-GB" dirty="0"/>
              <a:t>Discussion about the text</a:t>
            </a:r>
          </a:p>
          <a:p>
            <a:pPr lvl="1"/>
            <a:r>
              <a:rPr lang="en-GB" dirty="0">
                <a:solidFill>
                  <a:schemeClr val="tx1"/>
                </a:solidFill>
              </a:rPr>
              <a:t>Sounding out</a:t>
            </a:r>
          </a:p>
          <a:p>
            <a:pPr lvl="1"/>
            <a:r>
              <a:rPr lang="en-GB" dirty="0">
                <a:solidFill>
                  <a:schemeClr val="tx1"/>
                </a:solidFill>
              </a:rPr>
              <a:t>Reading around the word</a:t>
            </a:r>
          </a:p>
          <a:p>
            <a:pPr lvl="1"/>
            <a:r>
              <a:rPr lang="en-GB" dirty="0">
                <a:solidFill>
                  <a:schemeClr val="tx1"/>
                </a:solidFill>
              </a:rPr>
              <a:t>Checking for understanding</a:t>
            </a:r>
          </a:p>
          <a:p>
            <a:pPr lvl="1"/>
            <a:r>
              <a:rPr lang="en-GB" dirty="0">
                <a:solidFill>
                  <a:schemeClr val="tx1"/>
                </a:solidFill>
              </a:rPr>
              <a:t>Predicting </a:t>
            </a:r>
          </a:p>
          <a:p>
            <a:pPr lvl="1"/>
            <a:r>
              <a:rPr lang="en-GB" dirty="0">
                <a:solidFill>
                  <a:schemeClr val="tx1"/>
                </a:solidFill>
              </a:rPr>
              <a:t>Inference and deduction</a:t>
            </a:r>
          </a:p>
          <a:p>
            <a:pPr lvl="1"/>
            <a:r>
              <a:rPr lang="en-GB" dirty="0">
                <a:solidFill>
                  <a:schemeClr val="tx1"/>
                </a:solidFill>
              </a:rPr>
              <a:t>Intonation and expression</a:t>
            </a:r>
          </a:p>
          <a:p>
            <a:pPr lvl="1"/>
            <a:endParaRPr lang="en-GB" dirty="0"/>
          </a:p>
          <a:p>
            <a:pPr lvl="1"/>
            <a:endParaRPr lang="en-GB" dirty="0"/>
          </a:p>
          <a:p>
            <a:pPr lvl="1"/>
            <a:endParaRPr lang="en-GB" dirty="0"/>
          </a:p>
        </p:txBody>
      </p:sp>
    </p:spTree>
    <p:extLst>
      <p:ext uri="{BB962C8B-B14F-4D97-AF65-F5344CB8AC3E}">
        <p14:creationId xmlns:p14="http://schemas.microsoft.com/office/powerpoint/2010/main" val="10746436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12189</TotalTime>
  <Words>2075</Words>
  <Application>Microsoft Office PowerPoint</Application>
  <PresentationFormat>On-screen Show (4:3)</PresentationFormat>
  <Paragraphs>294</Paragraphs>
  <Slides>36</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Boring Joined</vt:lpstr>
      <vt:lpstr>Calibri</vt:lpstr>
      <vt:lpstr>Georgia</vt:lpstr>
      <vt:lpstr>Nunito</vt:lpstr>
      <vt:lpstr>Symbol</vt:lpstr>
      <vt:lpstr>Wingdings</vt:lpstr>
      <vt:lpstr>Wingdings 2</vt:lpstr>
      <vt:lpstr>Civic</vt:lpstr>
      <vt:lpstr>Year Four Parents’ Curriculum Meeting</vt:lpstr>
      <vt:lpstr>Agenda</vt:lpstr>
      <vt:lpstr>Year 4 Staff</vt:lpstr>
      <vt:lpstr>Daily Routines</vt:lpstr>
      <vt:lpstr>PE</vt:lpstr>
      <vt:lpstr>Christian Values</vt:lpstr>
      <vt:lpstr> Behaviour Policy – Restorative Justice </vt:lpstr>
      <vt:lpstr>Behaviour Expectations </vt:lpstr>
      <vt:lpstr>Homework - Reading</vt:lpstr>
      <vt:lpstr>Reading Records</vt:lpstr>
      <vt:lpstr>PowerPoint Presentation</vt:lpstr>
      <vt:lpstr>Homework - Spellings </vt:lpstr>
      <vt:lpstr>Homework - Maths</vt:lpstr>
      <vt:lpstr>Year 4 Curriculum </vt:lpstr>
      <vt:lpstr>Mathematics</vt:lpstr>
      <vt:lpstr>Year 4 Maths Objectives</vt:lpstr>
      <vt:lpstr>PowerPoint Presentation</vt:lpstr>
      <vt:lpstr>Year 4 English Objectives</vt:lpstr>
      <vt:lpstr>English Curriculum </vt:lpstr>
      <vt:lpstr>Reading</vt:lpstr>
      <vt:lpstr>Oxford Reading Levels </vt:lpstr>
      <vt:lpstr>Writing</vt:lpstr>
      <vt:lpstr>Punctuation and Grammar in Year 4</vt:lpstr>
      <vt:lpstr>Other Subjects </vt:lpstr>
      <vt:lpstr>Humanities</vt:lpstr>
      <vt:lpstr>Religious Education</vt:lpstr>
      <vt:lpstr>Science, Art and DT</vt:lpstr>
      <vt:lpstr>Music, PE and Spanish</vt:lpstr>
      <vt:lpstr>Computing and Online Safety</vt:lpstr>
      <vt:lpstr>Relationships and Health Education</vt:lpstr>
      <vt:lpstr>Google Classroom</vt:lpstr>
      <vt:lpstr>Multiplication Tables Check </vt:lpstr>
      <vt:lpstr>MTC continued</vt:lpstr>
      <vt:lpstr>PowerPoint Presentation</vt:lpstr>
      <vt:lpstr>How to help your child/children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Five and Six Parents’ Curriculum Meeting</dc:title>
  <dc:creator>Hugh Heneghan</dc:creator>
  <cp:lastModifiedBy>Brenda Williams</cp:lastModifiedBy>
  <cp:revision>160</cp:revision>
  <cp:lastPrinted>2017-09-19T13:07:27Z</cp:lastPrinted>
  <dcterms:created xsi:type="dcterms:W3CDTF">2015-09-07T13:19:54Z</dcterms:created>
  <dcterms:modified xsi:type="dcterms:W3CDTF">2024-09-05T14:55:48Z</dcterms:modified>
</cp:coreProperties>
</file>