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notesMasterIdLst>
    <p:notesMasterId r:id="rId25"/>
  </p:notesMasterIdLst>
  <p:sldIdLst>
    <p:sldId id="256" r:id="rId2"/>
    <p:sldId id="290" r:id="rId3"/>
    <p:sldId id="291" r:id="rId4"/>
    <p:sldId id="310" r:id="rId5"/>
    <p:sldId id="315" r:id="rId6"/>
    <p:sldId id="313" r:id="rId7"/>
    <p:sldId id="294" r:id="rId8"/>
    <p:sldId id="295" r:id="rId9"/>
    <p:sldId id="316" r:id="rId10"/>
    <p:sldId id="293" r:id="rId11"/>
    <p:sldId id="257" r:id="rId12"/>
    <p:sldId id="317" r:id="rId13"/>
    <p:sldId id="270" r:id="rId14"/>
    <p:sldId id="314" r:id="rId15"/>
    <p:sldId id="266" r:id="rId16"/>
    <p:sldId id="275" r:id="rId17"/>
    <p:sldId id="276" r:id="rId18"/>
    <p:sldId id="286" r:id="rId19"/>
    <p:sldId id="304" r:id="rId20"/>
    <p:sldId id="306" r:id="rId21"/>
    <p:sldId id="318" r:id="rId22"/>
    <p:sldId id="301" r:id="rId23"/>
    <p:sldId id="312" r:id="rId24"/>
  </p:sldIdLst>
  <p:sldSz cx="9144000" cy="6858000" type="screen4x3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9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59AA03-51E4-42EE-AC75-B09BA7E8C266}" v="67" dt="2022-11-03T10:33:43.3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1" autoAdjust="0"/>
    <p:restoredTop sz="94660"/>
  </p:normalViewPr>
  <p:slideViewPr>
    <p:cSldViewPr>
      <p:cViewPr varScale="1">
        <p:scale>
          <a:sx n="69" d="100"/>
          <a:sy n="69" d="100"/>
        </p:scale>
        <p:origin x="37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4008" y="-84"/>
      </p:cViewPr>
      <p:guideLst>
        <p:guide orient="horz" pos="3109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ll auld" userId="qAGI0V8sC0r7kyr869zOh2/fFFuiSQNuFA8CVFFjOOU=" providerId="None" clId="Web-{DF59AA03-51E4-42EE-AC75-B09BA7E8C266}"/>
    <pc:docChg chg="modSld">
      <pc:chgData name="gill auld" userId="qAGI0V8sC0r7kyr869zOh2/fFFuiSQNuFA8CVFFjOOU=" providerId="None" clId="Web-{DF59AA03-51E4-42EE-AC75-B09BA7E8C266}" dt="2022-11-03T10:33:43.364" v="64" actId="20577"/>
      <pc:docMkLst>
        <pc:docMk/>
      </pc:docMkLst>
      <pc:sldChg chg="modSp">
        <pc:chgData name="gill auld" userId="qAGI0V8sC0r7kyr869zOh2/fFFuiSQNuFA8CVFFjOOU=" providerId="None" clId="Web-{DF59AA03-51E4-42EE-AC75-B09BA7E8C266}" dt="2022-11-03T10:32:23.236" v="46" actId="20577"/>
        <pc:sldMkLst>
          <pc:docMk/>
          <pc:sldMk cId="3637977857" sldId="256"/>
        </pc:sldMkLst>
        <pc:spChg chg="mod">
          <ac:chgData name="gill auld" userId="qAGI0V8sC0r7kyr869zOh2/fFFuiSQNuFA8CVFFjOOU=" providerId="None" clId="Web-{DF59AA03-51E4-42EE-AC75-B09BA7E8C266}" dt="2022-11-03T10:32:18.908" v="29" actId="20577"/>
          <ac:spMkLst>
            <pc:docMk/>
            <pc:sldMk cId="3637977857" sldId="256"/>
            <ac:spMk id="2" creationId="{00000000-0000-0000-0000-000000000000}"/>
          </ac:spMkLst>
        </pc:spChg>
        <pc:spChg chg="mod">
          <ac:chgData name="gill auld" userId="qAGI0V8sC0r7kyr869zOh2/fFFuiSQNuFA8CVFFjOOU=" providerId="None" clId="Web-{DF59AA03-51E4-42EE-AC75-B09BA7E8C266}" dt="2022-11-03T10:32:23.236" v="46" actId="20577"/>
          <ac:spMkLst>
            <pc:docMk/>
            <pc:sldMk cId="3637977857" sldId="256"/>
            <ac:spMk id="3" creationId="{00000000-0000-0000-0000-000000000000}"/>
          </ac:spMkLst>
        </pc:spChg>
      </pc:sldChg>
      <pc:sldChg chg="modSp">
        <pc:chgData name="gill auld" userId="qAGI0V8sC0r7kyr869zOh2/fFFuiSQNuFA8CVFFjOOU=" providerId="None" clId="Web-{DF59AA03-51E4-42EE-AC75-B09BA7E8C266}" dt="2022-11-03T10:32:31.862" v="48" actId="20577"/>
        <pc:sldMkLst>
          <pc:docMk/>
          <pc:sldMk cId="4003014052" sldId="290"/>
        </pc:sldMkLst>
        <pc:spChg chg="mod">
          <ac:chgData name="gill auld" userId="qAGI0V8sC0r7kyr869zOh2/fFFuiSQNuFA8CVFFjOOU=" providerId="None" clId="Web-{DF59AA03-51E4-42EE-AC75-B09BA7E8C266}" dt="2022-11-03T10:32:31.862" v="48" actId="20577"/>
          <ac:spMkLst>
            <pc:docMk/>
            <pc:sldMk cId="4003014052" sldId="290"/>
            <ac:spMk id="2" creationId="{00000000-0000-0000-0000-000000000000}"/>
          </ac:spMkLst>
        </pc:spChg>
      </pc:sldChg>
      <pc:sldChg chg="modSp">
        <pc:chgData name="gill auld" userId="qAGI0V8sC0r7kyr869zOh2/fFFuiSQNuFA8CVFFjOOU=" providerId="None" clId="Web-{DF59AA03-51E4-42EE-AC75-B09BA7E8C266}" dt="2022-11-03T10:33:43.364" v="64" actId="20577"/>
        <pc:sldMkLst>
          <pc:docMk/>
          <pc:sldMk cId="409950546" sldId="312"/>
        </pc:sldMkLst>
        <pc:spChg chg="mod">
          <ac:chgData name="gill auld" userId="qAGI0V8sC0r7kyr869zOh2/fFFuiSQNuFA8CVFFjOOU=" providerId="None" clId="Web-{DF59AA03-51E4-42EE-AC75-B09BA7E8C266}" dt="2022-11-03T10:33:43.364" v="64" actId="20577"/>
          <ac:spMkLst>
            <pc:docMk/>
            <pc:sldMk cId="409950546" sldId="312"/>
            <ac:spMk id="3" creationId="{0B95CB94-AE73-41A7-B829-1B68FDD92C1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9B896-6A22-44D2-B06E-648FDDF96B10}" type="datetimeFigureOut">
              <a:rPr lang="en-GB" smtClean="0"/>
              <a:t>03/11/2022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9A6916-1CA0-4B49-9475-D45A7ED4EF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7056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A6916-1CA0-4B49-9475-D45A7ED4EF50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1463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9A6916-1CA0-4B49-9475-D45A7ED4EF5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620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A6916-1CA0-4B49-9475-D45A7ED4EF50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3076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60298-6ED0-49B3-9641-23AF1C3D7BE4}" type="datetimeFigureOut">
              <a:rPr lang="en-GB" smtClean="0"/>
              <a:t>03/11/2022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3348E89-16D6-4E2B-BA61-D7E8CB0D8B5D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60298-6ED0-49B3-9641-23AF1C3D7BE4}" type="datetimeFigureOut">
              <a:rPr lang="en-GB" smtClean="0"/>
              <a:t>03/11/2022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8E89-16D6-4E2B-BA61-D7E8CB0D8B5D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3348E89-16D6-4E2B-BA61-D7E8CB0D8B5D}" type="slidenum">
              <a:rPr lang="en-GB" smtClean="0"/>
              <a:t>‹#›</a:t>
            </a:fld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60298-6ED0-49B3-9641-23AF1C3D7BE4}" type="datetimeFigureOut">
              <a:rPr lang="en-GB" smtClean="0"/>
              <a:t>03/11/2022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60298-6ED0-49B3-9641-23AF1C3D7BE4}" type="datetimeFigureOut">
              <a:rPr lang="en-GB" smtClean="0"/>
              <a:t>03/11/2022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3348E89-16D6-4E2B-BA61-D7E8CB0D8B5D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60298-6ED0-49B3-9641-23AF1C3D7BE4}" type="datetimeFigureOut">
              <a:rPr lang="en-GB" smtClean="0"/>
              <a:t>03/11/2022</a:t>
            </a:fld>
            <a:endParaRPr lang="en-GB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3348E89-16D6-4E2B-BA61-D7E8CB0D8B5D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7260298-6ED0-49B3-9641-23AF1C3D7BE4}" type="datetimeFigureOut">
              <a:rPr lang="en-GB" smtClean="0"/>
              <a:t>03/11/2022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8E89-16D6-4E2B-BA61-D7E8CB0D8B5D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60298-6ED0-49B3-9641-23AF1C3D7BE4}" type="datetimeFigureOut">
              <a:rPr lang="en-GB" smtClean="0"/>
              <a:t>03/11/2022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GB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3348E89-16D6-4E2B-BA61-D7E8CB0D8B5D}" type="slidenum">
              <a:rPr lang="en-GB" smtClean="0"/>
              <a:t>‹#›</a:t>
            </a:fld>
            <a:endParaRPr lang="en-GB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60298-6ED0-49B3-9641-23AF1C3D7BE4}" type="datetimeFigureOut">
              <a:rPr lang="en-GB" smtClean="0"/>
              <a:t>03/11/2022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3348E89-16D6-4E2B-BA61-D7E8CB0D8B5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60298-6ED0-49B3-9641-23AF1C3D7BE4}" type="datetimeFigureOut">
              <a:rPr lang="en-GB" smtClean="0"/>
              <a:t>03/11/2022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3348E89-16D6-4E2B-BA61-D7E8CB0D8B5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3348E89-16D6-4E2B-BA61-D7E8CB0D8B5D}" type="slidenum">
              <a:rPr lang="en-GB" smtClean="0"/>
              <a:t>‹#›</a:t>
            </a:fld>
            <a:endParaRPr lang="en-GB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60298-6ED0-49B3-9641-23AF1C3D7BE4}" type="datetimeFigureOut">
              <a:rPr lang="en-GB" smtClean="0"/>
              <a:t>03/11/2022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3348E89-16D6-4E2B-BA61-D7E8CB0D8B5D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7260298-6ED0-49B3-9641-23AF1C3D7BE4}" type="datetimeFigureOut">
              <a:rPr lang="en-GB" smtClean="0"/>
              <a:t>03/11/2022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7260298-6ED0-49B3-9641-23AF1C3D7BE4}" type="datetimeFigureOut">
              <a:rPr lang="en-GB" smtClean="0"/>
              <a:t>03/11/2022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3348E89-16D6-4E2B-BA61-D7E8CB0D8B5D}" type="slidenum">
              <a:rPr lang="en-GB" smtClean="0"/>
              <a:t>‹#›</a:t>
            </a:fld>
            <a:endParaRPr lang="en-GB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anchor="t">
            <a:normAutofit/>
          </a:bodyPr>
          <a:lstStyle/>
          <a:p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vert="horz" lIns="91440" tIns="45720" rIns="91440" bIns="45720" anchor="b">
            <a:normAutofit/>
          </a:bodyPr>
          <a:lstStyle/>
          <a:p>
            <a:r>
              <a:rPr lang="en-GB" dirty="0"/>
              <a:t>Year Five Curriculum Information for Parents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7190ED-CCC9-47B6-B52C-910AE4B1CF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486" y="3861048"/>
            <a:ext cx="6120914" cy="234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977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Homework - Maths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1752" y="1527048"/>
            <a:ext cx="8503920" cy="457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dirty="0"/>
              <a:t>Math's questions progressively get harder from fluency to problem solving.</a:t>
            </a:r>
          </a:p>
          <a:p>
            <a:pPr algn="just"/>
            <a:r>
              <a:rPr lang="en-US" sz="2400" dirty="0"/>
              <a:t>Set on Friday/Reviewed on Friday</a:t>
            </a:r>
          </a:p>
          <a:p>
            <a:pPr algn="just"/>
            <a:r>
              <a:rPr lang="en-GB" sz="2400" dirty="0"/>
              <a:t>Times Table </a:t>
            </a:r>
            <a:r>
              <a:rPr lang="en-GB" sz="2400" dirty="0" err="1"/>
              <a:t>Rockstars</a:t>
            </a:r>
            <a:r>
              <a:rPr lang="en-GB" sz="2400" dirty="0"/>
              <a:t> ( awards for use)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DFAC67-D0E6-46FA-8012-56CD88242E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3532287"/>
            <a:ext cx="2586236" cy="25667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B867467-BF57-4A5D-B4FC-733899C780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3549621"/>
            <a:ext cx="3217738" cy="225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768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Year 5 Curriculum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412776"/>
            <a:ext cx="8503920" cy="5112568"/>
          </a:xfrm>
        </p:spPr>
        <p:txBody>
          <a:bodyPr>
            <a:normAutofit/>
          </a:bodyPr>
          <a:lstStyle/>
          <a:p>
            <a:endParaRPr lang="en-GB" sz="2400" dirty="0"/>
          </a:p>
          <a:p>
            <a:pPr algn="just"/>
            <a:r>
              <a:rPr lang="en-GB" sz="2400" dirty="0"/>
              <a:t>The National Curriculum gives sets out the statutory requirements of the Year 4, 5 and 6 curriculum. Progress across all of Key Stage 2 is assessed in the end of Year 6 tests.</a:t>
            </a:r>
          </a:p>
          <a:p>
            <a:pPr algn="just"/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790640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Core Subjects- Mathematics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342900" lvl="0" indent="-342900">
              <a:buClrTx/>
              <a:buSzTx/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prstClr val="black"/>
                </a:solidFill>
                <a:latin typeface="Calibri"/>
              </a:rPr>
              <a:t>Progression shown year-by-year – revisiting key areas. </a:t>
            </a:r>
          </a:p>
          <a:p>
            <a:pPr marL="0" lvl="0" indent="0">
              <a:buClrTx/>
              <a:buSzTx/>
              <a:buNone/>
            </a:pPr>
            <a:r>
              <a:rPr lang="en-GB" sz="2200" dirty="0">
                <a:solidFill>
                  <a:prstClr val="black"/>
                </a:solidFill>
                <a:latin typeface="Calibri"/>
              </a:rPr>
              <a:t>     This term: Place Value, Number Operations, Fractions.</a:t>
            </a:r>
          </a:p>
          <a:p>
            <a:pPr marL="342900" lvl="0" indent="-342900">
              <a:buClrTx/>
              <a:buSzTx/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prstClr val="black"/>
                </a:solidFill>
                <a:latin typeface="Calibri"/>
              </a:rPr>
              <a:t>All pupils will participate in additional 15 minute maths fluency throughout the week.</a:t>
            </a:r>
          </a:p>
          <a:p>
            <a:pPr marL="342900" lvl="0" indent="-342900">
              <a:buClrTx/>
              <a:buSzTx/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prstClr val="black"/>
                </a:solidFill>
                <a:latin typeface="Calibri"/>
              </a:rPr>
              <a:t>Children will complete weekly arithmetic practise.</a:t>
            </a:r>
          </a:p>
          <a:p>
            <a:pPr marL="342900" lvl="0" indent="-342900">
              <a:buClrTx/>
              <a:buSzTx/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prstClr val="black"/>
                </a:solidFill>
                <a:latin typeface="Calibri"/>
              </a:rPr>
              <a:t>Pupils across all year groups will complete end of unit/termly reasoning and arithmetic papers from the White Rose scheme (providers of our maths curriculum planning).</a:t>
            </a:r>
          </a:p>
          <a:p>
            <a:pPr marL="342900" lvl="0" indent="-342900">
              <a:buClrTx/>
              <a:buSzTx/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prstClr val="black"/>
                </a:solidFill>
                <a:latin typeface="Calibri"/>
              </a:rPr>
              <a:t>Skills are developed, working towards mastery: fluency – reasoning – problem solving as mirrored with weekly homework.</a:t>
            </a:r>
          </a:p>
          <a:p>
            <a:pPr marL="342900" lvl="0" indent="-342900">
              <a:buClrTx/>
              <a:buSzTx/>
              <a:buFont typeface="Arial" panose="020B0604020202020204" pitchFamily="34" charset="0"/>
              <a:buChar char="•"/>
            </a:pPr>
            <a:endParaRPr lang="en-GB" sz="2200" dirty="0">
              <a:solidFill>
                <a:prstClr val="black"/>
              </a:solidFill>
              <a:latin typeface="Calibri"/>
            </a:endParaRPr>
          </a:p>
          <a:p>
            <a:pPr marL="342900" lvl="0" indent="-342900">
              <a:buClrTx/>
              <a:buSzTx/>
              <a:buFont typeface="Arial" panose="020B0604020202020204" pitchFamily="34" charset="0"/>
              <a:buChar char="•"/>
            </a:pPr>
            <a:endParaRPr lang="en-GB" sz="2200" dirty="0">
              <a:solidFill>
                <a:prstClr val="black"/>
              </a:solidFill>
              <a:latin typeface="Calibri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2432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Year 5 Maths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484784"/>
            <a:ext cx="8518720" cy="489654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sz="2800" u="sng" dirty="0"/>
              <a:t>Core skills:</a:t>
            </a:r>
          </a:p>
          <a:p>
            <a:pPr lvl="0"/>
            <a:r>
              <a:rPr lang="en-GB" sz="2900" dirty="0"/>
              <a:t>Count forward/ backwards in steps of power of 10 for any given number up to 1,000,000.</a:t>
            </a:r>
          </a:p>
          <a:p>
            <a:pPr lvl="0"/>
            <a:r>
              <a:rPr lang="en-GB" sz="2900" dirty="0"/>
              <a:t>Recognise/use thousandths &amp; relate then to tenths, hundredths &amp;  decimals equivalents. </a:t>
            </a:r>
          </a:p>
          <a:p>
            <a:pPr lvl="0"/>
            <a:r>
              <a:rPr lang="en-GB" sz="2900" dirty="0"/>
              <a:t>Recognise mixed numbers and improper fractions &amp; convert from one to the other. </a:t>
            </a:r>
          </a:p>
          <a:p>
            <a:pPr lvl="0"/>
            <a:r>
              <a:rPr lang="en-GB" sz="2900" dirty="0"/>
              <a:t>Read and write decimal numbers as fractions, and round decimals with 2dp to nearest whole number.</a:t>
            </a:r>
          </a:p>
          <a:p>
            <a:pPr lvl="0"/>
            <a:r>
              <a:rPr lang="en-GB" sz="2900" dirty="0"/>
              <a:t>Recognise % symbol and write percentages as a fraction and as a decimal fraction.</a:t>
            </a:r>
          </a:p>
          <a:p>
            <a:pPr lvl="0"/>
            <a:r>
              <a:rPr lang="en-GB" sz="2900" dirty="0"/>
              <a:t>Multiply and divide numbers mentally drawing on known facts up to 12 x 12. </a:t>
            </a:r>
          </a:p>
          <a:p>
            <a:pPr lvl="0"/>
            <a:r>
              <a:rPr lang="en-GB" sz="2900" dirty="0"/>
              <a:t>Read Roman numerals to 1000. </a:t>
            </a:r>
          </a:p>
          <a:p>
            <a:pPr lvl="0"/>
            <a:r>
              <a:rPr lang="en-GB" sz="2900" dirty="0"/>
              <a:t>Recognise &amp; use square and cube numbers.</a:t>
            </a:r>
          </a:p>
          <a:p>
            <a:pPr lvl="0"/>
            <a:r>
              <a:rPr lang="en-GB" sz="2900" dirty="0"/>
              <a:t>Multiply &amp; divide whole numbers and those involving decimals by 10, 100 and 1000.</a:t>
            </a:r>
          </a:p>
          <a:p>
            <a:r>
              <a:rPr lang="en-GB" sz="2900" dirty="0"/>
              <a:t>Estimate/ compare acute, obtuse and reflex angles, draw and measure them in degrees.</a:t>
            </a:r>
            <a:endParaRPr lang="en-GB" sz="1900" dirty="0"/>
          </a:p>
        </p:txBody>
      </p:sp>
    </p:spTree>
    <p:extLst>
      <p:ext uri="{BB962C8B-B14F-4D97-AF65-F5344CB8AC3E}">
        <p14:creationId xmlns:p14="http://schemas.microsoft.com/office/powerpoint/2010/main" val="38998292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Year 5 Maths Objectives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1B7FE5A3-98CC-409E-9745-E868AE053FD1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15072" y="1628800"/>
            <a:ext cx="8540319" cy="470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734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GB" sz="2000" dirty="0"/>
              <a:t>For English, we draw on a variety of planning resources including Herts for Learning English and No Nonsense spelling</a:t>
            </a:r>
          </a:p>
          <a:p>
            <a:r>
              <a:rPr lang="en-GB" sz="2000" dirty="0"/>
              <a:t>Children will focus on creating, editing and continually reviewing and improving their writing</a:t>
            </a:r>
          </a:p>
          <a:p>
            <a:r>
              <a:rPr lang="en-GB" sz="2000" dirty="0"/>
              <a:t>Opportunities for digital publishing</a:t>
            </a:r>
          </a:p>
          <a:p>
            <a:r>
              <a:rPr lang="en-GB" sz="2000" dirty="0"/>
              <a:t>Whole class reader sets so that children can participate in whole class together. Children will revisit these at regular intervals across the week</a:t>
            </a:r>
          </a:p>
          <a:p>
            <a:r>
              <a:rPr lang="en-GB" sz="2000" dirty="0"/>
              <a:t>Guided Reading</a:t>
            </a:r>
          </a:p>
          <a:p>
            <a:r>
              <a:rPr lang="en-GB" sz="2000" dirty="0"/>
              <a:t>Handwriting three times a week in class – big focus on presentation in curriculum</a:t>
            </a:r>
          </a:p>
          <a:p>
            <a:r>
              <a:rPr lang="en-GB" sz="2000" dirty="0"/>
              <a:t>Formal reading assessments in 4/5/6 – ensure accurate assessment once children have completed ‘benchmarking’ and good preparation for SATS and secondary schools.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35896" y="332656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English</a:t>
            </a:r>
            <a:endParaRPr lang="en-GB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241880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Core Objectives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863D1F-D42E-468A-BA2C-AB0EFACA75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620" y="2060848"/>
            <a:ext cx="8470759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7284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Punctuation and Grammar in Year 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CB3813-DC6E-4DDD-A1C4-1A9ED282B3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793" y="1772816"/>
            <a:ext cx="7344317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4603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Subjects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Foundation subjects are taught in half termly blocks</a:t>
            </a:r>
          </a:p>
          <a:p>
            <a:r>
              <a:rPr lang="en-GB" sz="2800" dirty="0"/>
              <a:t>Foundation subjects (Music/Spanish, Computing, Art and History) will be taught across Year 5 subject specialist teachers. To be reviewed half-termly</a:t>
            </a:r>
          </a:p>
          <a:p>
            <a:r>
              <a:rPr lang="en-GB" sz="2800" dirty="0"/>
              <a:t>Singing practice takes place on a Friday afternoon</a:t>
            </a:r>
            <a:endParaRPr lang="en-GB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78038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DA3F3-D705-41E2-8481-390387649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Humanities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02BA3A-0DAE-4D29-8190-1E49A9B8D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857" y="1700808"/>
            <a:ext cx="7452190" cy="22599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58BDA3A-0EAD-4F2D-B17C-32DABDDF20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099" y="4384112"/>
            <a:ext cx="8207896" cy="77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304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anchor="b">
            <a:norm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Aims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/>
              <a:t>Introduce the staff</a:t>
            </a:r>
          </a:p>
          <a:p>
            <a:r>
              <a:rPr lang="en-GB" dirty="0"/>
              <a:t>Give you a better understanding of your child’s learning this term</a:t>
            </a:r>
          </a:p>
          <a:p>
            <a:r>
              <a:rPr lang="en-GB" dirty="0"/>
              <a:t>Share our aims</a:t>
            </a:r>
          </a:p>
          <a:p>
            <a:r>
              <a:rPr lang="en-GB" dirty="0"/>
              <a:t>Help you, parents/carers, to feel empowered to support your children</a:t>
            </a:r>
          </a:p>
          <a:p>
            <a:r>
              <a:rPr lang="en-GB" dirty="0"/>
              <a:t>Give you the opportunity to ask questions- chat function, 5 minutes at the end. </a:t>
            </a:r>
          </a:p>
        </p:txBody>
      </p:sp>
    </p:spTree>
    <p:extLst>
      <p:ext uri="{BB962C8B-B14F-4D97-AF65-F5344CB8AC3E}">
        <p14:creationId xmlns:p14="http://schemas.microsoft.com/office/powerpoint/2010/main" val="40030140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C9D1C-D4D7-4F5D-B5CD-8A138A333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Relationships and Health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EAA1A4-B8C6-4CD1-BDC7-A47578D7E1B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lvl="0"/>
            <a:r>
              <a:rPr lang="en-GB" sz="1100" dirty="0"/>
              <a:t>Physical changes towards adulthood (puberty) are part of God’s plan for us</a:t>
            </a:r>
          </a:p>
          <a:p>
            <a:pPr lvl="0"/>
            <a:r>
              <a:rPr lang="en-GB" sz="1100" dirty="0"/>
              <a:t>Similarities and differences between us (being self-confident)</a:t>
            </a:r>
          </a:p>
          <a:p>
            <a:pPr lvl="0"/>
            <a:r>
              <a:rPr lang="en-GB" sz="1100" dirty="0"/>
              <a:t>Girls’ bodies and boys’ bodies- learning respect for our bodies and others’. Treating them appropriately and respecting boundaries</a:t>
            </a:r>
          </a:p>
          <a:p>
            <a:pPr lvl="0"/>
            <a:r>
              <a:rPr lang="en-GB" sz="1100" dirty="0"/>
              <a:t>Making good choices that impact our health- sleep, exercise, hygiene, discipline around electronic devices etc</a:t>
            </a:r>
          </a:p>
          <a:p>
            <a:pPr lvl="0"/>
            <a:r>
              <a:rPr lang="en-GB" sz="1100" dirty="0"/>
              <a:t>Body image- learning that the images in the media do not always reflect reality and thankfulness builds resilience against feelings of inadequacy, envy and pressure from peers or the media</a:t>
            </a:r>
          </a:p>
          <a:p>
            <a:pPr lvl="0"/>
            <a:r>
              <a:rPr lang="en-GB" sz="1100" dirty="0"/>
              <a:t>Feelings; recognising that our feelings aren’t always a good guides for action and that some behaviour is wrong, unacceptable, unhealthy or risky</a:t>
            </a:r>
          </a:p>
          <a:p>
            <a:pPr lvl="0"/>
            <a:r>
              <a:rPr lang="en-GB" sz="1100" dirty="0"/>
              <a:t>Emotional changes; that hormones affect the intensity of our feelings. Openness with trusted adults can help with our well-being</a:t>
            </a:r>
          </a:p>
          <a:p>
            <a:pPr lvl="0"/>
            <a:r>
              <a:rPr lang="en-GB" sz="1100" dirty="0"/>
              <a:t>The difference between harmful and harmless videos online and the ways to deal with viewing harmful videos and images</a:t>
            </a:r>
          </a:p>
          <a:p>
            <a:pPr lvl="0"/>
            <a:r>
              <a:rPr lang="en-GB" sz="1100" dirty="0"/>
              <a:t>How a baby grows and develops in its mother’s womb</a:t>
            </a:r>
          </a:p>
          <a:p>
            <a:pPr lvl="0"/>
            <a:r>
              <a:rPr lang="en-GB" sz="1100" dirty="0"/>
              <a:t>Menstruation; the nature and role of menstruation in the fertility cycle and help with managing the onset of it</a:t>
            </a:r>
          </a:p>
          <a:p>
            <a:pPr lvl="0"/>
            <a:r>
              <a:rPr lang="en-GB" sz="1100" dirty="0"/>
              <a:t>Strategies to resist peer pressure</a:t>
            </a:r>
          </a:p>
          <a:p>
            <a:pPr lvl="0"/>
            <a:r>
              <a:rPr lang="en-GB" sz="1100" dirty="0"/>
              <a:t>Understand the meaning of consent and bodily autonomy. Scenarios in which it is right to say no</a:t>
            </a:r>
          </a:p>
          <a:p>
            <a:pPr lvl="0"/>
            <a:r>
              <a:rPr lang="en-GB" sz="1100" dirty="0"/>
              <a:t>How thoughts and feelings impact on actions and how this can affect friendships</a:t>
            </a:r>
          </a:p>
          <a:p>
            <a:pPr lvl="0"/>
            <a:r>
              <a:rPr lang="en-GB" sz="1100" dirty="0"/>
              <a:t>How to use technology safely and how to get help if you encounter inappropriate materials or messages</a:t>
            </a:r>
          </a:p>
          <a:p>
            <a:pPr lvl="0"/>
            <a:r>
              <a:rPr lang="en-GB" sz="1100" dirty="0"/>
              <a:t>Cyberbullying- what it is and how to get help if you experience it</a:t>
            </a:r>
          </a:p>
          <a:p>
            <a:pPr lvl="0"/>
            <a:r>
              <a:rPr lang="en-GB" sz="1100" dirty="0"/>
              <a:t>Types of abuse- acceptable and unacceptable forms of physical contact. Knowing who we can talk to for help</a:t>
            </a:r>
          </a:p>
          <a:p>
            <a:pPr lvl="0"/>
            <a:r>
              <a:rPr lang="en-GB" sz="1100" dirty="0"/>
              <a:t>Lifestyle impact- the effects of tobacco, alcohol and other substances. Knowing we should be careful about what we consume</a:t>
            </a:r>
          </a:p>
          <a:p>
            <a:pPr lvl="0"/>
            <a:r>
              <a:rPr lang="en-GB" sz="1100" dirty="0"/>
              <a:t>The recovery position- how we can help in treating life-threatening conditions</a:t>
            </a:r>
          </a:p>
          <a:p>
            <a:pPr lvl="0"/>
            <a:r>
              <a:rPr lang="en-GB" sz="1100" dirty="0"/>
              <a:t>Catholic social teaching- knowing how we live our lives can impact others, locally, nationally or globally </a:t>
            </a:r>
          </a:p>
          <a:p>
            <a:r>
              <a:rPr lang="en-GB" sz="1100" dirty="0"/>
              <a:t>PSHE- Economic education- that money can be borrowed but there are associated risks.</a:t>
            </a:r>
          </a:p>
        </p:txBody>
      </p:sp>
    </p:spTree>
    <p:extLst>
      <p:ext uri="{BB962C8B-B14F-4D97-AF65-F5344CB8AC3E}">
        <p14:creationId xmlns:p14="http://schemas.microsoft.com/office/powerpoint/2010/main" val="42571693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C9D1C-D4D7-4F5D-B5CD-8A138A333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Full document on website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0B9D696-978A-4E6E-9BE7-B050379F181B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547664" y="1628800"/>
            <a:ext cx="6447826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0894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D6897-80EE-4967-B701-89A760592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Date for your Diaries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0E8437-8D01-4CD7-B51E-C55959CECF2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95495" y="908720"/>
            <a:ext cx="8503920" cy="4572000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Thursday 17</a:t>
            </a:r>
            <a:r>
              <a:rPr lang="en-GB" baseline="30000" dirty="0"/>
              <a:t>th  </a:t>
            </a:r>
            <a:r>
              <a:rPr lang="en-GB" dirty="0"/>
              <a:t>November – 9:00-9:20 Year 5 class assembly in the hall to showcase all of the learning that has taken place this half term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Tuesday 14</a:t>
            </a:r>
            <a:r>
              <a:rPr lang="en-GB" baseline="30000" dirty="0"/>
              <a:t>th</a:t>
            </a:r>
            <a:r>
              <a:rPr lang="en-GB" dirty="0"/>
              <a:t> December – 6:00 Christmas concert</a:t>
            </a:r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3426364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5CB94-AE73-41A7-B829-1B68FDD92C1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 vert="horz" lIns="91440" tIns="45720" rIns="91440" bIns="45720" anchor="t">
            <a:normAutofit/>
          </a:bodyPr>
          <a:lstStyle/>
          <a:p>
            <a:pPr marL="0" indent="0" algn="ctr">
              <a:buNone/>
            </a:pPr>
            <a:r>
              <a:rPr lang="en-GB" sz="4000" dirty="0"/>
              <a:t>Thank you for taking the time to read this information.</a:t>
            </a:r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4000" dirty="0"/>
              <a:t>We look forward to working with you!</a:t>
            </a:r>
          </a:p>
        </p:txBody>
      </p:sp>
    </p:spTree>
    <p:extLst>
      <p:ext uri="{BB962C8B-B14F-4D97-AF65-F5344CB8AC3E}">
        <p14:creationId xmlns:p14="http://schemas.microsoft.com/office/powerpoint/2010/main" val="409950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Introductions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dirty="0"/>
              <a:t>Year 5 staff:</a:t>
            </a: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5L- Ms. </a:t>
            </a:r>
            <a:r>
              <a:rPr lang="en-GB" dirty="0" err="1">
                <a:solidFill>
                  <a:schemeClr val="tx1"/>
                </a:solidFill>
              </a:rPr>
              <a:t>Vasallo</a:t>
            </a:r>
            <a:endParaRPr lang="en-GB" dirty="0"/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5K – Mr. Gordge</a:t>
            </a:r>
          </a:p>
          <a:p>
            <a:pPr marL="0" indent="0">
              <a:buNone/>
            </a:pPr>
            <a:r>
              <a:rPr lang="en-GB" dirty="0"/>
              <a:t>Teaching Assistant across both classes – Ms. </a:t>
            </a:r>
            <a:r>
              <a:rPr lang="en-GB" dirty="0" err="1"/>
              <a:t>Laszcziw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16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A83AB-6192-4BA2-BFEB-ED2F49686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Daily Routines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BF660-5E3F-4610-8AB5-4ED21635316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Soft start from 8:15 am (it really helps to be as close to this time as possible)</a:t>
            </a:r>
          </a:p>
          <a:p>
            <a:r>
              <a:rPr lang="en-GB" dirty="0"/>
              <a:t>School day begins at 8:30 am</a:t>
            </a:r>
          </a:p>
          <a:p>
            <a:r>
              <a:rPr lang="en-GB" dirty="0"/>
              <a:t>Pupils completing Read write Inc spelling books, handwriting and times tables </a:t>
            </a:r>
          </a:p>
          <a:p>
            <a:r>
              <a:rPr lang="en-GB" dirty="0"/>
              <a:t>Independence across their school life. </a:t>
            </a:r>
          </a:p>
          <a:p>
            <a:r>
              <a:rPr lang="en-GB" dirty="0"/>
              <a:t>Emphasis on personal organisation:</a:t>
            </a:r>
          </a:p>
          <a:p>
            <a:pPr>
              <a:buFontTx/>
              <a:buChar char="-"/>
            </a:pPr>
            <a:r>
              <a:rPr lang="en-GB" dirty="0"/>
              <a:t>Changing numbered reading books independently</a:t>
            </a:r>
          </a:p>
          <a:p>
            <a:pPr>
              <a:buFontTx/>
              <a:buChar char="-"/>
            </a:pPr>
            <a:r>
              <a:rPr lang="en-GB" dirty="0"/>
              <a:t>Belongings: all to be labelled</a:t>
            </a:r>
          </a:p>
          <a:p>
            <a:pPr>
              <a:buFontTx/>
              <a:buChar char="-"/>
            </a:pPr>
            <a:r>
              <a:rPr lang="en-GB" dirty="0"/>
              <a:t>Personal responsibility for record books and homework book. 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762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28334-0B72-4FB7-ACB1-420CA7C59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Behaviour Expectations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7A16549-3BD9-4296-B6CB-B0A7E5EAA3CE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987241" y="1475320"/>
            <a:ext cx="7163421" cy="8108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DF3EBE-D185-4124-9FCA-41F3898151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720" y="2564133"/>
            <a:ext cx="2570311" cy="17297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9865AA8-59BD-4A0E-B90B-8C099C82BF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8064" y="2564133"/>
            <a:ext cx="2586058" cy="17297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1D9482-27B8-46B4-9782-001846DD56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056" y="4635142"/>
            <a:ext cx="2570311" cy="14696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EA948F1-76FD-4A8A-A14F-4DB7E0FDB2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8064" y="4577699"/>
            <a:ext cx="2570310" cy="165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78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28334-0B72-4FB7-ACB1-420CA7C59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Behaviour Expectations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9F979-D868-48A3-8DCC-4393F9EA602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662736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In Year 5, we begin preparing students for secondary school by expecting them to show: independence, </a:t>
            </a:r>
            <a:r>
              <a:rPr lang="en-US" sz="2000" dirty="0" err="1"/>
              <a:t>organisation</a:t>
            </a:r>
            <a:r>
              <a:rPr lang="en-US" sz="2000" dirty="0"/>
              <a:t>, time management, strong work ethic, respectful of themselves and others.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In year five: </a:t>
            </a:r>
          </a:p>
          <a:p>
            <a:pPr>
              <a:buFontTx/>
              <a:buChar char="-"/>
            </a:pPr>
            <a:r>
              <a:rPr lang="en-GB" sz="2000" dirty="0"/>
              <a:t>House points </a:t>
            </a:r>
          </a:p>
          <a:p>
            <a:pPr>
              <a:buFontTx/>
              <a:buChar char="-"/>
            </a:pPr>
            <a:r>
              <a:rPr lang="en-GB" sz="2000" dirty="0"/>
              <a:t>Arc Awards </a:t>
            </a:r>
          </a:p>
          <a:p>
            <a:pPr>
              <a:buFontTx/>
              <a:buChar char="-"/>
            </a:pPr>
            <a:r>
              <a:rPr lang="en-GB" sz="2000" dirty="0"/>
              <a:t>Weekly certificates (Linked to LSRC) at phase assembly each Thursday</a:t>
            </a:r>
          </a:p>
          <a:p>
            <a:pPr>
              <a:buFontTx/>
              <a:buChar char="-"/>
            </a:pPr>
            <a:r>
              <a:rPr lang="en-GB" sz="2000" dirty="0"/>
              <a:t>They now have a </a:t>
            </a:r>
            <a:r>
              <a:rPr lang="en-GB" sz="2000" b="1" dirty="0"/>
              <a:t>LSRC</a:t>
            </a:r>
            <a:r>
              <a:rPr lang="en-GB" sz="2000" dirty="0"/>
              <a:t> chart for which they can earn a half termly reward. </a:t>
            </a:r>
          </a:p>
        </p:txBody>
      </p:sp>
    </p:spTree>
    <p:extLst>
      <p:ext uri="{BB962C8B-B14F-4D97-AF65-F5344CB8AC3E}">
        <p14:creationId xmlns:p14="http://schemas.microsoft.com/office/powerpoint/2010/main" val="2964618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Homework - 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At least 20 minutes daily, aloud</a:t>
            </a:r>
          </a:p>
          <a:p>
            <a:r>
              <a:rPr lang="en-GB" dirty="0"/>
              <a:t>Signed reading record </a:t>
            </a:r>
          </a:p>
          <a:p>
            <a:r>
              <a:rPr lang="en-GB" dirty="0"/>
              <a:t>Discussion about the text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Sounding out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Reading around the word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Checking for understanding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Predicting 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Inference and deduction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Intonation and expression</a:t>
            </a:r>
          </a:p>
          <a:p>
            <a:pPr lvl="0">
              <a:buClr>
                <a:srgbClr val="D16349"/>
              </a:buClr>
            </a:pPr>
            <a:r>
              <a:rPr lang="en-GB" dirty="0">
                <a:solidFill>
                  <a:prstClr val="black"/>
                </a:solidFill>
              </a:rPr>
              <a:t>They are asked to take 2 books homes.</a:t>
            </a:r>
          </a:p>
          <a:p>
            <a:pPr lvl="0">
              <a:buClr>
                <a:srgbClr val="D16349"/>
              </a:buClr>
            </a:pPr>
            <a:r>
              <a:rPr lang="en-GB" dirty="0">
                <a:solidFill>
                  <a:prstClr val="black"/>
                </a:solidFill>
              </a:rPr>
              <a:t>Oxford Reading Buddy (computer access)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60FFB5-21FB-43DE-AC0A-46E1452E93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2281002"/>
            <a:ext cx="3654970" cy="229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643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Reading Records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/>
              <a:t>National Curriculum Statements at front</a:t>
            </a:r>
          </a:p>
          <a:p>
            <a:r>
              <a:rPr lang="en-US" dirty="0"/>
              <a:t>Year 5/6 spelling list words in the middle</a:t>
            </a:r>
            <a:endParaRPr lang="en-GB" dirty="0"/>
          </a:p>
          <a:p>
            <a:r>
              <a:rPr lang="en-GB" dirty="0"/>
              <a:t>Ideas for home reading and spelling in the middle</a:t>
            </a:r>
          </a:p>
          <a:p>
            <a:r>
              <a:rPr lang="en-GB" dirty="0"/>
              <a:t>Any non urgent contact. 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0875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Homework - spellings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/>
              <a:t>5 words from the Year 5/6 spelling list</a:t>
            </a:r>
          </a:p>
          <a:p>
            <a:r>
              <a:rPr lang="en-GB" dirty="0"/>
              <a:t>10 words from their current spelling sound</a:t>
            </a:r>
          </a:p>
          <a:p>
            <a:r>
              <a:rPr lang="en-GB" dirty="0"/>
              <a:t>Spelling rules</a:t>
            </a:r>
          </a:p>
          <a:p>
            <a:r>
              <a:rPr lang="en-GB" dirty="0"/>
              <a:t>Test on Friday</a:t>
            </a:r>
          </a:p>
          <a:p>
            <a:r>
              <a:rPr lang="en-GB" dirty="0"/>
              <a:t>Now set on Friday</a:t>
            </a:r>
          </a:p>
          <a:p>
            <a:endParaRPr lang="en-GB" dirty="0"/>
          </a:p>
          <a:p>
            <a:pPr marL="274320" lvl="1" indent="0">
              <a:buNone/>
            </a:pPr>
            <a:endParaRPr lang="en-GB" dirty="0"/>
          </a:p>
          <a:p>
            <a:pPr lvl="1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5B97C2-5AB0-4058-B2AC-F53F8C5168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2478469"/>
            <a:ext cx="2558775" cy="362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0359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11853</TotalTime>
  <Words>1204</Words>
  <Application>Microsoft Office PowerPoint</Application>
  <PresentationFormat>On-screen Show (4:3)</PresentationFormat>
  <Paragraphs>134</Paragraphs>
  <Slides>23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Civic</vt:lpstr>
      <vt:lpstr>Year Five Curriculum Information for Parents</vt:lpstr>
      <vt:lpstr>Aims </vt:lpstr>
      <vt:lpstr>Introductions</vt:lpstr>
      <vt:lpstr>Daily Routines</vt:lpstr>
      <vt:lpstr>Behaviour Expectations </vt:lpstr>
      <vt:lpstr>Behaviour Expectations </vt:lpstr>
      <vt:lpstr>Homework - Reading</vt:lpstr>
      <vt:lpstr>Reading Records</vt:lpstr>
      <vt:lpstr>Homework - spellings </vt:lpstr>
      <vt:lpstr>Homework - Maths</vt:lpstr>
      <vt:lpstr>Year 5 Curriculum </vt:lpstr>
      <vt:lpstr>The Core Subjects- Mathematics</vt:lpstr>
      <vt:lpstr>Year 5 Maths Objectives</vt:lpstr>
      <vt:lpstr>Year 5 Maths Objectives</vt:lpstr>
      <vt:lpstr>PowerPoint Presentation</vt:lpstr>
      <vt:lpstr>Core Objectives </vt:lpstr>
      <vt:lpstr>Punctuation and Grammar in Year 5</vt:lpstr>
      <vt:lpstr>Other Subjects </vt:lpstr>
      <vt:lpstr>Humanities</vt:lpstr>
      <vt:lpstr>Relationships and Health</vt:lpstr>
      <vt:lpstr>Full document on website</vt:lpstr>
      <vt:lpstr>Date for your Diaries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Five and Six Parents’ Curriculum Meeting</dc:title>
  <dc:creator>Hugh Heneghan</dc:creator>
  <cp:lastModifiedBy>Jonathan Gordge</cp:lastModifiedBy>
  <cp:revision>133</cp:revision>
  <cp:lastPrinted>2017-09-19T13:07:27Z</cp:lastPrinted>
  <dcterms:created xsi:type="dcterms:W3CDTF">2015-09-07T13:19:54Z</dcterms:created>
  <dcterms:modified xsi:type="dcterms:W3CDTF">2022-11-03T10:33:43Z</dcterms:modified>
</cp:coreProperties>
</file>