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302" r:id="rId7"/>
    <p:sldId id="261" r:id="rId8"/>
    <p:sldId id="298" r:id="rId9"/>
    <p:sldId id="275" r:id="rId10"/>
    <p:sldId id="299" r:id="rId11"/>
    <p:sldId id="297" r:id="rId12"/>
    <p:sldId id="276" r:id="rId13"/>
    <p:sldId id="300" r:id="rId14"/>
    <p:sldId id="277" r:id="rId15"/>
    <p:sldId id="263" r:id="rId16"/>
    <p:sldId id="264" r:id="rId17"/>
    <p:sldId id="265" r:id="rId18"/>
    <p:sldId id="266" r:id="rId19"/>
    <p:sldId id="301" r:id="rId20"/>
    <p:sldId id="267" r:id="rId21"/>
    <p:sldId id="268" r:id="rId22"/>
    <p:sldId id="269" r:id="rId23"/>
    <p:sldId id="271" r:id="rId24"/>
    <p:sldId id="272" r:id="rId25"/>
    <p:sldId id="273" r:id="rId26"/>
    <p:sldId id="274" r:id="rId27"/>
  </p:sldIdLst>
  <p:sldSz cx="9144000" cy="5143500" type="screen16x9"/>
  <p:notesSz cx="6797675" cy="9926638"/>
  <p:embeddedFontLs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2B751-CC07-48D8-B579-4F125F7D9DC2}" v="22" dt="2022-11-03T10:24:19.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auld" userId="qAGI0V8sC0r7kyr869zOh2/fFFuiSQNuFA8CVFFjOOU=" providerId="None" clId="Web-{9B62B751-CC07-48D8-B579-4F125F7D9DC2}"/>
    <pc:docChg chg="delSld modSld">
      <pc:chgData name="gill auld" userId="qAGI0V8sC0r7kyr869zOh2/fFFuiSQNuFA8CVFFjOOU=" providerId="None" clId="Web-{9B62B751-CC07-48D8-B579-4F125F7D9DC2}" dt="2022-11-03T10:24:19.078" v="24"/>
      <pc:docMkLst>
        <pc:docMk/>
      </pc:docMkLst>
      <pc:sldChg chg="modSp">
        <pc:chgData name="gill auld" userId="qAGI0V8sC0r7kyr869zOh2/fFFuiSQNuFA8CVFFjOOU=" providerId="None" clId="Web-{9B62B751-CC07-48D8-B579-4F125F7D9DC2}" dt="2022-11-03T10:23:23.061" v="17" actId="20577"/>
        <pc:sldMkLst>
          <pc:docMk/>
          <pc:sldMk cId="0" sldId="256"/>
        </pc:sldMkLst>
        <pc:spChg chg="mod">
          <ac:chgData name="gill auld" userId="qAGI0V8sC0r7kyr869zOh2/fFFuiSQNuFA8CVFFjOOU=" providerId="None" clId="Web-{9B62B751-CC07-48D8-B579-4F125F7D9DC2}" dt="2022-11-03T10:23:23.061" v="17" actId="20577"/>
          <ac:spMkLst>
            <pc:docMk/>
            <pc:sldMk cId="0" sldId="256"/>
            <ac:spMk id="67" creationId="{00000000-0000-0000-0000-000000000000}"/>
          </ac:spMkLst>
        </pc:spChg>
      </pc:sldChg>
      <pc:sldChg chg="modSp">
        <pc:chgData name="gill auld" userId="qAGI0V8sC0r7kyr869zOh2/fFFuiSQNuFA8CVFFjOOU=" providerId="None" clId="Web-{9B62B751-CC07-48D8-B579-4F125F7D9DC2}" dt="2022-11-03T10:23:39.859" v="23" actId="20577"/>
        <pc:sldMkLst>
          <pc:docMk/>
          <pc:sldMk cId="0" sldId="257"/>
        </pc:sldMkLst>
        <pc:spChg chg="mod">
          <ac:chgData name="gill auld" userId="qAGI0V8sC0r7kyr869zOh2/fFFuiSQNuFA8CVFFjOOU=" providerId="None" clId="Web-{9B62B751-CC07-48D8-B579-4F125F7D9DC2}" dt="2022-11-03T10:23:33.061" v="20" actId="20577"/>
          <ac:spMkLst>
            <pc:docMk/>
            <pc:sldMk cId="0" sldId="257"/>
            <ac:spMk id="75" creationId="{00000000-0000-0000-0000-000000000000}"/>
          </ac:spMkLst>
        </pc:spChg>
        <pc:spChg chg="mod">
          <ac:chgData name="gill auld" userId="qAGI0V8sC0r7kyr869zOh2/fFFuiSQNuFA8CVFFjOOU=" providerId="None" clId="Web-{9B62B751-CC07-48D8-B579-4F125F7D9DC2}" dt="2022-11-03T10:23:39.859" v="23" actId="20577"/>
          <ac:spMkLst>
            <pc:docMk/>
            <pc:sldMk cId="0" sldId="257"/>
            <ac:spMk id="76" creationId="{00000000-0000-0000-0000-000000000000}"/>
          </ac:spMkLst>
        </pc:spChg>
      </pc:sldChg>
      <pc:sldChg chg="del">
        <pc:chgData name="gill auld" userId="qAGI0V8sC0r7kyr869zOh2/fFFuiSQNuFA8CVFFjOOU=" providerId="None" clId="Web-{9B62B751-CC07-48D8-B579-4F125F7D9DC2}" dt="2022-11-03T10:24:19.078" v="24"/>
        <pc:sldMkLst>
          <pc:docMk/>
          <pc:sldMk cId="0"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4b3ab560b_0_1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4b3ab560b_0_15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88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4b3ab560b_0_1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4b3ab560b_0_15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64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4b3ab560b_0_1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4b3ab560b_0_15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1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4b3ab560b_0_1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4b3ab560b_0_15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04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ff57b47be_0_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eff57b47be_0_1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4745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4b3ab560b_0_6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4b3ab560b_0_6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4b3ab560b_0_1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4b3ab560b_0_1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4b3ab560b_0_7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4b3ab560b_0_7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4b3ab560b_0_10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4b3ab560b_0_10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4b3ab560b_0_10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4b3ab560b_0_10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78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4b3ab560b_0_5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4b3ab560b_0_5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4b3ab560b_0_1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4b3ab560b_0_11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4b3ab560b_0_9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4b3ab560b_0_9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4b3ab560b_0_8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4b3ab560b_0_8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4b3ab560b_0_9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f4b3ab560b_0_9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4b3ab560b_0_1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4b3ab560b_0_11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4b3ab560b_0_1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4b3ab560b_0_1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4b3ab560b_0_1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4b3ab560b_0_13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4b3ab560b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f4b3ab560b_0_6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571705c8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571705c8b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571705c8b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571705c8b_0_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571705c8b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571705c8b_0_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29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5e66bc4f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5e66bc4f1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5e66bc4f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5e66bc4f1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49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4b3ab560b_0_1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4b3ab560b_0_15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77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805475"/>
            <a:ext cx="8222100" cy="933600"/>
          </a:xfrm>
          <a:prstGeom prst="rect">
            <a:avLst/>
          </a:prstGeom>
        </p:spPr>
        <p:txBody>
          <a:bodyPr spcFirstLastPara="1" wrap="square" lIns="91425" tIns="91425" rIns="91425" bIns="91425" anchor="b" anchorCtr="0">
            <a:normAutofit/>
          </a:bodyPr>
          <a:lstStyle/>
          <a:p>
            <a:r>
              <a:rPr lang="en" sz="2800" dirty="0"/>
              <a:t>Year 3 Curriculum Information for Parents</a:t>
            </a:r>
            <a:endParaRPr sz="2800" dirty="0"/>
          </a:p>
        </p:txBody>
      </p:sp>
      <p:sp>
        <p:nvSpPr>
          <p:cNvPr id="68" name="Google Shape;68;p13"/>
          <p:cNvSpPr txBox="1">
            <a:spLocks noGrp="1"/>
          </p:cNvSpPr>
          <p:nvPr>
            <p:ph type="subTitle" idx="1"/>
          </p:nvPr>
        </p:nvSpPr>
        <p:spPr>
          <a:xfrm>
            <a:off x="460950" y="1739080"/>
            <a:ext cx="8222100" cy="432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M</a:t>
            </a:r>
            <a:r>
              <a:rPr lang="en-GB" dirty="0"/>
              <a:t>iss Newson </a:t>
            </a:r>
            <a:r>
              <a:rPr lang="en" dirty="0"/>
              <a:t>and Miss Kelly </a:t>
            </a:r>
            <a:endParaRPr dirty="0"/>
          </a:p>
        </p:txBody>
      </p:sp>
      <p:pic>
        <p:nvPicPr>
          <p:cNvPr id="69" name="Google Shape;69;p13"/>
          <p:cNvPicPr preferRelativeResize="0"/>
          <p:nvPr/>
        </p:nvPicPr>
        <p:blipFill>
          <a:blip r:embed="rId3">
            <a:alphaModFix/>
          </a:blip>
          <a:stretch>
            <a:fillRect/>
          </a:stretch>
        </p:blipFill>
        <p:spPr>
          <a:xfrm>
            <a:off x="390525" y="3631005"/>
            <a:ext cx="3667125" cy="1247775"/>
          </a:xfrm>
          <a:prstGeom prst="rect">
            <a:avLst/>
          </a:prstGeom>
          <a:noFill/>
          <a:ln>
            <a:noFill/>
          </a:ln>
        </p:spPr>
      </p:pic>
      <p:sp>
        <p:nvSpPr>
          <p:cNvPr id="70" name="Google Shape;70;p13"/>
          <p:cNvSpPr txBox="1"/>
          <p:nvPr/>
        </p:nvSpPr>
        <p:spPr>
          <a:xfrm>
            <a:off x="4764100" y="4120550"/>
            <a:ext cx="2558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4200">
              <a:solidFill>
                <a:srgbClr val="FF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Reading at Home</a:t>
            </a:r>
            <a:endParaRPr/>
          </a:p>
        </p:txBody>
      </p:sp>
      <p:pic>
        <p:nvPicPr>
          <p:cNvPr id="206" name="Google Shape;206;p32"/>
          <p:cNvPicPr preferRelativeResize="0"/>
          <p:nvPr/>
        </p:nvPicPr>
        <p:blipFill>
          <a:blip r:embed="rId3">
            <a:alphaModFix/>
          </a:blip>
          <a:stretch>
            <a:fillRect/>
          </a:stretch>
        </p:blipFill>
        <p:spPr>
          <a:xfrm>
            <a:off x="7353119" y="760325"/>
            <a:ext cx="1657261" cy="1811425"/>
          </a:xfrm>
          <a:prstGeom prst="rect">
            <a:avLst/>
          </a:prstGeom>
          <a:noFill/>
          <a:ln>
            <a:noFill/>
          </a:ln>
        </p:spPr>
      </p:pic>
      <p:pic>
        <p:nvPicPr>
          <p:cNvPr id="6" name="Picture 5">
            <a:extLst>
              <a:ext uri="{FF2B5EF4-FFF2-40B4-BE49-F238E27FC236}">
                <a16:creationId xmlns:a16="http://schemas.microsoft.com/office/drawing/2014/main" id="{BB53F3CF-7983-4BF1-9B11-4140EF51FB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02" t="7509" r="7832" b="11588"/>
          <a:stretch/>
        </p:blipFill>
        <p:spPr>
          <a:xfrm rot="5400000">
            <a:off x="446211" y="1265217"/>
            <a:ext cx="4471337" cy="3073751"/>
          </a:xfrm>
          <a:prstGeom prst="rect">
            <a:avLst/>
          </a:prstGeom>
        </p:spPr>
      </p:pic>
      <p:pic>
        <p:nvPicPr>
          <p:cNvPr id="7" name="Picture 6">
            <a:extLst>
              <a:ext uri="{FF2B5EF4-FFF2-40B4-BE49-F238E27FC236}">
                <a16:creationId xmlns:a16="http://schemas.microsoft.com/office/drawing/2014/main" id="{0D2AF4D0-1030-41C5-880E-DCCA6822E7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3" t="4554" r="4327" b="11446"/>
          <a:stretch/>
        </p:blipFill>
        <p:spPr>
          <a:xfrm rot="5400000">
            <a:off x="3682844" y="1238807"/>
            <a:ext cx="4418516" cy="3073751"/>
          </a:xfrm>
          <a:prstGeom prst="rect">
            <a:avLst/>
          </a:prstGeom>
        </p:spPr>
      </p:pic>
    </p:spTree>
    <p:extLst>
      <p:ext uri="{BB962C8B-B14F-4D97-AF65-F5344CB8AC3E}">
        <p14:creationId xmlns:p14="http://schemas.microsoft.com/office/powerpoint/2010/main" val="66023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Oxford Reading Buddy </a:t>
            </a:r>
            <a:endParaRPr dirty="0"/>
          </a:p>
        </p:txBody>
      </p:sp>
      <p:pic>
        <p:nvPicPr>
          <p:cNvPr id="2" name="Picture 1">
            <a:extLst>
              <a:ext uri="{FF2B5EF4-FFF2-40B4-BE49-F238E27FC236}">
                <a16:creationId xmlns:a16="http://schemas.microsoft.com/office/drawing/2014/main" id="{BAB77284-DBB8-4A37-982F-AA9759D6BAEF}"/>
              </a:ext>
            </a:extLst>
          </p:cNvPr>
          <p:cNvPicPr>
            <a:picLocks noChangeAspect="1"/>
          </p:cNvPicPr>
          <p:nvPr/>
        </p:nvPicPr>
        <p:blipFill>
          <a:blip r:embed="rId3"/>
          <a:stretch>
            <a:fillRect/>
          </a:stretch>
        </p:blipFill>
        <p:spPr>
          <a:xfrm>
            <a:off x="4572000" y="3462443"/>
            <a:ext cx="4317737" cy="947796"/>
          </a:xfrm>
          <a:prstGeom prst="rect">
            <a:avLst/>
          </a:prstGeom>
        </p:spPr>
      </p:pic>
      <p:pic>
        <p:nvPicPr>
          <p:cNvPr id="4" name="Picture 3">
            <a:extLst>
              <a:ext uri="{FF2B5EF4-FFF2-40B4-BE49-F238E27FC236}">
                <a16:creationId xmlns:a16="http://schemas.microsoft.com/office/drawing/2014/main" id="{6879DCA5-80DD-43B2-8259-72A11E10C102}"/>
              </a:ext>
            </a:extLst>
          </p:cNvPr>
          <p:cNvPicPr>
            <a:picLocks noChangeAspect="1"/>
          </p:cNvPicPr>
          <p:nvPr/>
        </p:nvPicPr>
        <p:blipFill>
          <a:blip r:embed="rId4"/>
          <a:stretch>
            <a:fillRect/>
          </a:stretch>
        </p:blipFill>
        <p:spPr>
          <a:xfrm>
            <a:off x="124245" y="619050"/>
            <a:ext cx="4556031" cy="1802636"/>
          </a:xfrm>
          <a:prstGeom prst="rect">
            <a:avLst/>
          </a:prstGeom>
        </p:spPr>
      </p:pic>
      <p:pic>
        <p:nvPicPr>
          <p:cNvPr id="5" name="Picture 4">
            <a:extLst>
              <a:ext uri="{FF2B5EF4-FFF2-40B4-BE49-F238E27FC236}">
                <a16:creationId xmlns:a16="http://schemas.microsoft.com/office/drawing/2014/main" id="{D832D09E-F462-466C-B276-D3915193CDE2}"/>
              </a:ext>
            </a:extLst>
          </p:cNvPr>
          <p:cNvPicPr>
            <a:picLocks noChangeAspect="1"/>
          </p:cNvPicPr>
          <p:nvPr/>
        </p:nvPicPr>
        <p:blipFill>
          <a:blip r:embed="rId5"/>
          <a:stretch>
            <a:fillRect/>
          </a:stretch>
        </p:blipFill>
        <p:spPr>
          <a:xfrm>
            <a:off x="1349186" y="2571750"/>
            <a:ext cx="2106148" cy="2551296"/>
          </a:xfrm>
          <a:prstGeom prst="rect">
            <a:avLst/>
          </a:prstGeom>
        </p:spPr>
      </p:pic>
      <p:pic>
        <p:nvPicPr>
          <p:cNvPr id="7" name="Picture 6">
            <a:extLst>
              <a:ext uri="{FF2B5EF4-FFF2-40B4-BE49-F238E27FC236}">
                <a16:creationId xmlns:a16="http://schemas.microsoft.com/office/drawing/2014/main" id="{9674286D-A433-4AD9-B01F-834317EE2513}"/>
              </a:ext>
            </a:extLst>
          </p:cNvPr>
          <p:cNvPicPr>
            <a:picLocks noChangeAspect="1"/>
          </p:cNvPicPr>
          <p:nvPr/>
        </p:nvPicPr>
        <p:blipFill>
          <a:blip r:embed="rId6"/>
          <a:stretch>
            <a:fillRect/>
          </a:stretch>
        </p:blipFill>
        <p:spPr>
          <a:xfrm>
            <a:off x="6365908" y="4471894"/>
            <a:ext cx="2177394" cy="498846"/>
          </a:xfrm>
          <a:prstGeom prst="rect">
            <a:avLst/>
          </a:prstGeom>
          <a:ln w="28575">
            <a:solidFill>
              <a:schemeClr val="accent3">
                <a:lumMod val="60000"/>
                <a:lumOff val="40000"/>
              </a:schemeClr>
            </a:solidFill>
            <a:prstDash val="lgDash"/>
          </a:ln>
        </p:spPr>
      </p:pic>
      <p:grpSp>
        <p:nvGrpSpPr>
          <p:cNvPr id="8" name="Group 7">
            <a:extLst>
              <a:ext uri="{FF2B5EF4-FFF2-40B4-BE49-F238E27FC236}">
                <a16:creationId xmlns:a16="http://schemas.microsoft.com/office/drawing/2014/main" id="{831A6698-F110-4BFE-A3EB-E13E4B2902EE}"/>
              </a:ext>
            </a:extLst>
          </p:cNvPr>
          <p:cNvGrpSpPr/>
          <p:nvPr/>
        </p:nvGrpSpPr>
        <p:grpSpPr>
          <a:xfrm>
            <a:off x="5343861" y="694690"/>
            <a:ext cx="3734355" cy="2700759"/>
            <a:chOff x="5409645" y="700029"/>
            <a:chExt cx="3734355" cy="2700759"/>
          </a:xfrm>
        </p:grpSpPr>
        <p:pic>
          <p:nvPicPr>
            <p:cNvPr id="3" name="Picture 2">
              <a:extLst>
                <a:ext uri="{FF2B5EF4-FFF2-40B4-BE49-F238E27FC236}">
                  <a16:creationId xmlns:a16="http://schemas.microsoft.com/office/drawing/2014/main" id="{27229400-B949-4B7F-9646-05450414F3DF}"/>
                </a:ext>
              </a:extLst>
            </p:cNvPr>
            <p:cNvPicPr>
              <a:picLocks noChangeAspect="1"/>
            </p:cNvPicPr>
            <p:nvPr/>
          </p:nvPicPr>
          <p:blipFill>
            <a:blip r:embed="rId7"/>
            <a:stretch>
              <a:fillRect/>
            </a:stretch>
          </p:blipFill>
          <p:spPr>
            <a:xfrm>
              <a:off x="5409645" y="700029"/>
              <a:ext cx="3051602" cy="2437560"/>
            </a:xfrm>
            <a:prstGeom prst="rect">
              <a:avLst/>
            </a:prstGeom>
          </p:spPr>
        </p:pic>
        <p:sp>
          <p:nvSpPr>
            <p:cNvPr id="6" name="TextBox 5">
              <a:extLst>
                <a:ext uri="{FF2B5EF4-FFF2-40B4-BE49-F238E27FC236}">
                  <a16:creationId xmlns:a16="http://schemas.microsoft.com/office/drawing/2014/main" id="{D20BDDF6-A3DC-4202-975E-1A7B05D33F2A}"/>
                </a:ext>
              </a:extLst>
            </p:cNvPr>
            <p:cNvSpPr txBox="1"/>
            <p:nvPr/>
          </p:nvSpPr>
          <p:spPr>
            <a:xfrm>
              <a:off x="8078296" y="1032812"/>
              <a:ext cx="1065704" cy="2367976"/>
            </a:xfrm>
            <a:prstGeom prst="rect">
              <a:avLst/>
            </a:prstGeom>
            <a:solidFill>
              <a:schemeClr val="bg1"/>
            </a:solidFill>
            <a:ln>
              <a:noFill/>
            </a:ln>
          </p:spPr>
          <p:txBody>
            <a:bodyPr wrap="square" rtlCol="0">
              <a:spAutoFit/>
            </a:bodyPr>
            <a:lstStyle/>
            <a:p>
              <a:endParaRPr lang="en-GB" dirty="0"/>
            </a:p>
          </p:txBody>
        </p:sp>
      </p:grpSp>
    </p:spTree>
    <p:extLst>
      <p:ext uri="{BB962C8B-B14F-4D97-AF65-F5344CB8AC3E}">
        <p14:creationId xmlns:p14="http://schemas.microsoft.com/office/powerpoint/2010/main" val="343124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Spelling </a:t>
            </a:r>
            <a:r>
              <a:rPr lang="en-GB" dirty="0"/>
              <a:t>Homework</a:t>
            </a:r>
            <a:endParaRPr dirty="0"/>
          </a:p>
        </p:txBody>
      </p:sp>
      <p:sp>
        <p:nvSpPr>
          <p:cNvPr id="212" name="Google Shape;212;p33"/>
          <p:cNvSpPr txBox="1"/>
          <p:nvPr/>
        </p:nvSpPr>
        <p:spPr>
          <a:xfrm>
            <a:off x="705468" y="982621"/>
            <a:ext cx="7876500" cy="1261854"/>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latin typeface="Roboto"/>
                <a:ea typeface="Roboto"/>
                <a:cs typeface="Roboto"/>
                <a:sym typeface="Roboto"/>
              </a:rPr>
              <a:t>Read</a:t>
            </a:r>
            <a:r>
              <a:rPr lang="en-GB" dirty="0">
                <a:latin typeface="Roboto"/>
                <a:ea typeface="Roboto"/>
                <a:cs typeface="Roboto"/>
                <a:sym typeface="Roboto"/>
              </a:rPr>
              <a:t> </a:t>
            </a:r>
            <a:r>
              <a:rPr lang="en" dirty="0">
                <a:latin typeface="Roboto"/>
                <a:ea typeface="Roboto"/>
                <a:cs typeface="Roboto"/>
                <a:sym typeface="Roboto"/>
              </a:rPr>
              <a:t>W</a:t>
            </a:r>
            <a:r>
              <a:rPr lang="en-GB" dirty="0">
                <a:latin typeface="Roboto"/>
                <a:ea typeface="Roboto"/>
                <a:cs typeface="Roboto"/>
                <a:sym typeface="Roboto"/>
              </a:rPr>
              <a:t>rite </a:t>
            </a:r>
            <a:r>
              <a:rPr lang="en" dirty="0">
                <a:latin typeface="Roboto"/>
                <a:ea typeface="Roboto"/>
                <a:cs typeface="Roboto"/>
                <a:sym typeface="Roboto"/>
              </a:rPr>
              <a:t>I</a:t>
            </a:r>
            <a:r>
              <a:rPr lang="en-GB" dirty="0">
                <a:latin typeface="Roboto"/>
                <a:ea typeface="Roboto"/>
                <a:cs typeface="Roboto"/>
                <a:sym typeface="Roboto"/>
              </a:rPr>
              <a:t>nc.</a:t>
            </a:r>
            <a:r>
              <a:rPr lang="en" dirty="0">
                <a:latin typeface="Roboto"/>
                <a:ea typeface="Roboto"/>
                <a:cs typeface="Roboto"/>
                <a:sym typeface="Roboto"/>
              </a:rPr>
              <a:t> Spelling </a:t>
            </a:r>
            <a:r>
              <a:rPr lang="en-GB" dirty="0">
                <a:latin typeface="Roboto"/>
                <a:ea typeface="Roboto"/>
                <a:cs typeface="Roboto"/>
                <a:sym typeface="Roboto"/>
              </a:rPr>
              <a:t>lessons</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Focus on a spelling pattern, for example a prefix/suffix, over two weeks in school</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S</a:t>
            </a:r>
            <a:r>
              <a:rPr lang="en" dirty="0">
                <a:latin typeface="Roboto"/>
                <a:ea typeface="Roboto"/>
                <a:cs typeface="Roboto"/>
                <a:sym typeface="Roboto"/>
              </a:rPr>
              <a:t>pelling homework links to this</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Y</a:t>
            </a:r>
            <a:r>
              <a:rPr lang="en" dirty="0">
                <a:latin typeface="Roboto"/>
                <a:ea typeface="Roboto"/>
                <a:cs typeface="Roboto"/>
                <a:sym typeface="Roboto"/>
              </a:rPr>
              <a:t>ear 3/4 common Exception Wor</a:t>
            </a:r>
            <a:r>
              <a:rPr lang="en-GB" dirty="0">
                <a:latin typeface="Roboto"/>
                <a:ea typeface="Roboto"/>
                <a:cs typeface="Roboto"/>
                <a:sym typeface="Roboto"/>
              </a:rPr>
              <a:t>ds</a:t>
            </a: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endParaRPr dirty="0">
              <a:latin typeface="Roboto"/>
              <a:ea typeface="Roboto"/>
              <a:cs typeface="Roboto"/>
              <a:sym typeface="Roboto"/>
            </a:endParaRPr>
          </a:p>
        </p:txBody>
      </p:sp>
      <p:pic>
        <p:nvPicPr>
          <p:cNvPr id="2" name="Picture 1">
            <a:extLst>
              <a:ext uri="{FF2B5EF4-FFF2-40B4-BE49-F238E27FC236}">
                <a16:creationId xmlns:a16="http://schemas.microsoft.com/office/drawing/2014/main" id="{129E3276-4BA5-4734-A7A8-A01E69D75442}"/>
              </a:ext>
            </a:extLst>
          </p:cNvPr>
          <p:cNvPicPr>
            <a:picLocks noChangeAspect="1"/>
          </p:cNvPicPr>
          <p:nvPr/>
        </p:nvPicPr>
        <p:blipFill>
          <a:blip r:embed="rId3"/>
          <a:stretch>
            <a:fillRect/>
          </a:stretch>
        </p:blipFill>
        <p:spPr>
          <a:xfrm>
            <a:off x="1843465" y="2272620"/>
            <a:ext cx="5274383" cy="2358402"/>
          </a:xfrm>
          <a:prstGeom prst="rect">
            <a:avLst/>
          </a:prstGeom>
        </p:spPr>
      </p:pic>
    </p:spTree>
    <p:extLst>
      <p:ext uri="{BB962C8B-B14F-4D97-AF65-F5344CB8AC3E}">
        <p14:creationId xmlns:p14="http://schemas.microsoft.com/office/powerpoint/2010/main" val="363018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Maths</a:t>
            </a:r>
            <a:r>
              <a:rPr lang="en" dirty="0"/>
              <a:t> </a:t>
            </a:r>
            <a:r>
              <a:rPr lang="en-GB" dirty="0"/>
              <a:t>Homework</a:t>
            </a:r>
            <a:endParaRPr dirty="0"/>
          </a:p>
        </p:txBody>
      </p:sp>
      <p:sp>
        <p:nvSpPr>
          <p:cNvPr id="212" name="Google Shape;212;p33"/>
          <p:cNvSpPr txBox="1"/>
          <p:nvPr/>
        </p:nvSpPr>
        <p:spPr>
          <a:xfrm>
            <a:off x="685733" y="619050"/>
            <a:ext cx="7876500" cy="1477297"/>
          </a:xfrm>
          <a:prstGeom prst="rect">
            <a:avLst/>
          </a:prstGeom>
          <a:noFill/>
          <a:ln>
            <a:noFill/>
          </a:ln>
        </p:spPr>
        <p:txBody>
          <a:bodyPr spcFirstLastPara="1" wrap="square" lIns="91425" tIns="91425" rIns="91425" bIns="91425" anchor="t" anchorCtr="0">
            <a:spAutoFit/>
          </a:bodyPr>
          <a:lstStyle/>
          <a:p>
            <a:pPr marL="457200" indent="-317500">
              <a:buSzPts val="1400"/>
              <a:buFont typeface="Roboto"/>
              <a:buChar char="●"/>
            </a:pPr>
            <a:r>
              <a:rPr lang="en-GB" dirty="0">
                <a:latin typeface="Roboto"/>
                <a:ea typeface="Roboto"/>
              </a:rPr>
              <a:t>Homework to be added to Google Classroom every Friday and to be completed by the following Friday.</a:t>
            </a:r>
          </a:p>
          <a:p>
            <a:pPr marL="457200" indent="-317500">
              <a:buSzPts val="1400"/>
              <a:buFont typeface="Roboto"/>
              <a:buChar char="●"/>
            </a:pPr>
            <a:r>
              <a:rPr lang="en-GB" dirty="0">
                <a:latin typeface="Roboto"/>
                <a:ea typeface="Roboto"/>
              </a:rPr>
              <a:t>Work to be completed in the pink homework books (not to be submitted on GC). Maths sheets do not need to be printed, children should record their written answers in their book. </a:t>
            </a:r>
          </a:p>
          <a:p>
            <a:pPr marL="457200" lvl="0" indent="-317500" algn="l" rtl="0">
              <a:spcBef>
                <a:spcPts val="0"/>
              </a:spcBef>
              <a:spcAft>
                <a:spcPts val="0"/>
              </a:spcAft>
              <a:buSzPts val="1400"/>
              <a:buFont typeface="Roboto"/>
              <a:buChar char="●"/>
            </a:pP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endParaRPr dirty="0">
              <a:latin typeface="Roboto"/>
              <a:ea typeface="Roboto"/>
              <a:cs typeface="Roboto"/>
              <a:sym typeface="Roboto"/>
            </a:endParaRPr>
          </a:p>
        </p:txBody>
      </p:sp>
      <p:pic>
        <p:nvPicPr>
          <p:cNvPr id="3" name="Picture 2">
            <a:extLst>
              <a:ext uri="{FF2B5EF4-FFF2-40B4-BE49-F238E27FC236}">
                <a16:creationId xmlns:a16="http://schemas.microsoft.com/office/drawing/2014/main" id="{ACE8FEC4-5EA5-4777-B5CE-E4728EDDEF8C}"/>
              </a:ext>
            </a:extLst>
          </p:cNvPr>
          <p:cNvPicPr>
            <a:picLocks noChangeAspect="1"/>
          </p:cNvPicPr>
          <p:nvPr/>
        </p:nvPicPr>
        <p:blipFill>
          <a:blip r:embed="rId3"/>
          <a:stretch>
            <a:fillRect/>
          </a:stretch>
        </p:blipFill>
        <p:spPr>
          <a:xfrm>
            <a:off x="2032687" y="1615872"/>
            <a:ext cx="5321983" cy="3421941"/>
          </a:xfrm>
          <a:prstGeom prst="rect">
            <a:avLst/>
          </a:prstGeom>
        </p:spPr>
      </p:pic>
    </p:spTree>
    <p:extLst>
      <p:ext uri="{BB962C8B-B14F-4D97-AF65-F5344CB8AC3E}">
        <p14:creationId xmlns:p14="http://schemas.microsoft.com/office/powerpoint/2010/main" val="404688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Times Tables </a:t>
            </a:r>
            <a:endParaRPr dirty="0"/>
          </a:p>
        </p:txBody>
      </p:sp>
      <p:sp>
        <p:nvSpPr>
          <p:cNvPr id="219" name="Google Shape;219;p34"/>
          <p:cNvSpPr txBox="1"/>
          <p:nvPr/>
        </p:nvSpPr>
        <p:spPr>
          <a:xfrm>
            <a:off x="330900" y="1058271"/>
            <a:ext cx="3504317" cy="2339072"/>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latin typeface="Roboto"/>
                <a:ea typeface="Roboto"/>
                <a:sym typeface="Roboto"/>
              </a:rPr>
              <a:t>A vital skill</a:t>
            </a:r>
            <a:endParaRPr dirty="0">
              <a:latin typeface="Roboto"/>
              <a:ea typeface="Roboto"/>
              <a:sym typeface="Roboto"/>
            </a:endParaRPr>
          </a:p>
          <a:p>
            <a:pPr marL="457200" lvl="0" indent="-317500" algn="l" rtl="0">
              <a:spcBef>
                <a:spcPts val="0"/>
              </a:spcBef>
              <a:spcAft>
                <a:spcPts val="0"/>
              </a:spcAft>
              <a:buSzPts val="1400"/>
              <a:buFont typeface="Roboto"/>
              <a:buChar char="●"/>
            </a:pPr>
            <a:r>
              <a:rPr lang="en" dirty="0">
                <a:latin typeface="Roboto"/>
                <a:ea typeface="Roboto"/>
                <a:sym typeface="Roboto"/>
              </a:rPr>
              <a:t>Preparation for Y4 times tables tests </a:t>
            </a:r>
            <a:endParaRPr dirty="0">
              <a:latin typeface="Roboto"/>
              <a:ea typeface="Roboto"/>
              <a:sym typeface="Roboto"/>
            </a:endParaRPr>
          </a:p>
          <a:p>
            <a:pPr marL="457200" lvl="0" indent="-317500" algn="l" rtl="0">
              <a:spcBef>
                <a:spcPts val="0"/>
              </a:spcBef>
              <a:spcAft>
                <a:spcPts val="0"/>
              </a:spcAft>
              <a:buSzPts val="1400"/>
              <a:buFont typeface="Roboto"/>
              <a:buChar char="●"/>
            </a:pPr>
            <a:r>
              <a:rPr lang="en" dirty="0">
                <a:latin typeface="Roboto"/>
                <a:ea typeface="Roboto"/>
                <a:sym typeface="Roboto"/>
              </a:rPr>
              <a:t>Daily Times tables book practise</a:t>
            </a:r>
          </a:p>
          <a:p>
            <a:pPr marL="457200" indent="-317500">
              <a:buSzPts val="1400"/>
              <a:buFont typeface="Roboto"/>
              <a:buChar char="●"/>
            </a:pPr>
            <a:r>
              <a:rPr lang="en-GB" dirty="0">
                <a:latin typeface="Roboto"/>
                <a:ea typeface="Roboto"/>
              </a:rPr>
              <a:t>Times Table Log Book and Times Table Rockstars</a:t>
            </a:r>
          </a:p>
          <a:p>
            <a:pPr marL="457200" lvl="0" indent="-317500" algn="l" rtl="0">
              <a:spcBef>
                <a:spcPts val="0"/>
              </a:spcBef>
              <a:spcAft>
                <a:spcPts val="0"/>
              </a:spcAft>
              <a:buSzPts val="1400"/>
              <a:buFont typeface="Roboto"/>
              <a:buChar char="●"/>
            </a:pPr>
            <a:r>
              <a:rPr lang="en" dirty="0">
                <a:latin typeface="Roboto"/>
                <a:ea typeface="Roboto"/>
                <a:sym typeface="Roboto"/>
              </a:rPr>
              <a:t>Times Tables Rock Stars </a:t>
            </a:r>
          </a:p>
          <a:p>
            <a:pPr marL="457200" lvl="0" indent="-317500" algn="l" rtl="0">
              <a:spcBef>
                <a:spcPts val="0"/>
              </a:spcBef>
              <a:spcAft>
                <a:spcPts val="0"/>
              </a:spcAft>
              <a:buSzPts val="1400"/>
              <a:buFont typeface="Roboto"/>
              <a:buChar char="●"/>
            </a:pP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endParaRPr lang="en"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pic>
        <p:nvPicPr>
          <p:cNvPr id="220" name="Google Shape;220;p34"/>
          <p:cNvPicPr preferRelativeResize="0"/>
          <p:nvPr/>
        </p:nvPicPr>
        <p:blipFill>
          <a:blip r:embed="rId3">
            <a:alphaModFix/>
          </a:blip>
          <a:stretch>
            <a:fillRect/>
          </a:stretch>
        </p:blipFill>
        <p:spPr>
          <a:xfrm>
            <a:off x="744457" y="2844965"/>
            <a:ext cx="1647250" cy="1360956"/>
          </a:xfrm>
          <a:prstGeom prst="rect">
            <a:avLst/>
          </a:prstGeom>
          <a:noFill/>
          <a:ln>
            <a:noFill/>
          </a:ln>
        </p:spPr>
      </p:pic>
      <p:pic>
        <p:nvPicPr>
          <p:cNvPr id="221" name="Google Shape;221;p34"/>
          <p:cNvPicPr preferRelativeResize="0"/>
          <p:nvPr/>
        </p:nvPicPr>
        <p:blipFill>
          <a:blip r:embed="rId4">
            <a:alphaModFix/>
          </a:blip>
          <a:stretch>
            <a:fillRect/>
          </a:stretch>
        </p:blipFill>
        <p:spPr>
          <a:xfrm>
            <a:off x="2804566" y="2844965"/>
            <a:ext cx="1030651" cy="1360956"/>
          </a:xfrm>
          <a:prstGeom prst="rect">
            <a:avLst/>
          </a:prstGeom>
          <a:noFill/>
          <a:ln>
            <a:noFill/>
          </a:ln>
        </p:spPr>
      </p:pic>
      <p:pic>
        <p:nvPicPr>
          <p:cNvPr id="2" name="Picture 1">
            <a:extLst>
              <a:ext uri="{FF2B5EF4-FFF2-40B4-BE49-F238E27FC236}">
                <a16:creationId xmlns:a16="http://schemas.microsoft.com/office/drawing/2014/main" id="{7EFE9673-6315-4F0A-B660-B5E07D61A27E}"/>
              </a:ext>
            </a:extLst>
          </p:cNvPr>
          <p:cNvPicPr>
            <a:picLocks noChangeAspect="1"/>
          </p:cNvPicPr>
          <p:nvPr/>
        </p:nvPicPr>
        <p:blipFill>
          <a:blip r:embed="rId5"/>
          <a:stretch>
            <a:fillRect/>
          </a:stretch>
        </p:blipFill>
        <p:spPr>
          <a:xfrm>
            <a:off x="5076196" y="712421"/>
            <a:ext cx="3170484" cy="4414729"/>
          </a:xfrm>
          <a:prstGeom prst="rect">
            <a:avLst/>
          </a:prstGeom>
        </p:spPr>
      </p:pic>
      <p:sp>
        <p:nvSpPr>
          <p:cNvPr id="3" name="TextBox 2">
            <a:extLst>
              <a:ext uri="{FF2B5EF4-FFF2-40B4-BE49-F238E27FC236}">
                <a16:creationId xmlns:a16="http://schemas.microsoft.com/office/drawing/2014/main" id="{0A122ABD-5691-40D0-B77A-1F0BC6D2D06E}"/>
              </a:ext>
            </a:extLst>
          </p:cNvPr>
          <p:cNvSpPr txBox="1"/>
          <p:nvPr/>
        </p:nvSpPr>
        <p:spPr>
          <a:xfrm>
            <a:off x="3979266" y="758189"/>
            <a:ext cx="1030651" cy="600164"/>
          </a:xfrm>
          <a:prstGeom prst="rect">
            <a:avLst/>
          </a:prstGeom>
          <a:solidFill>
            <a:schemeClr val="bg1"/>
          </a:solidFill>
          <a:ln>
            <a:solidFill>
              <a:schemeClr val="bg2"/>
            </a:solidFill>
          </a:ln>
        </p:spPr>
        <p:txBody>
          <a:bodyPr wrap="square" rtlCol="0">
            <a:spAutoFit/>
          </a:bodyPr>
          <a:lstStyle/>
          <a:p>
            <a:pPr algn="ctr"/>
            <a:r>
              <a:rPr lang="en-GB" sz="1100" dirty="0">
                <a:solidFill>
                  <a:srgbClr val="0070C0"/>
                </a:solidFill>
              </a:rPr>
              <a:t>Completed in school on Monday</a:t>
            </a:r>
          </a:p>
        </p:txBody>
      </p:sp>
      <p:sp>
        <p:nvSpPr>
          <p:cNvPr id="8" name="TextBox 7">
            <a:extLst>
              <a:ext uri="{FF2B5EF4-FFF2-40B4-BE49-F238E27FC236}">
                <a16:creationId xmlns:a16="http://schemas.microsoft.com/office/drawing/2014/main" id="{54A6CDC5-743E-41F5-86E8-B5C045B48EFF}"/>
              </a:ext>
            </a:extLst>
          </p:cNvPr>
          <p:cNvSpPr txBox="1"/>
          <p:nvPr/>
        </p:nvSpPr>
        <p:spPr>
          <a:xfrm>
            <a:off x="6296779" y="739630"/>
            <a:ext cx="729318" cy="430887"/>
          </a:xfrm>
          <a:prstGeom prst="rect">
            <a:avLst/>
          </a:prstGeom>
          <a:solidFill>
            <a:schemeClr val="bg1"/>
          </a:solidFill>
          <a:ln>
            <a:solidFill>
              <a:schemeClr val="bg2"/>
            </a:solidFill>
          </a:ln>
        </p:spPr>
        <p:txBody>
          <a:bodyPr wrap="square" rtlCol="0">
            <a:spAutoFit/>
          </a:bodyPr>
          <a:lstStyle/>
          <a:p>
            <a:pPr algn="ctr"/>
            <a:r>
              <a:rPr lang="en-GB" sz="1100" dirty="0">
                <a:solidFill>
                  <a:srgbClr val="0070C0"/>
                </a:solidFill>
              </a:rPr>
              <a:t>Monday night</a:t>
            </a:r>
          </a:p>
        </p:txBody>
      </p:sp>
      <p:sp>
        <p:nvSpPr>
          <p:cNvPr id="9" name="TextBox 8">
            <a:extLst>
              <a:ext uri="{FF2B5EF4-FFF2-40B4-BE49-F238E27FC236}">
                <a16:creationId xmlns:a16="http://schemas.microsoft.com/office/drawing/2014/main" id="{267245FD-624D-407F-970C-F180D9B266E8}"/>
              </a:ext>
            </a:extLst>
          </p:cNvPr>
          <p:cNvSpPr txBox="1"/>
          <p:nvPr/>
        </p:nvSpPr>
        <p:spPr>
          <a:xfrm>
            <a:off x="7281153" y="788352"/>
            <a:ext cx="710470" cy="415498"/>
          </a:xfrm>
          <a:prstGeom prst="rect">
            <a:avLst/>
          </a:prstGeom>
          <a:solidFill>
            <a:schemeClr val="bg1"/>
          </a:solidFill>
          <a:ln>
            <a:solidFill>
              <a:schemeClr val="bg2"/>
            </a:solidFill>
          </a:ln>
        </p:spPr>
        <p:txBody>
          <a:bodyPr wrap="square" rtlCol="0">
            <a:spAutoFit/>
          </a:bodyPr>
          <a:lstStyle/>
          <a:p>
            <a:pPr algn="ctr"/>
            <a:r>
              <a:rPr lang="en-GB" sz="1050" dirty="0">
                <a:solidFill>
                  <a:srgbClr val="0070C0"/>
                </a:solidFill>
              </a:rPr>
              <a:t>Tuesday night</a:t>
            </a:r>
          </a:p>
        </p:txBody>
      </p:sp>
      <p:sp>
        <p:nvSpPr>
          <p:cNvPr id="10" name="TextBox 9">
            <a:extLst>
              <a:ext uri="{FF2B5EF4-FFF2-40B4-BE49-F238E27FC236}">
                <a16:creationId xmlns:a16="http://schemas.microsoft.com/office/drawing/2014/main" id="{187B8CE9-D08C-436D-9183-E7C052EB1329}"/>
              </a:ext>
            </a:extLst>
          </p:cNvPr>
          <p:cNvSpPr txBox="1"/>
          <p:nvPr/>
        </p:nvSpPr>
        <p:spPr>
          <a:xfrm>
            <a:off x="5456932" y="2898008"/>
            <a:ext cx="534600" cy="430887"/>
          </a:xfrm>
          <a:prstGeom prst="rect">
            <a:avLst/>
          </a:prstGeom>
          <a:solidFill>
            <a:schemeClr val="bg1"/>
          </a:solidFill>
          <a:ln>
            <a:solidFill>
              <a:schemeClr val="bg2"/>
            </a:solidFill>
          </a:ln>
        </p:spPr>
        <p:txBody>
          <a:bodyPr wrap="square" rtlCol="0">
            <a:spAutoFit/>
          </a:bodyPr>
          <a:lstStyle/>
          <a:p>
            <a:r>
              <a:rPr lang="en-GB" sz="1100" dirty="0">
                <a:solidFill>
                  <a:srgbClr val="0070C0"/>
                </a:solidFill>
              </a:rPr>
              <a:t>Wed night</a:t>
            </a:r>
          </a:p>
        </p:txBody>
      </p:sp>
      <p:sp>
        <p:nvSpPr>
          <p:cNvPr id="11" name="TextBox 10">
            <a:extLst>
              <a:ext uri="{FF2B5EF4-FFF2-40B4-BE49-F238E27FC236}">
                <a16:creationId xmlns:a16="http://schemas.microsoft.com/office/drawing/2014/main" id="{F2254C6E-0143-4650-8FCA-1935B2562F6B}"/>
              </a:ext>
            </a:extLst>
          </p:cNvPr>
          <p:cNvSpPr txBox="1"/>
          <p:nvPr/>
        </p:nvSpPr>
        <p:spPr>
          <a:xfrm>
            <a:off x="6335391" y="2920001"/>
            <a:ext cx="583887" cy="430887"/>
          </a:xfrm>
          <a:prstGeom prst="rect">
            <a:avLst/>
          </a:prstGeom>
          <a:solidFill>
            <a:schemeClr val="bg1"/>
          </a:solidFill>
          <a:ln>
            <a:solidFill>
              <a:schemeClr val="bg2"/>
            </a:solidFill>
          </a:ln>
        </p:spPr>
        <p:txBody>
          <a:bodyPr wrap="square" rtlCol="0">
            <a:spAutoFit/>
          </a:bodyPr>
          <a:lstStyle/>
          <a:p>
            <a:pPr algn="ctr"/>
            <a:r>
              <a:rPr lang="en-GB" sz="1100" dirty="0">
                <a:solidFill>
                  <a:srgbClr val="0070C0"/>
                </a:solidFill>
              </a:rPr>
              <a:t>Thurs  night</a:t>
            </a:r>
          </a:p>
        </p:txBody>
      </p:sp>
      <p:cxnSp>
        <p:nvCxnSpPr>
          <p:cNvPr id="5" name="Straight Connector 4">
            <a:extLst>
              <a:ext uri="{FF2B5EF4-FFF2-40B4-BE49-F238E27FC236}">
                <a16:creationId xmlns:a16="http://schemas.microsoft.com/office/drawing/2014/main" id="{18E00F16-D247-487C-9F46-E0CA4B578140}"/>
              </a:ext>
            </a:extLst>
          </p:cNvPr>
          <p:cNvCxnSpPr/>
          <p:nvPr/>
        </p:nvCxnSpPr>
        <p:spPr>
          <a:xfrm>
            <a:off x="4773673" y="1170517"/>
            <a:ext cx="982599" cy="43417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97D20EB-786A-424C-A7DB-14A211DBF9D2}"/>
              </a:ext>
            </a:extLst>
          </p:cNvPr>
          <p:cNvSpPr txBox="1"/>
          <p:nvPr/>
        </p:nvSpPr>
        <p:spPr>
          <a:xfrm>
            <a:off x="8053483" y="2888829"/>
            <a:ext cx="965527" cy="600164"/>
          </a:xfrm>
          <a:prstGeom prst="rect">
            <a:avLst/>
          </a:prstGeom>
          <a:solidFill>
            <a:schemeClr val="bg1"/>
          </a:solidFill>
          <a:ln>
            <a:solidFill>
              <a:schemeClr val="bg2"/>
            </a:solidFill>
          </a:ln>
        </p:spPr>
        <p:txBody>
          <a:bodyPr wrap="square" rtlCol="0">
            <a:spAutoFit/>
          </a:bodyPr>
          <a:lstStyle/>
          <a:p>
            <a:pPr algn="ctr"/>
            <a:r>
              <a:rPr lang="en-GB" sz="1100" dirty="0">
                <a:solidFill>
                  <a:srgbClr val="0070C0"/>
                </a:solidFill>
              </a:rPr>
              <a:t>Completed in school on Friday</a:t>
            </a:r>
          </a:p>
        </p:txBody>
      </p:sp>
      <p:cxnSp>
        <p:nvCxnSpPr>
          <p:cNvPr id="15" name="Straight Connector 14">
            <a:extLst>
              <a:ext uri="{FF2B5EF4-FFF2-40B4-BE49-F238E27FC236}">
                <a16:creationId xmlns:a16="http://schemas.microsoft.com/office/drawing/2014/main" id="{85935872-241C-4D03-B97C-40C8E2E33053}"/>
              </a:ext>
            </a:extLst>
          </p:cNvPr>
          <p:cNvCxnSpPr>
            <a:cxnSpLocks/>
          </p:cNvCxnSpPr>
          <p:nvPr/>
        </p:nvCxnSpPr>
        <p:spPr>
          <a:xfrm flipV="1">
            <a:off x="7500323" y="3328895"/>
            <a:ext cx="746357" cy="14473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2CF058-2F9F-4DE0-A1BA-737FF26E7786}"/>
              </a:ext>
            </a:extLst>
          </p:cNvPr>
          <p:cNvSpPr txBox="1"/>
          <p:nvPr/>
        </p:nvSpPr>
        <p:spPr>
          <a:xfrm>
            <a:off x="3444253" y="4506216"/>
            <a:ext cx="1565664" cy="523220"/>
          </a:xfrm>
          <a:prstGeom prst="rect">
            <a:avLst/>
          </a:prstGeom>
          <a:noFill/>
        </p:spPr>
        <p:txBody>
          <a:bodyPr wrap="square" rtlCol="0">
            <a:spAutoFit/>
          </a:bodyPr>
          <a:lstStyle/>
          <a:p>
            <a:r>
              <a:rPr lang="en-GB" dirty="0">
                <a:solidFill>
                  <a:srgbClr val="0070C0"/>
                </a:solidFill>
              </a:rPr>
              <a:t>Parents to check and sign daily</a:t>
            </a:r>
          </a:p>
        </p:txBody>
      </p:sp>
      <p:cxnSp>
        <p:nvCxnSpPr>
          <p:cNvPr id="18" name="Straight Connector 17">
            <a:extLst>
              <a:ext uri="{FF2B5EF4-FFF2-40B4-BE49-F238E27FC236}">
                <a16:creationId xmlns:a16="http://schemas.microsoft.com/office/drawing/2014/main" id="{D46B7351-2387-488C-A03F-4BBDCB88D983}"/>
              </a:ext>
            </a:extLst>
          </p:cNvPr>
          <p:cNvCxnSpPr>
            <a:cxnSpLocks/>
          </p:cNvCxnSpPr>
          <p:nvPr/>
        </p:nvCxnSpPr>
        <p:spPr>
          <a:xfrm>
            <a:off x="4757003" y="4812348"/>
            <a:ext cx="555437" cy="7541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84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 </a:t>
            </a:r>
            <a:endParaRPr/>
          </a:p>
        </p:txBody>
      </p:sp>
      <p:pic>
        <p:nvPicPr>
          <p:cNvPr id="117" name="Google Shape;117;p20"/>
          <p:cNvPicPr preferRelativeResize="0"/>
          <p:nvPr/>
        </p:nvPicPr>
        <p:blipFill>
          <a:blip r:embed="rId3">
            <a:alphaModFix/>
          </a:blip>
          <a:stretch>
            <a:fillRect/>
          </a:stretch>
        </p:blipFill>
        <p:spPr>
          <a:xfrm>
            <a:off x="246425" y="771450"/>
            <a:ext cx="4062200" cy="3368175"/>
          </a:xfrm>
          <a:prstGeom prst="rect">
            <a:avLst/>
          </a:prstGeom>
          <a:noFill/>
          <a:ln>
            <a:noFill/>
          </a:ln>
        </p:spPr>
      </p:pic>
      <p:pic>
        <p:nvPicPr>
          <p:cNvPr id="118" name="Google Shape;118;p20"/>
          <p:cNvPicPr preferRelativeResize="0"/>
          <p:nvPr/>
        </p:nvPicPr>
        <p:blipFill>
          <a:blip r:embed="rId4">
            <a:alphaModFix/>
          </a:blip>
          <a:stretch>
            <a:fillRect/>
          </a:stretch>
        </p:blipFill>
        <p:spPr>
          <a:xfrm>
            <a:off x="4775288" y="771450"/>
            <a:ext cx="3309587" cy="2392769"/>
          </a:xfrm>
          <a:prstGeom prst="rect">
            <a:avLst/>
          </a:prstGeom>
          <a:noFill/>
          <a:ln>
            <a:noFill/>
          </a:ln>
        </p:spPr>
      </p:pic>
      <p:sp>
        <p:nvSpPr>
          <p:cNvPr id="119" name="Google Shape;119;p20"/>
          <p:cNvSpPr txBox="1"/>
          <p:nvPr/>
        </p:nvSpPr>
        <p:spPr>
          <a:xfrm>
            <a:off x="4366675" y="3306650"/>
            <a:ext cx="4351200" cy="1692741"/>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latin typeface="Roboto"/>
                <a:ea typeface="Roboto"/>
                <a:cs typeface="Roboto"/>
                <a:sym typeface="Roboto"/>
              </a:rPr>
              <a:t>Most important skill the children learn</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Foster a love of reading</a:t>
            </a:r>
          </a:p>
          <a:p>
            <a:pPr marL="457200" lvl="0" indent="-317500" algn="l" rtl="0">
              <a:spcBef>
                <a:spcPts val="0"/>
              </a:spcBef>
              <a:spcAft>
                <a:spcPts val="0"/>
              </a:spcAft>
              <a:buSzPts val="1400"/>
              <a:buFont typeface="Roboto"/>
              <a:buChar char="●"/>
            </a:pPr>
            <a:r>
              <a:rPr lang="en" dirty="0">
                <a:latin typeface="Roboto"/>
                <a:ea typeface="Roboto"/>
                <a:cs typeface="Roboto"/>
                <a:sym typeface="Roboto"/>
              </a:rPr>
              <a:t>Reading for pleasure </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Read with breath and depth</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Guided reading weekly (check front and back covers of Reading Records)</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Reading assessments </a:t>
            </a:r>
            <a:endParaRPr dirty="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 </a:t>
            </a:r>
            <a:endParaRPr/>
          </a:p>
        </p:txBody>
      </p:sp>
      <p:pic>
        <p:nvPicPr>
          <p:cNvPr id="125" name="Google Shape;125;p21"/>
          <p:cNvPicPr preferRelativeResize="0"/>
          <p:nvPr/>
        </p:nvPicPr>
        <p:blipFill>
          <a:blip r:embed="rId3">
            <a:alphaModFix/>
          </a:blip>
          <a:stretch>
            <a:fillRect/>
          </a:stretch>
        </p:blipFill>
        <p:spPr>
          <a:xfrm>
            <a:off x="330850" y="903276"/>
            <a:ext cx="4174600" cy="3994475"/>
          </a:xfrm>
          <a:prstGeom prst="rect">
            <a:avLst/>
          </a:prstGeom>
          <a:noFill/>
          <a:ln>
            <a:noFill/>
          </a:ln>
        </p:spPr>
      </p:pic>
      <p:sp>
        <p:nvSpPr>
          <p:cNvPr id="126" name="Google Shape;126;p21"/>
          <p:cNvSpPr txBox="1"/>
          <p:nvPr/>
        </p:nvSpPr>
        <p:spPr>
          <a:xfrm>
            <a:off x="4932425" y="1272025"/>
            <a:ext cx="3828600" cy="2554515"/>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latin typeface="Roboto"/>
                <a:ea typeface="Roboto"/>
                <a:cs typeface="Roboto"/>
                <a:sym typeface="Roboto"/>
              </a:rPr>
              <a:t>Focus on fundamentals</a:t>
            </a:r>
          </a:p>
          <a:p>
            <a:pPr marL="139700" lvl="0" algn="l" rtl="0">
              <a:spcBef>
                <a:spcPts val="0"/>
              </a:spcBef>
              <a:spcAft>
                <a:spcPts val="0"/>
              </a:spcAft>
              <a:buSzPts val="1400"/>
            </a:pP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Spellings</a:t>
            </a: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Handwriting</a:t>
            </a: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Sentence level learning (grammar)</a:t>
            </a: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Stamina</a:t>
            </a:r>
          </a:p>
          <a:p>
            <a:pPr marL="914400" lvl="1" indent="-317500" algn="l" rtl="0">
              <a:spcBef>
                <a:spcPts val="0"/>
              </a:spcBef>
              <a:spcAft>
                <a:spcPts val="0"/>
              </a:spcAft>
              <a:buSzPts val="1400"/>
              <a:buFont typeface="Roboto"/>
              <a:buChar char="○"/>
            </a:pPr>
            <a:r>
              <a:rPr lang="en-GB" dirty="0">
                <a:latin typeface="Roboto"/>
                <a:ea typeface="Roboto"/>
                <a:cs typeface="Roboto"/>
                <a:sym typeface="Roboto"/>
              </a:rPr>
              <a:t>Self-editing </a:t>
            </a:r>
          </a:p>
          <a:p>
            <a:pPr marL="596900" lvl="1" algn="l" rtl="0">
              <a:spcBef>
                <a:spcPts val="0"/>
              </a:spcBef>
              <a:spcAft>
                <a:spcPts val="0"/>
              </a:spcAft>
              <a:buSzPts val="1400"/>
            </a:pP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Not just in English lessons - across the </a:t>
            </a:r>
            <a:endParaRPr dirty="0">
              <a:latin typeface="Roboto"/>
              <a:ea typeface="Roboto"/>
              <a:cs typeface="Roboto"/>
              <a:sym typeface="Roboto"/>
            </a:endParaRPr>
          </a:p>
          <a:p>
            <a:pPr marL="457200" lvl="0" indent="0" algn="l" rtl="0">
              <a:spcBef>
                <a:spcPts val="0"/>
              </a:spcBef>
              <a:spcAft>
                <a:spcPts val="0"/>
              </a:spcAft>
              <a:buNone/>
            </a:pPr>
            <a:r>
              <a:rPr lang="en" dirty="0">
                <a:latin typeface="Roboto"/>
                <a:ea typeface="Roboto"/>
                <a:cs typeface="Roboto"/>
                <a:sym typeface="Roboto"/>
              </a:rPr>
              <a:t>Curriculum </a:t>
            </a:r>
            <a:endParaRPr dirty="0">
              <a:latin typeface="Roboto"/>
              <a:ea typeface="Roboto"/>
              <a:cs typeface="Roboto"/>
              <a:sym typeface="Roboto"/>
            </a:endParaRPr>
          </a:p>
          <a:p>
            <a:pPr marL="914400" lvl="0" indent="0" algn="l" rtl="0">
              <a:spcBef>
                <a:spcPts val="0"/>
              </a:spcBef>
              <a:spcAft>
                <a:spcPts val="0"/>
              </a:spcAft>
              <a:buNone/>
            </a:pPr>
            <a:endParaRPr dirty="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32" name="Google Shape;132;p22"/>
          <p:cNvPicPr preferRelativeResize="0"/>
          <p:nvPr/>
        </p:nvPicPr>
        <p:blipFill>
          <a:blip r:embed="rId3">
            <a:alphaModFix/>
          </a:blip>
          <a:stretch>
            <a:fillRect/>
          </a:stretch>
        </p:blipFill>
        <p:spPr>
          <a:xfrm>
            <a:off x="569825" y="752475"/>
            <a:ext cx="3743325" cy="3638550"/>
          </a:xfrm>
          <a:prstGeom prst="rect">
            <a:avLst/>
          </a:prstGeom>
          <a:noFill/>
          <a:ln>
            <a:noFill/>
          </a:ln>
        </p:spPr>
      </p:pic>
      <p:sp>
        <p:nvSpPr>
          <p:cNvPr id="133" name="Google Shape;133;p22"/>
          <p:cNvSpPr txBox="1"/>
          <p:nvPr/>
        </p:nvSpPr>
        <p:spPr>
          <a:xfrm>
            <a:off x="4692650" y="903275"/>
            <a:ext cx="37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34" name="Google Shape;134;p22"/>
          <p:cNvSpPr txBox="1"/>
          <p:nvPr/>
        </p:nvSpPr>
        <p:spPr>
          <a:xfrm>
            <a:off x="4692650" y="825924"/>
            <a:ext cx="3536950" cy="3200846"/>
          </a:xfrm>
          <a:prstGeom prst="rect">
            <a:avLst/>
          </a:prstGeom>
          <a:noFill/>
          <a:ln>
            <a:noFill/>
          </a:ln>
        </p:spPr>
        <p:txBody>
          <a:bodyPr spcFirstLastPara="1" wrap="square" lIns="91425" tIns="91425" rIns="91425" bIns="91425" anchor="t" anchorCtr="0">
            <a:spAutoFit/>
          </a:bodyPr>
          <a:lstStyle/>
          <a:p>
            <a:pPr marL="457200" indent="-317500">
              <a:buSzPts val="1400"/>
              <a:buFont typeface="Roboto"/>
              <a:buChar char="●"/>
            </a:pPr>
            <a:r>
              <a:rPr lang="en-GB" dirty="0"/>
              <a:t>We use the White Rose for Maths scheme</a:t>
            </a: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Focus on secure understanding of key concept</a:t>
            </a:r>
            <a:r>
              <a:rPr lang="en-GB" dirty="0">
                <a:latin typeface="Roboto"/>
                <a:ea typeface="Roboto"/>
                <a:cs typeface="Roboto"/>
                <a:sym typeface="Roboto"/>
              </a:rPr>
              <a:t>s</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Addressing gaps in their understanding (multiplication and division)</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Giving skills to apply and explain their understanding</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Formative a</a:t>
            </a:r>
            <a:r>
              <a:rPr lang="en" dirty="0">
                <a:latin typeface="Roboto"/>
                <a:ea typeface="Roboto"/>
                <a:cs typeface="Roboto"/>
                <a:sym typeface="Roboto"/>
              </a:rPr>
              <a:t>sse</a:t>
            </a:r>
            <a:r>
              <a:rPr lang="en-GB" dirty="0">
                <a:latin typeface="Roboto"/>
                <a:ea typeface="Roboto"/>
                <a:cs typeface="Roboto"/>
                <a:sym typeface="Roboto"/>
              </a:rPr>
              <a:t>ss</a:t>
            </a:r>
            <a:r>
              <a:rPr lang="en" dirty="0">
                <a:latin typeface="Roboto"/>
                <a:ea typeface="Roboto"/>
                <a:cs typeface="Roboto"/>
                <a:sym typeface="Roboto"/>
              </a:rPr>
              <a:t>ment: </a:t>
            </a:r>
            <a:r>
              <a:rPr lang="en-GB" dirty="0">
                <a:solidFill>
                  <a:prstClr val="black"/>
                </a:solidFill>
              </a:rPr>
              <a:t>Pupils across all year groups will complete termly reasoning and arithmetic papers from the White Rose scheme</a:t>
            </a:r>
          </a:p>
          <a:p>
            <a:pPr marL="457200" lvl="0" indent="-317500" algn="l" rtl="0">
              <a:spcBef>
                <a:spcPts val="0"/>
              </a:spcBef>
              <a:spcAft>
                <a:spcPts val="0"/>
              </a:spcAft>
              <a:buSzPts val="1400"/>
              <a:buFont typeface="Roboto"/>
              <a:buChar char="●"/>
            </a:pPr>
            <a:r>
              <a:rPr lang="en-GB" dirty="0">
                <a:solidFill>
                  <a:prstClr val="black"/>
                </a:solidFill>
                <a:latin typeface="Roboto"/>
                <a:ea typeface="Roboto"/>
                <a:cs typeface="Roboto"/>
                <a:sym typeface="Roboto"/>
              </a:rPr>
              <a:t>Maths homework </a:t>
            </a:r>
            <a:endParaRPr dirty="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Curriculum</a:t>
            </a:r>
            <a:endParaRPr dirty="0"/>
          </a:p>
        </p:txBody>
      </p:sp>
      <p:pic>
        <p:nvPicPr>
          <p:cNvPr id="140" name="Google Shape;140;p23"/>
          <p:cNvPicPr preferRelativeResize="0"/>
          <p:nvPr/>
        </p:nvPicPr>
        <p:blipFill>
          <a:blip r:embed="rId3">
            <a:alphaModFix/>
          </a:blip>
          <a:stretch>
            <a:fillRect/>
          </a:stretch>
        </p:blipFill>
        <p:spPr>
          <a:xfrm>
            <a:off x="403931" y="771600"/>
            <a:ext cx="3905250" cy="1724025"/>
          </a:xfrm>
          <a:prstGeom prst="rect">
            <a:avLst/>
          </a:prstGeom>
          <a:noFill/>
          <a:ln>
            <a:noFill/>
          </a:ln>
        </p:spPr>
      </p:pic>
      <p:pic>
        <p:nvPicPr>
          <p:cNvPr id="141" name="Google Shape;141;p23"/>
          <p:cNvPicPr preferRelativeResize="0"/>
          <p:nvPr/>
        </p:nvPicPr>
        <p:blipFill>
          <a:blip r:embed="rId4">
            <a:alphaModFix/>
          </a:blip>
          <a:stretch>
            <a:fillRect/>
          </a:stretch>
        </p:blipFill>
        <p:spPr>
          <a:xfrm>
            <a:off x="4631069" y="771450"/>
            <a:ext cx="4109000" cy="3645575"/>
          </a:xfrm>
          <a:prstGeom prst="rect">
            <a:avLst/>
          </a:prstGeom>
          <a:noFill/>
          <a:ln>
            <a:noFill/>
          </a:ln>
        </p:spPr>
      </p:pic>
      <p:pic>
        <p:nvPicPr>
          <p:cNvPr id="142" name="Google Shape;142;p23"/>
          <p:cNvPicPr preferRelativeResize="0"/>
          <p:nvPr/>
        </p:nvPicPr>
        <p:blipFill>
          <a:blip r:embed="rId5">
            <a:alphaModFix/>
          </a:blip>
          <a:stretch>
            <a:fillRect/>
          </a:stretch>
        </p:blipFill>
        <p:spPr>
          <a:xfrm>
            <a:off x="403931" y="2647876"/>
            <a:ext cx="3714750" cy="1590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Wider Curriculum</a:t>
            </a:r>
            <a:endParaRPr dirty="0"/>
          </a:p>
        </p:txBody>
      </p:sp>
      <p:sp>
        <p:nvSpPr>
          <p:cNvPr id="6" name="Google Shape;212;p33">
            <a:extLst>
              <a:ext uri="{FF2B5EF4-FFF2-40B4-BE49-F238E27FC236}">
                <a16:creationId xmlns:a16="http://schemas.microsoft.com/office/drawing/2014/main" id="{3BF9BF9A-1B73-4E84-A4AD-0AD6FEF0983D}"/>
              </a:ext>
            </a:extLst>
          </p:cNvPr>
          <p:cNvSpPr txBox="1"/>
          <p:nvPr/>
        </p:nvSpPr>
        <p:spPr>
          <a:xfrm>
            <a:off x="416018" y="680012"/>
            <a:ext cx="8438532" cy="2339072"/>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GB" dirty="0">
                <a:latin typeface="Roboto"/>
                <a:ea typeface="Roboto"/>
              </a:rPr>
              <a:t>Children receive weekly music sessions led by a music specialist and have singing practice which takes place on a Friday afternoon </a:t>
            </a:r>
          </a:p>
          <a:p>
            <a:pPr marL="285750" indent="-285750">
              <a:buFont typeface="Arial" panose="020B0604020202020204" pitchFamily="34" charset="0"/>
              <a:buChar char="•"/>
            </a:pPr>
            <a:r>
              <a:rPr lang="en-GB" dirty="0">
                <a:latin typeface="Roboto"/>
                <a:ea typeface="Roboto"/>
              </a:rPr>
              <a:t>Spanish is introduced and taught in Year 3</a:t>
            </a:r>
          </a:p>
          <a:p>
            <a:pPr marL="285750" indent="-285750">
              <a:buFont typeface="Arial" panose="020B0604020202020204" pitchFamily="34" charset="0"/>
              <a:buChar char="•"/>
            </a:pPr>
            <a:r>
              <a:rPr lang="en-GB" dirty="0">
                <a:latin typeface="Roboto"/>
                <a:ea typeface="Roboto"/>
              </a:rPr>
              <a:t>Foundation subjects will be taught across Year 3/4 subject specialist teachers (Computing, Geography/ History, Science and Art/ DT. To be reviewed half-termly</a:t>
            </a:r>
          </a:p>
          <a:p>
            <a:pPr marL="285750" indent="-285750">
              <a:buFont typeface="Arial" panose="020B0604020202020204" pitchFamily="34" charset="0"/>
              <a:buChar char="•"/>
            </a:pPr>
            <a:r>
              <a:rPr lang="en-GB" dirty="0">
                <a:latin typeface="Roboto"/>
                <a:ea typeface="Roboto"/>
              </a:rPr>
              <a:t>Geography and History are taught in half termly blocks so will alternate through the year (as below)</a:t>
            </a:r>
          </a:p>
          <a:p>
            <a:pPr marL="285750" indent="-285750">
              <a:buFont typeface="Arial" panose="020B0604020202020204" pitchFamily="34" charset="0"/>
              <a:buChar char="•"/>
            </a:pPr>
            <a:endParaRPr lang="en-GB" dirty="0">
              <a:latin typeface="Roboto"/>
              <a:ea typeface="Roboto"/>
            </a:endParaRPr>
          </a:p>
          <a:p>
            <a:pPr marL="285750" indent="-285750">
              <a:buFont typeface="Arial" panose="020B0604020202020204" pitchFamily="34" charset="0"/>
              <a:buChar char="•"/>
            </a:pPr>
            <a:endParaRPr lang="en-GB" dirty="0">
              <a:latin typeface="Roboto"/>
              <a:ea typeface="Roboto"/>
            </a:endParaRPr>
          </a:p>
          <a:p>
            <a:pPr marL="457200" lvl="0" indent="-317500" algn="l" rtl="0">
              <a:spcBef>
                <a:spcPts val="0"/>
              </a:spcBef>
              <a:spcAft>
                <a:spcPts val="0"/>
              </a:spcAft>
              <a:buSzPts val="1400"/>
              <a:buFont typeface="Roboto"/>
              <a:buChar char="●"/>
            </a:pP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endParaRPr dirty="0">
              <a:latin typeface="Roboto"/>
              <a:ea typeface="Roboto"/>
              <a:cs typeface="Roboto"/>
              <a:sym typeface="Roboto"/>
            </a:endParaRPr>
          </a:p>
        </p:txBody>
      </p:sp>
      <p:pic>
        <p:nvPicPr>
          <p:cNvPr id="7" name="Google Shape;169;p27">
            <a:extLst>
              <a:ext uri="{FF2B5EF4-FFF2-40B4-BE49-F238E27FC236}">
                <a16:creationId xmlns:a16="http://schemas.microsoft.com/office/drawing/2014/main" id="{7B0B4594-B8E5-44C0-888D-F205D496C07D}"/>
              </a:ext>
            </a:extLst>
          </p:cNvPr>
          <p:cNvPicPr preferRelativeResize="0"/>
          <p:nvPr/>
        </p:nvPicPr>
        <p:blipFill>
          <a:blip r:embed="rId3">
            <a:alphaModFix/>
          </a:blip>
          <a:stretch>
            <a:fillRect/>
          </a:stretch>
        </p:blipFill>
        <p:spPr>
          <a:xfrm>
            <a:off x="603262" y="2276131"/>
            <a:ext cx="8064043" cy="2580787"/>
          </a:xfrm>
          <a:prstGeom prst="rect">
            <a:avLst/>
          </a:prstGeom>
          <a:noFill/>
          <a:ln>
            <a:noFill/>
          </a:ln>
        </p:spPr>
      </p:pic>
    </p:spTree>
    <p:extLst>
      <p:ext uri="{BB962C8B-B14F-4D97-AF65-F5344CB8AC3E}">
        <p14:creationId xmlns:p14="http://schemas.microsoft.com/office/powerpoint/2010/main" val="74026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r>
              <a:rPr lang="en-US" dirty="0"/>
              <a:t>Contents</a:t>
            </a:r>
            <a:endParaRPr dirty="0"/>
          </a:p>
        </p:txBody>
      </p:sp>
      <p:sp>
        <p:nvSpPr>
          <p:cNvPr id="76" name="Google Shape;76;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47500" lnSpcReduction="20000"/>
          </a:bodyPr>
          <a:lstStyle/>
          <a:p>
            <a:pPr marL="457200" lvl="0" indent="-325755" algn="l" rtl="0">
              <a:spcBef>
                <a:spcPts val="0"/>
              </a:spcBef>
              <a:spcAft>
                <a:spcPts val="0"/>
              </a:spcAft>
              <a:buSzPct val="100000"/>
              <a:buChar char="●"/>
            </a:pPr>
            <a:r>
              <a:rPr lang="en" sz="4900" dirty="0">
                <a:solidFill>
                  <a:schemeClr val="bg2"/>
                </a:solidFill>
              </a:rPr>
              <a:t>Meet the Team</a:t>
            </a:r>
            <a:endParaRPr sz="4900" dirty="0">
              <a:solidFill>
                <a:schemeClr val="bg2"/>
              </a:solidFill>
            </a:endParaRPr>
          </a:p>
          <a:p>
            <a:pPr marL="457200" lvl="0" indent="-325755" algn="l" rtl="0">
              <a:spcBef>
                <a:spcPts val="0"/>
              </a:spcBef>
              <a:spcAft>
                <a:spcPts val="0"/>
              </a:spcAft>
              <a:buSzPct val="100000"/>
              <a:buChar char="●"/>
            </a:pPr>
            <a:r>
              <a:rPr lang="en-GB" sz="4900" dirty="0">
                <a:solidFill>
                  <a:schemeClr val="bg2"/>
                </a:solidFill>
              </a:rPr>
              <a:t>Daily routines</a:t>
            </a:r>
          </a:p>
          <a:p>
            <a:pPr marL="457200" lvl="0" indent="-325755" algn="l" rtl="0">
              <a:spcBef>
                <a:spcPts val="0"/>
              </a:spcBef>
              <a:spcAft>
                <a:spcPts val="0"/>
              </a:spcAft>
              <a:buSzPct val="100000"/>
              <a:buChar char="●"/>
            </a:pPr>
            <a:r>
              <a:rPr lang="en-GB" sz="4900" dirty="0">
                <a:solidFill>
                  <a:schemeClr val="bg2"/>
                </a:solidFill>
              </a:rPr>
              <a:t>Behaviour expectations and rewards</a:t>
            </a:r>
            <a:endParaRPr sz="4900" dirty="0">
              <a:solidFill>
                <a:schemeClr val="bg2"/>
              </a:solidFill>
            </a:endParaRPr>
          </a:p>
          <a:p>
            <a:pPr marL="457200" lvl="0" indent="-325755" algn="l" rtl="0">
              <a:spcBef>
                <a:spcPts val="0"/>
              </a:spcBef>
              <a:spcAft>
                <a:spcPts val="0"/>
              </a:spcAft>
              <a:buSzPct val="100000"/>
              <a:buChar char="●"/>
            </a:pPr>
            <a:r>
              <a:rPr lang="en" sz="4900" dirty="0">
                <a:solidFill>
                  <a:schemeClr val="bg2"/>
                </a:solidFill>
              </a:rPr>
              <a:t>Reading, Homework and spellings, Times </a:t>
            </a:r>
            <a:r>
              <a:rPr lang="en-GB" sz="4900" dirty="0">
                <a:solidFill>
                  <a:schemeClr val="bg2"/>
                </a:solidFill>
              </a:rPr>
              <a:t>T</a:t>
            </a:r>
            <a:r>
              <a:rPr lang="en" sz="4900" dirty="0">
                <a:solidFill>
                  <a:schemeClr val="bg2"/>
                </a:solidFill>
              </a:rPr>
              <a:t>ables</a:t>
            </a:r>
          </a:p>
          <a:p>
            <a:pPr indent="-325755">
              <a:buSzPct val="100000"/>
            </a:pPr>
            <a:r>
              <a:rPr lang="en-GB" sz="4900" dirty="0">
                <a:solidFill>
                  <a:schemeClr val="bg2"/>
                </a:solidFill>
              </a:rPr>
              <a:t>Curriculum coverage </a:t>
            </a:r>
          </a:p>
          <a:p>
            <a:pPr marL="457200" lvl="0" indent="-325755" algn="l" rtl="0">
              <a:spcBef>
                <a:spcPts val="0"/>
              </a:spcBef>
              <a:spcAft>
                <a:spcPts val="0"/>
              </a:spcAft>
              <a:buSzPct val="100000"/>
              <a:buChar char="●"/>
            </a:pPr>
            <a:endParaRPr sz="4900" dirty="0"/>
          </a:p>
          <a:p>
            <a:pPr marL="131445" indent="0">
              <a:spcBef>
                <a:spcPts val="1200"/>
              </a:spcBef>
              <a:buSzPct val="100000"/>
              <a:buNone/>
            </a:pPr>
            <a:r>
              <a:rPr lang="en" dirty="0">
                <a:solidFill>
                  <a:srgbClr val="737373"/>
                </a:solidFill>
              </a:rPr>
              <a:t>	</a:t>
            </a:r>
            <a:r>
              <a:rPr lang="en"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Curriculum</a:t>
            </a:r>
            <a:endParaRPr dirty="0"/>
          </a:p>
        </p:txBody>
      </p:sp>
      <p:pic>
        <p:nvPicPr>
          <p:cNvPr id="148" name="Google Shape;148;p24"/>
          <p:cNvPicPr preferRelativeResize="0"/>
          <p:nvPr/>
        </p:nvPicPr>
        <p:blipFill>
          <a:blip r:embed="rId3">
            <a:alphaModFix/>
          </a:blip>
          <a:stretch>
            <a:fillRect/>
          </a:stretch>
        </p:blipFill>
        <p:spPr>
          <a:xfrm>
            <a:off x="152400" y="771450"/>
            <a:ext cx="3762375" cy="3171825"/>
          </a:xfrm>
          <a:prstGeom prst="rect">
            <a:avLst/>
          </a:prstGeom>
          <a:noFill/>
          <a:ln>
            <a:noFill/>
          </a:ln>
        </p:spPr>
      </p:pic>
      <p:pic>
        <p:nvPicPr>
          <p:cNvPr id="149" name="Google Shape;149;p24"/>
          <p:cNvPicPr preferRelativeResize="0"/>
          <p:nvPr/>
        </p:nvPicPr>
        <p:blipFill>
          <a:blip r:embed="rId4">
            <a:alphaModFix/>
          </a:blip>
          <a:stretch>
            <a:fillRect/>
          </a:stretch>
        </p:blipFill>
        <p:spPr>
          <a:xfrm>
            <a:off x="4067175" y="771450"/>
            <a:ext cx="3762375" cy="1800225"/>
          </a:xfrm>
          <a:prstGeom prst="rect">
            <a:avLst/>
          </a:prstGeom>
          <a:noFill/>
          <a:ln>
            <a:noFill/>
          </a:ln>
        </p:spPr>
      </p:pic>
      <p:sp>
        <p:nvSpPr>
          <p:cNvPr id="150" name="Google Shape;150;p24"/>
          <p:cNvSpPr txBox="1"/>
          <p:nvPr/>
        </p:nvSpPr>
        <p:spPr>
          <a:xfrm>
            <a:off x="338572" y="4172010"/>
            <a:ext cx="6112500" cy="400079"/>
          </a:xfrm>
          <a:prstGeom prst="rect">
            <a:avLst/>
          </a:prstGeom>
          <a:noFill/>
          <a:ln>
            <a:noFill/>
          </a:ln>
        </p:spPr>
        <p:txBody>
          <a:bodyPr spcFirstLastPara="1" wrap="square" lIns="91425" tIns="91425" rIns="91425" bIns="91425" anchor="t" anchorCtr="0">
            <a:spAutoFit/>
          </a:bodyPr>
          <a:lstStyle/>
          <a:p>
            <a:pPr lvl="0"/>
            <a:r>
              <a:rPr lang="en-US" dirty="0">
                <a:latin typeface="Roboto"/>
                <a:ea typeface="Roboto"/>
                <a:cs typeface="Roboto"/>
                <a:sym typeface="Roboto"/>
              </a:rPr>
              <a:t>Computing Google Classroom – for Computing lessons in school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56" name="Google Shape;156;p25"/>
          <p:cNvPicPr preferRelativeResize="0"/>
          <p:nvPr/>
        </p:nvPicPr>
        <p:blipFill>
          <a:blip r:embed="rId3">
            <a:alphaModFix/>
          </a:blip>
          <a:stretch>
            <a:fillRect/>
          </a:stretch>
        </p:blipFill>
        <p:spPr>
          <a:xfrm>
            <a:off x="1141227" y="902325"/>
            <a:ext cx="3054875" cy="4241175"/>
          </a:xfrm>
          <a:prstGeom prst="rect">
            <a:avLst/>
          </a:prstGeom>
          <a:noFill/>
          <a:ln>
            <a:noFill/>
          </a:ln>
        </p:spPr>
      </p:pic>
      <p:pic>
        <p:nvPicPr>
          <p:cNvPr id="157" name="Google Shape;157;p25"/>
          <p:cNvPicPr preferRelativeResize="0"/>
          <p:nvPr/>
        </p:nvPicPr>
        <p:blipFill>
          <a:blip r:embed="rId4">
            <a:alphaModFix/>
          </a:blip>
          <a:stretch>
            <a:fillRect/>
          </a:stretch>
        </p:blipFill>
        <p:spPr>
          <a:xfrm>
            <a:off x="4718037" y="1218700"/>
            <a:ext cx="3202075" cy="19724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63" name="Google Shape;163;p26"/>
          <p:cNvPicPr preferRelativeResize="0"/>
          <p:nvPr/>
        </p:nvPicPr>
        <p:blipFill>
          <a:blip r:embed="rId3">
            <a:alphaModFix/>
          </a:blip>
          <a:stretch>
            <a:fillRect/>
          </a:stretch>
        </p:blipFill>
        <p:spPr>
          <a:xfrm>
            <a:off x="152400" y="771450"/>
            <a:ext cx="7515225" cy="4010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Curriculum</a:t>
            </a:r>
            <a:endParaRPr dirty="0"/>
          </a:p>
        </p:txBody>
      </p:sp>
      <p:pic>
        <p:nvPicPr>
          <p:cNvPr id="176" name="Google Shape;176;p28"/>
          <p:cNvPicPr preferRelativeResize="0"/>
          <p:nvPr/>
        </p:nvPicPr>
        <p:blipFill>
          <a:blip r:embed="rId3">
            <a:alphaModFix/>
          </a:blip>
          <a:stretch>
            <a:fillRect/>
          </a:stretch>
        </p:blipFill>
        <p:spPr>
          <a:xfrm>
            <a:off x="152400" y="771450"/>
            <a:ext cx="7486374" cy="3318800"/>
          </a:xfrm>
          <a:prstGeom prst="rect">
            <a:avLst/>
          </a:prstGeom>
          <a:noFill/>
          <a:ln>
            <a:noFill/>
          </a:ln>
        </p:spPr>
      </p:pic>
      <p:sp>
        <p:nvSpPr>
          <p:cNvPr id="177" name="Google Shape;177;p28"/>
          <p:cNvSpPr txBox="1"/>
          <p:nvPr/>
        </p:nvSpPr>
        <p:spPr>
          <a:xfrm>
            <a:off x="248475" y="4334125"/>
            <a:ext cx="28224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a:latin typeface="Roboto"/>
                <a:ea typeface="Roboto"/>
                <a:cs typeface="Roboto"/>
                <a:sym typeface="Roboto"/>
              </a:rPr>
              <a:t>Skills based approach</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83" name="Google Shape;183;p29"/>
          <p:cNvPicPr preferRelativeResize="0"/>
          <p:nvPr/>
        </p:nvPicPr>
        <p:blipFill>
          <a:blip r:embed="rId3">
            <a:alphaModFix/>
          </a:blip>
          <a:stretch>
            <a:fillRect/>
          </a:stretch>
        </p:blipFill>
        <p:spPr>
          <a:xfrm>
            <a:off x="152400" y="771450"/>
            <a:ext cx="3743325" cy="3095625"/>
          </a:xfrm>
          <a:prstGeom prst="rect">
            <a:avLst/>
          </a:prstGeom>
          <a:noFill/>
          <a:ln>
            <a:noFill/>
          </a:ln>
        </p:spPr>
      </p:pic>
      <p:pic>
        <p:nvPicPr>
          <p:cNvPr id="184" name="Google Shape;184;p29"/>
          <p:cNvPicPr preferRelativeResize="0"/>
          <p:nvPr/>
        </p:nvPicPr>
        <p:blipFill>
          <a:blip r:embed="rId4">
            <a:alphaModFix/>
          </a:blip>
          <a:stretch>
            <a:fillRect/>
          </a:stretch>
        </p:blipFill>
        <p:spPr>
          <a:xfrm>
            <a:off x="4048125" y="771450"/>
            <a:ext cx="3733800" cy="3400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91" name="Google Shape;191;p30"/>
          <p:cNvPicPr preferRelativeResize="0"/>
          <p:nvPr/>
        </p:nvPicPr>
        <p:blipFill>
          <a:blip r:embed="rId3">
            <a:alphaModFix/>
          </a:blip>
          <a:stretch>
            <a:fillRect/>
          </a:stretch>
        </p:blipFill>
        <p:spPr>
          <a:xfrm>
            <a:off x="152400" y="771450"/>
            <a:ext cx="6604349" cy="3718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197" name="Google Shape;197;p31"/>
          <p:cNvPicPr preferRelativeResize="0"/>
          <p:nvPr/>
        </p:nvPicPr>
        <p:blipFill>
          <a:blip r:embed="rId3">
            <a:alphaModFix/>
          </a:blip>
          <a:stretch>
            <a:fillRect/>
          </a:stretch>
        </p:blipFill>
        <p:spPr>
          <a:xfrm>
            <a:off x="152400" y="771450"/>
            <a:ext cx="3819525" cy="2990850"/>
          </a:xfrm>
          <a:prstGeom prst="rect">
            <a:avLst/>
          </a:prstGeom>
          <a:noFill/>
          <a:ln>
            <a:noFill/>
          </a:ln>
        </p:spPr>
      </p:pic>
      <p:pic>
        <p:nvPicPr>
          <p:cNvPr id="198" name="Google Shape;198;p31"/>
          <p:cNvPicPr preferRelativeResize="0"/>
          <p:nvPr/>
        </p:nvPicPr>
        <p:blipFill>
          <a:blip r:embed="rId4">
            <a:alphaModFix/>
          </a:blip>
          <a:stretch>
            <a:fillRect/>
          </a:stretch>
        </p:blipFill>
        <p:spPr>
          <a:xfrm>
            <a:off x="4124325" y="771450"/>
            <a:ext cx="4113000" cy="149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The Year 3 Team</a:t>
            </a:r>
            <a:endParaRPr/>
          </a:p>
        </p:txBody>
      </p:sp>
      <p:sp>
        <p:nvSpPr>
          <p:cNvPr id="82" name="Google Shape;82;p15"/>
          <p:cNvSpPr txBox="1">
            <a:spLocks noGrp="1"/>
          </p:cNvSpPr>
          <p:nvPr>
            <p:ph type="body" idx="4294967295"/>
          </p:nvPr>
        </p:nvSpPr>
        <p:spPr>
          <a:xfrm>
            <a:off x="400500" y="1054350"/>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sz="2400" dirty="0">
                <a:solidFill>
                  <a:schemeClr val="bg2"/>
                </a:solidFill>
              </a:rPr>
              <a:t>Miss Newson </a:t>
            </a:r>
            <a:r>
              <a:rPr lang="en" sz="2400" dirty="0">
                <a:solidFill>
                  <a:schemeClr val="bg2"/>
                </a:solidFill>
              </a:rPr>
              <a:t>(3G)</a:t>
            </a:r>
            <a:endParaRPr sz="2400" dirty="0">
              <a:solidFill>
                <a:schemeClr val="bg2"/>
              </a:solidFill>
            </a:endParaRPr>
          </a:p>
          <a:p>
            <a:pPr marL="457200" lvl="0" indent="-342900" algn="l" rtl="0">
              <a:spcBef>
                <a:spcPts val="0"/>
              </a:spcBef>
              <a:spcAft>
                <a:spcPts val="0"/>
              </a:spcAft>
              <a:buSzPts val="1800"/>
              <a:buChar char="●"/>
            </a:pPr>
            <a:r>
              <a:rPr lang="en" sz="2400" dirty="0">
                <a:solidFill>
                  <a:schemeClr val="bg2"/>
                </a:solidFill>
              </a:rPr>
              <a:t>Miss Kelly (3H)</a:t>
            </a:r>
            <a:endParaRPr sz="2400" dirty="0">
              <a:solidFill>
                <a:schemeClr val="bg2"/>
              </a:solidFill>
            </a:endParaRPr>
          </a:p>
          <a:p>
            <a:pPr marL="457200" lvl="0" indent="-342900" algn="l" rtl="0">
              <a:spcBef>
                <a:spcPts val="0"/>
              </a:spcBef>
              <a:spcAft>
                <a:spcPts val="0"/>
              </a:spcAft>
              <a:buSzPts val="1800"/>
              <a:buChar char="●"/>
            </a:pPr>
            <a:r>
              <a:rPr lang="en" sz="2400" dirty="0">
                <a:solidFill>
                  <a:schemeClr val="bg2"/>
                </a:solidFill>
              </a:rPr>
              <a:t>Mrs </a:t>
            </a:r>
            <a:r>
              <a:rPr lang="en-GB" sz="2400" dirty="0">
                <a:solidFill>
                  <a:schemeClr val="bg2"/>
                </a:solidFill>
              </a:rPr>
              <a:t>Mullen</a:t>
            </a:r>
          </a:p>
          <a:p>
            <a:pPr marL="457200" lvl="0" indent="-342900" algn="l" rtl="0">
              <a:spcBef>
                <a:spcPts val="0"/>
              </a:spcBef>
              <a:spcAft>
                <a:spcPts val="0"/>
              </a:spcAft>
              <a:buSzPts val="1800"/>
              <a:buChar char="●"/>
            </a:pPr>
            <a:r>
              <a:rPr lang="en-GB" sz="2400" dirty="0">
                <a:solidFill>
                  <a:schemeClr val="bg2"/>
                </a:solidFill>
              </a:rPr>
              <a:t>Mrs Barnett</a:t>
            </a:r>
            <a:endParaRPr sz="2400" dirty="0">
              <a:solidFill>
                <a:schemeClr val="bg2"/>
              </a:solidFill>
            </a:endParaRPr>
          </a:p>
        </p:txBody>
      </p:sp>
      <p:pic>
        <p:nvPicPr>
          <p:cNvPr id="83" name="Google Shape;83;p15"/>
          <p:cNvPicPr preferRelativeResize="0"/>
          <p:nvPr/>
        </p:nvPicPr>
        <p:blipFill>
          <a:blip r:embed="rId3">
            <a:alphaModFix/>
          </a:blip>
          <a:stretch>
            <a:fillRect/>
          </a:stretch>
        </p:blipFill>
        <p:spPr>
          <a:xfrm>
            <a:off x="5031275" y="3579455"/>
            <a:ext cx="3667125" cy="124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Daily routines </a:t>
            </a:r>
            <a:endParaRPr dirty="0"/>
          </a:p>
        </p:txBody>
      </p:sp>
      <p:sp>
        <p:nvSpPr>
          <p:cNvPr id="89" name="Google Shape;89;p16"/>
          <p:cNvSpPr txBox="1"/>
          <p:nvPr/>
        </p:nvSpPr>
        <p:spPr>
          <a:xfrm>
            <a:off x="333935" y="828447"/>
            <a:ext cx="8757437" cy="3354734"/>
          </a:xfrm>
          <a:prstGeom prst="rect">
            <a:avLst/>
          </a:prstGeom>
          <a:noFill/>
          <a:ln>
            <a:noFill/>
          </a:ln>
        </p:spPr>
        <p:txBody>
          <a:bodyPr spcFirstLastPara="1" wrap="square" lIns="91425" tIns="91425" rIns="91425" bIns="91425" anchor="t" anchorCtr="0">
            <a:spAutoFit/>
          </a:bodyPr>
          <a:lstStyle/>
          <a:p>
            <a:r>
              <a:rPr lang="en-GB" sz="1600" dirty="0"/>
              <a:t>Soft start from 8:15 am </a:t>
            </a:r>
          </a:p>
          <a:p>
            <a:r>
              <a:rPr lang="en-GB" sz="1600" dirty="0"/>
              <a:t>School day begins at 8:30 am (</a:t>
            </a:r>
            <a:r>
              <a:rPr lang="en" sz="1600" dirty="0">
                <a:latin typeface="Roboto"/>
                <a:ea typeface="Roboto"/>
                <a:cs typeface="Roboto"/>
                <a:sym typeface="Roboto"/>
              </a:rPr>
              <a:t>Gates close at 8:30 - arrivals after this </a:t>
            </a:r>
            <a:r>
              <a:rPr lang="en-GB" sz="1600" dirty="0">
                <a:latin typeface="Roboto"/>
                <a:ea typeface="Roboto"/>
                <a:cs typeface="Roboto"/>
                <a:sym typeface="Roboto"/>
              </a:rPr>
              <a:t>will be </a:t>
            </a:r>
            <a:r>
              <a:rPr lang="en" sz="1600" dirty="0">
                <a:latin typeface="Roboto"/>
                <a:ea typeface="Roboto"/>
                <a:cs typeface="Roboto"/>
                <a:sym typeface="Roboto"/>
              </a:rPr>
              <a:t>recorded as late)</a:t>
            </a:r>
            <a:endParaRPr lang="en-GB" sz="1600" dirty="0"/>
          </a:p>
          <a:p>
            <a:r>
              <a:rPr lang="en-GB" sz="1600" dirty="0"/>
              <a:t>Pupils completing arithmetic, handwriting, times tables, writing activities or 1:1 reading</a:t>
            </a:r>
          </a:p>
          <a:p>
            <a:endParaRPr lang="en-GB" sz="1600" dirty="0"/>
          </a:p>
          <a:p>
            <a:r>
              <a:rPr lang="en-GB" sz="1600" dirty="0"/>
              <a:t>Emphasis on personal organisation:</a:t>
            </a:r>
          </a:p>
          <a:p>
            <a:pPr>
              <a:buFontTx/>
              <a:buChar char="-"/>
            </a:pPr>
            <a:r>
              <a:rPr lang="en-GB" sz="1600" dirty="0"/>
              <a:t>Changing reading books independently</a:t>
            </a:r>
          </a:p>
          <a:p>
            <a:pPr>
              <a:buFontTx/>
              <a:buChar char="-"/>
            </a:pPr>
            <a:r>
              <a:rPr lang="en-GB" sz="1600" dirty="0"/>
              <a:t>Belongings: all to be labelled</a:t>
            </a:r>
          </a:p>
          <a:p>
            <a:pPr>
              <a:buFontTx/>
              <a:buChar char="-"/>
            </a:pPr>
            <a:r>
              <a:rPr lang="en-GB" sz="1600" dirty="0"/>
              <a:t>Personal responsibility for reading record/ times tables and homework books</a:t>
            </a:r>
          </a:p>
          <a:p>
            <a:pPr>
              <a:buFontTx/>
              <a:buChar char="-"/>
            </a:pPr>
            <a:endParaRPr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dirty="0">
                <a:latin typeface="Roboto"/>
                <a:ea typeface="Roboto"/>
                <a:cs typeface="Roboto"/>
                <a:sym typeface="Roboto"/>
              </a:rPr>
              <a:t>PE kits on </a:t>
            </a:r>
            <a:r>
              <a:rPr lang="en-GB" sz="1600" dirty="0">
                <a:latin typeface="Roboto"/>
                <a:ea typeface="Roboto"/>
                <a:cs typeface="Roboto"/>
                <a:sym typeface="Roboto"/>
              </a:rPr>
              <a:t>Tuesdays</a:t>
            </a:r>
            <a:r>
              <a:rPr lang="en" sz="1600" dirty="0">
                <a:latin typeface="Roboto"/>
                <a:ea typeface="Roboto"/>
                <a:cs typeface="Roboto"/>
                <a:sym typeface="Roboto"/>
              </a:rPr>
              <a:t> and </a:t>
            </a:r>
            <a:r>
              <a:rPr lang="en-GB" sz="1600" dirty="0">
                <a:latin typeface="Roboto"/>
                <a:ea typeface="Roboto"/>
                <a:cs typeface="Roboto"/>
                <a:sym typeface="Roboto"/>
              </a:rPr>
              <a:t>Thursdays</a:t>
            </a:r>
            <a:endParaRPr sz="1600" dirty="0">
              <a:latin typeface="Roboto"/>
              <a:ea typeface="Roboto"/>
              <a:cs typeface="Roboto"/>
              <a:sym typeface="Roboto"/>
            </a:endParaRPr>
          </a:p>
          <a:p>
            <a:pPr marL="0" lvl="0" indent="0" algn="l" rtl="0">
              <a:spcBef>
                <a:spcPts val="0"/>
              </a:spcBef>
              <a:spcAft>
                <a:spcPts val="0"/>
              </a:spcAft>
              <a:buNone/>
            </a:pPr>
            <a:endParaRPr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dirty="0">
                <a:latin typeface="Roboto"/>
                <a:ea typeface="Roboto"/>
                <a:cs typeface="Roboto"/>
                <a:sym typeface="Roboto"/>
              </a:rPr>
              <a:t>Fruit - Fruit is not provided for KS2 children</a:t>
            </a:r>
            <a:endParaRPr sz="1600"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pic>
        <p:nvPicPr>
          <p:cNvPr id="90" name="Google Shape;90;p16"/>
          <p:cNvPicPr preferRelativeResize="0"/>
          <p:nvPr/>
        </p:nvPicPr>
        <p:blipFill>
          <a:blip r:embed="rId3">
            <a:alphaModFix/>
          </a:blip>
          <a:stretch>
            <a:fillRect/>
          </a:stretch>
        </p:blipFill>
        <p:spPr>
          <a:xfrm>
            <a:off x="7102197" y="4392578"/>
            <a:ext cx="1989175" cy="676825"/>
          </a:xfrm>
          <a:prstGeom prst="rect">
            <a:avLst/>
          </a:prstGeom>
          <a:noFill/>
          <a:ln>
            <a:noFill/>
          </a:ln>
        </p:spPr>
      </p:pic>
      <p:pic>
        <p:nvPicPr>
          <p:cNvPr id="91" name="Google Shape;91;p16"/>
          <p:cNvPicPr preferRelativeResize="0"/>
          <p:nvPr/>
        </p:nvPicPr>
        <p:blipFill>
          <a:blip r:embed="rId4">
            <a:alphaModFix/>
          </a:blip>
          <a:stretch>
            <a:fillRect/>
          </a:stretch>
        </p:blipFill>
        <p:spPr>
          <a:xfrm>
            <a:off x="6497137" y="2980072"/>
            <a:ext cx="2427713" cy="1189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Behaviour policy</a:t>
            </a:r>
            <a:endParaRPr dirty="0"/>
          </a:p>
        </p:txBody>
      </p:sp>
      <p:pic>
        <p:nvPicPr>
          <p:cNvPr id="2" name="Picture 1">
            <a:extLst>
              <a:ext uri="{FF2B5EF4-FFF2-40B4-BE49-F238E27FC236}">
                <a16:creationId xmlns:a16="http://schemas.microsoft.com/office/drawing/2014/main" id="{295521DA-7EAC-40F4-8A1E-69C85DC559F6}"/>
              </a:ext>
            </a:extLst>
          </p:cNvPr>
          <p:cNvPicPr>
            <a:picLocks noChangeAspect="1"/>
          </p:cNvPicPr>
          <p:nvPr/>
        </p:nvPicPr>
        <p:blipFill>
          <a:blip r:embed="rId3"/>
          <a:stretch>
            <a:fillRect/>
          </a:stretch>
        </p:blipFill>
        <p:spPr>
          <a:xfrm>
            <a:off x="1909933" y="1166517"/>
            <a:ext cx="6205122" cy="3692354"/>
          </a:xfrm>
          <a:prstGeom prst="rect">
            <a:avLst/>
          </a:prstGeom>
        </p:spPr>
      </p:pic>
      <p:sp>
        <p:nvSpPr>
          <p:cNvPr id="3" name="TextBox 2">
            <a:extLst>
              <a:ext uri="{FF2B5EF4-FFF2-40B4-BE49-F238E27FC236}">
                <a16:creationId xmlns:a16="http://schemas.microsoft.com/office/drawing/2014/main" id="{7B446A28-0154-46B4-AB95-959CF3BA3293}"/>
              </a:ext>
            </a:extLst>
          </p:cNvPr>
          <p:cNvSpPr txBox="1"/>
          <p:nvPr/>
        </p:nvSpPr>
        <p:spPr>
          <a:xfrm>
            <a:off x="322342" y="795988"/>
            <a:ext cx="4624628" cy="307777"/>
          </a:xfrm>
          <a:prstGeom prst="rect">
            <a:avLst/>
          </a:prstGeom>
          <a:noFill/>
        </p:spPr>
        <p:txBody>
          <a:bodyPr wrap="square" rtlCol="0">
            <a:spAutoFit/>
          </a:bodyPr>
          <a:lstStyle/>
          <a:p>
            <a:r>
              <a:rPr lang="en-GB" u="sng" dirty="0"/>
              <a:t>School Rules and Values</a:t>
            </a:r>
          </a:p>
        </p:txBody>
      </p:sp>
      <p:sp>
        <p:nvSpPr>
          <p:cNvPr id="4" name="Rectangle 3">
            <a:extLst>
              <a:ext uri="{FF2B5EF4-FFF2-40B4-BE49-F238E27FC236}">
                <a16:creationId xmlns:a16="http://schemas.microsoft.com/office/drawing/2014/main" id="{B85B77AA-367D-4156-84EA-C97E2A8DC2D5}"/>
              </a:ext>
            </a:extLst>
          </p:cNvPr>
          <p:cNvSpPr/>
          <p:nvPr/>
        </p:nvSpPr>
        <p:spPr>
          <a:xfrm>
            <a:off x="6689943" y="795987"/>
            <a:ext cx="2234907" cy="307777"/>
          </a:xfrm>
          <a:prstGeom prst="rect">
            <a:avLst/>
          </a:prstGeom>
        </p:spPr>
        <p:txBody>
          <a:bodyPr wrap="none">
            <a:spAutoFit/>
          </a:bodyPr>
          <a:lstStyle/>
          <a:p>
            <a:r>
              <a:rPr lang="en-GB" u="sng" dirty="0"/>
              <a:t>Home School Agreement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Behaviour policy</a:t>
            </a:r>
            <a:endParaRPr dirty="0"/>
          </a:p>
        </p:txBody>
      </p:sp>
      <p:sp>
        <p:nvSpPr>
          <p:cNvPr id="97" name="Google Shape;97;p17"/>
          <p:cNvSpPr txBox="1"/>
          <p:nvPr/>
        </p:nvSpPr>
        <p:spPr>
          <a:xfrm>
            <a:off x="204924" y="794103"/>
            <a:ext cx="8465429" cy="4493508"/>
          </a:xfrm>
          <a:prstGeom prst="rect">
            <a:avLst/>
          </a:prstGeom>
          <a:noFill/>
          <a:ln>
            <a:noFill/>
          </a:ln>
        </p:spPr>
        <p:txBody>
          <a:bodyPr spcFirstLastPara="1" wrap="square" lIns="91425" tIns="91425" rIns="91425" bIns="91425" anchor="t" anchorCtr="0">
            <a:spAutoFit/>
          </a:bodyPr>
          <a:lstStyle/>
          <a:p>
            <a:pPr marL="127000" lvl="0" algn="just" rtl="0">
              <a:spcBef>
                <a:spcPts val="0"/>
              </a:spcBef>
              <a:spcAft>
                <a:spcPts val="0"/>
              </a:spcAft>
              <a:buSzPts val="1600"/>
            </a:pPr>
            <a:r>
              <a:rPr lang="en-GB" u="sng" dirty="0">
                <a:latin typeface="Arial" panose="020B0604020202020204" pitchFamily="34" charset="0"/>
                <a:ea typeface="Roboto"/>
                <a:cs typeface="Arial" panose="020B0604020202020204" pitchFamily="34" charset="0"/>
                <a:sym typeface="Roboto"/>
              </a:rPr>
              <a:t>Positive Behaviour </a:t>
            </a:r>
            <a:r>
              <a:rPr lang="en" u="sng" dirty="0">
                <a:latin typeface="Arial" panose="020B0604020202020204" pitchFamily="34" charset="0"/>
                <a:ea typeface="Roboto"/>
                <a:cs typeface="Arial" panose="020B0604020202020204" pitchFamily="34" charset="0"/>
                <a:sym typeface="Roboto"/>
              </a:rPr>
              <a:t>Rewards: </a:t>
            </a:r>
          </a:p>
          <a:p>
            <a:pPr marL="127000" lvl="0" algn="just" rtl="0">
              <a:spcBef>
                <a:spcPts val="0"/>
              </a:spcBef>
              <a:spcAft>
                <a:spcPts val="0"/>
              </a:spcAft>
              <a:buSzPts val="1600"/>
            </a:pPr>
            <a:endParaRPr dirty="0">
              <a:latin typeface="Arial" panose="020B0604020202020204" pitchFamily="34" charset="0"/>
              <a:ea typeface="Roboto"/>
              <a:cs typeface="Arial" panose="020B0604020202020204" pitchFamily="34" charset="0"/>
              <a:sym typeface="Roboto"/>
            </a:endParaRPr>
          </a:p>
          <a:p>
            <a:pPr marL="914400" lvl="1" indent="-330200" algn="just" rtl="0">
              <a:spcBef>
                <a:spcPts val="0"/>
              </a:spcBef>
              <a:spcAft>
                <a:spcPts val="0"/>
              </a:spcAft>
              <a:buSzPts val="1600"/>
              <a:buFont typeface="Roboto"/>
              <a:buChar char="○"/>
            </a:pPr>
            <a:r>
              <a:rPr lang="en-GB" dirty="0">
                <a:latin typeface="Arial" panose="020B0604020202020204" pitchFamily="34" charset="0"/>
                <a:ea typeface="Roboto"/>
                <a:cs typeface="Arial" panose="020B0604020202020204" pitchFamily="34" charset="0"/>
                <a:sym typeface="Roboto"/>
              </a:rPr>
              <a:t>House Points linked to the class ‘traffic light’ display </a:t>
            </a:r>
            <a:endParaRPr lang="en" dirty="0">
              <a:latin typeface="Arial" panose="020B0604020202020204" pitchFamily="34" charset="0"/>
              <a:ea typeface="Roboto"/>
              <a:cs typeface="Arial" panose="020B0604020202020204" pitchFamily="34" charset="0"/>
              <a:sym typeface="Roboto"/>
            </a:endParaRPr>
          </a:p>
          <a:p>
            <a:pPr marL="914400" lvl="1" indent="-330200" algn="just" rtl="0">
              <a:spcBef>
                <a:spcPts val="0"/>
              </a:spcBef>
              <a:spcAft>
                <a:spcPts val="0"/>
              </a:spcAft>
              <a:buSzPts val="1600"/>
              <a:buFont typeface="Roboto"/>
              <a:buChar char="○"/>
            </a:pPr>
            <a:r>
              <a:rPr lang="en" dirty="0">
                <a:latin typeface="Arial" panose="020B0604020202020204" pitchFamily="34" charset="0"/>
                <a:ea typeface="Roboto"/>
                <a:cs typeface="Arial" panose="020B0604020202020204" pitchFamily="34" charset="0"/>
                <a:sym typeface="Roboto"/>
              </a:rPr>
              <a:t>Dojos – </a:t>
            </a:r>
            <a:r>
              <a:rPr lang="en-GB" dirty="0">
                <a:latin typeface="Arial" panose="020B0604020202020204" pitchFamily="34" charset="0"/>
                <a:ea typeface="Roboto"/>
                <a:cs typeface="Arial" panose="020B0604020202020204" pitchFamily="34" charset="0"/>
                <a:sym typeface="Roboto"/>
              </a:rPr>
              <a:t>an interactive way to record good behaviour</a:t>
            </a:r>
            <a:endParaRPr dirty="0">
              <a:latin typeface="Arial" panose="020B0604020202020204" pitchFamily="34" charset="0"/>
              <a:ea typeface="Roboto"/>
              <a:cs typeface="Arial" panose="020B0604020202020204" pitchFamily="34" charset="0"/>
              <a:sym typeface="Roboto"/>
            </a:endParaRPr>
          </a:p>
          <a:p>
            <a:pPr marL="914400" lvl="1" indent="-330200" algn="just" rtl="0">
              <a:spcBef>
                <a:spcPts val="0"/>
              </a:spcBef>
              <a:spcAft>
                <a:spcPts val="0"/>
              </a:spcAft>
              <a:buSzPts val="1600"/>
              <a:buFont typeface="Roboto"/>
              <a:buChar char="○"/>
            </a:pPr>
            <a:r>
              <a:rPr lang="en" dirty="0">
                <a:latin typeface="Arial" panose="020B0604020202020204" pitchFamily="34" charset="0"/>
                <a:ea typeface="Roboto"/>
                <a:cs typeface="Arial" panose="020B0604020202020204" pitchFamily="34" charset="0"/>
                <a:sym typeface="Roboto"/>
              </a:rPr>
              <a:t>Arc Awards – </a:t>
            </a:r>
            <a:r>
              <a:rPr lang="en-GB" dirty="0">
                <a:latin typeface="Arial" panose="020B0604020202020204" pitchFamily="34" charset="0"/>
                <a:ea typeface="Roboto"/>
                <a:cs typeface="Arial" panose="020B0604020202020204" pitchFamily="34" charset="0"/>
                <a:sym typeface="Roboto"/>
              </a:rPr>
              <a:t>a weekly opportunity to win a prize</a:t>
            </a:r>
            <a:endParaRPr dirty="0">
              <a:latin typeface="Arial" panose="020B0604020202020204" pitchFamily="34" charset="0"/>
              <a:ea typeface="Roboto"/>
              <a:cs typeface="Arial" panose="020B0604020202020204" pitchFamily="34" charset="0"/>
              <a:sym typeface="Roboto"/>
            </a:endParaRPr>
          </a:p>
          <a:p>
            <a:pPr marL="914400" lvl="1" indent="-330200" algn="just" rtl="0">
              <a:spcBef>
                <a:spcPts val="0"/>
              </a:spcBef>
              <a:spcAft>
                <a:spcPts val="0"/>
              </a:spcAft>
              <a:buSzPts val="1600"/>
              <a:buFont typeface="Roboto"/>
              <a:buChar char="○"/>
            </a:pPr>
            <a:r>
              <a:rPr lang="en" dirty="0">
                <a:latin typeface="Arial" panose="020B0604020202020204" pitchFamily="34" charset="0"/>
                <a:ea typeface="Roboto"/>
                <a:cs typeface="Arial" panose="020B0604020202020204" pitchFamily="34" charset="0"/>
                <a:sym typeface="Roboto"/>
              </a:rPr>
              <a:t>Certificates </a:t>
            </a:r>
            <a:r>
              <a:rPr lang="en-GB" dirty="0">
                <a:latin typeface="Arial" panose="020B0604020202020204" pitchFamily="34" charset="0"/>
                <a:ea typeface="Roboto"/>
                <a:cs typeface="Arial" panose="020B0604020202020204" pitchFamily="34" charset="0"/>
                <a:sym typeface="Roboto"/>
              </a:rPr>
              <a:t>during our weekly Phase Assembly</a:t>
            </a:r>
          </a:p>
          <a:p>
            <a:pPr marL="584200" lvl="1" algn="just" rtl="0">
              <a:spcBef>
                <a:spcPts val="0"/>
              </a:spcBef>
              <a:spcAft>
                <a:spcPts val="0"/>
              </a:spcAft>
              <a:buSzPts val="1600"/>
            </a:pPr>
            <a:endParaRPr lang="en-GB" dirty="0">
              <a:latin typeface="Arial" panose="020B0604020202020204" pitchFamily="34" charset="0"/>
              <a:ea typeface="Roboto"/>
              <a:cs typeface="Arial" panose="020B0604020202020204" pitchFamily="34" charset="0"/>
              <a:sym typeface="Roboto"/>
            </a:endParaRPr>
          </a:p>
          <a:p>
            <a:pPr marL="584200" lvl="1" algn="just">
              <a:buSzPts val="1600"/>
            </a:pPr>
            <a:endParaRPr lang="en-GB" u="sng" dirty="0">
              <a:latin typeface="Arial" panose="020B0604020202020204" pitchFamily="34" charset="0"/>
              <a:ea typeface="Roboto"/>
              <a:cs typeface="Arial" panose="020B0604020202020204" pitchFamily="34" charset="0"/>
              <a:sym typeface="Roboto"/>
            </a:endParaRPr>
          </a:p>
          <a:p>
            <a:pPr marL="584200" lvl="1" algn="just">
              <a:buSzPts val="1600"/>
            </a:pPr>
            <a:r>
              <a:rPr lang="en-GB" u="sng" dirty="0">
                <a:latin typeface="Arial" panose="020B0604020202020204" pitchFamily="34" charset="0"/>
                <a:ea typeface="Roboto"/>
                <a:cs typeface="Arial" panose="020B0604020202020204" pitchFamily="34" charset="0"/>
                <a:sym typeface="Roboto"/>
              </a:rPr>
              <a:t>Restorative Justice</a:t>
            </a:r>
          </a:p>
          <a:p>
            <a:pPr marL="584200" lvl="1" algn="just">
              <a:buSzPts val="1600"/>
            </a:pPr>
            <a:endParaRPr lang="en-GB" u="sng" dirty="0">
              <a:latin typeface="Arial" panose="020B0604020202020204" pitchFamily="34" charset="0"/>
              <a:ea typeface="Roboto"/>
              <a:cs typeface="Arial" panose="020B0604020202020204" pitchFamily="34" charset="0"/>
              <a:sym typeface="Roboto"/>
            </a:endParaRPr>
          </a:p>
          <a:p>
            <a:pPr marL="869950" lvl="1" indent="-285750" algn="just">
              <a:buSzPts val="1600"/>
              <a:buFont typeface="Courier New" panose="02070309020205020404" pitchFamily="49" charset="0"/>
              <a:buChar char="o"/>
            </a:pPr>
            <a:r>
              <a:rPr lang="en-GB" dirty="0">
                <a:latin typeface="Arial" panose="020B0604020202020204" pitchFamily="34" charset="0"/>
                <a:ea typeface="Roboto"/>
                <a:cs typeface="Arial" panose="020B0604020202020204" pitchFamily="34" charset="0"/>
                <a:sym typeface="Roboto"/>
              </a:rPr>
              <a:t>A sequence of steps to help pupils get back to demonstrating expected behaviour</a:t>
            </a:r>
          </a:p>
          <a:p>
            <a:pPr marL="869950" lvl="1" indent="-285750" algn="just">
              <a:buSzPts val="1600"/>
              <a:buFont typeface="Courier New" panose="02070309020205020404" pitchFamily="49" charset="0"/>
              <a:buChar char="o"/>
            </a:pPr>
            <a:r>
              <a:rPr lang="en-GB" dirty="0">
                <a:latin typeface="Arial" panose="020B0604020202020204" pitchFamily="34" charset="0"/>
                <a:ea typeface="Roboto"/>
                <a:cs typeface="Arial" panose="020B0604020202020204" pitchFamily="34" charset="0"/>
                <a:sym typeface="Roboto"/>
              </a:rPr>
              <a:t>Whole school approach with the following steps :</a:t>
            </a:r>
          </a:p>
          <a:p>
            <a:pPr marL="584200" lvl="1" algn="just">
              <a:buSzPts val="1600"/>
            </a:pPr>
            <a:endParaRPr lang="en-GB" dirty="0">
              <a:latin typeface="Arial" panose="020B0604020202020204" pitchFamily="34" charset="0"/>
              <a:ea typeface="Roboto"/>
              <a:cs typeface="Arial" panose="020B0604020202020204" pitchFamily="34" charset="0"/>
              <a:sym typeface="Roboto"/>
            </a:endParaRPr>
          </a:p>
          <a:p>
            <a:pPr marL="927100" lvl="1" indent="-342900" algn="just">
              <a:buSzPts val="1600"/>
              <a:buAutoNum type="arabicParenR"/>
            </a:pPr>
            <a:r>
              <a:rPr lang="en-GB" dirty="0">
                <a:latin typeface="Arial" panose="020B0604020202020204" pitchFamily="34" charset="0"/>
                <a:ea typeface="Roboto"/>
                <a:cs typeface="Arial" panose="020B0604020202020204" pitchFamily="34" charset="0"/>
                <a:sym typeface="Roboto"/>
              </a:rPr>
              <a:t>a quiet comment   2) a behaviour reminder   3) a warning</a:t>
            </a:r>
          </a:p>
          <a:p>
            <a:pPr marL="584200" lvl="1" algn="just">
              <a:buSzPts val="1600"/>
            </a:pPr>
            <a:r>
              <a:rPr lang="en-GB" dirty="0">
                <a:latin typeface="Arial" panose="020B0604020202020204" pitchFamily="34" charset="0"/>
                <a:ea typeface="Roboto"/>
                <a:cs typeface="Arial" panose="020B0604020202020204" pitchFamily="34" charset="0"/>
                <a:sym typeface="Roboto"/>
              </a:rPr>
              <a:t>4)  Time out    5) Restore using reflective language </a:t>
            </a:r>
          </a:p>
          <a:p>
            <a:pPr marL="869950" lvl="1" indent="-285750">
              <a:buSzPts val="1600"/>
              <a:buFont typeface="Courier New" panose="02070309020205020404" pitchFamily="49" charset="0"/>
              <a:buChar char="o"/>
            </a:pPr>
            <a:endParaRPr lang="en-GB" sz="1800" u="sng" dirty="0">
              <a:latin typeface="Roboto"/>
              <a:ea typeface="Roboto"/>
              <a:cs typeface="Roboto"/>
              <a:sym typeface="Roboto"/>
            </a:endParaRPr>
          </a:p>
          <a:p>
            <a:pPr marL="584200" lvl="1" rtl="0">
              <a:spcBef>
                <a:spcPts val="0"/>
              </a:spcBef>
              <a:spcAft>
                <a:spcPts val="0"/>
              </a:spcAft>
              <a:buSzPts val="1600"/>
            </a:pPr>
            <a:endParaRPr lang="en-GB" sz="1800" dirty="0">
              <a:latin typeface="Roboto"/>
              <a:ea typeface="Roboto"/>
              <a:cs typeface="Roboto"/>
              <a:sym typeface="Roboto"/>
            </a:endParaRPr>
          </a:p>
          <a:p>
            <a:pPr marL="914400" lvl="1" indent="-330200" rtl="0">
              <a:spcBef>
                <a:spcPts val="0"/>
              </a:spcBef>
              <a:spcAft>
                <a:spcPts val="0"/>
              </a:spcAft>
              <a:buSzPts val="1600"/>
              <a:buFont typeface="Roboto"/>
              <a:buChar char="○"/>
            </a:pPr>
            <a:endParaRPr sz="1800" dirty="0">
              <a:latin typeface="Roboto"/>
              <a:ea typeface="Roboto"/>
              <a:cs typeface="Roboto"/>
              <a:sym typeface="Roboto"/>
            </a:endParaRPr>
          </a:p>
          <a:p>
            <a:pPr marL="914400" lvl="0" indent="0" algn="l" rtl="0">
              <a:spcBef>
                <a:spcPts val="0"/>
              </a:spcBef>
              <a:spcAft>
                <a:spcPts val="0"/>
              </a:spcAft>
              <a:buNone/>
            </a:pPr>
            <a:endParaRPr sz="1600" dirty="0">
              <a:latin typeface="Roboto"/>
              <a:ea typeface="Roboto"/>
              <a:cs typeface="Roboto"/>
              <a:sym typeface="Roboto"/>
            </a:endParaRPr>
          </a:p>
        </p:txBody>
      </p:sp>
      <p:pic>
        <p:nvPicPr>
          <p:cNvPr id="99" name="Google Shape;99;p17"/>
          <p:cNvPicPr preferRelativeResize="0"/>
          <p:nvPr/>
        </p:nvPicPr>
        <p:blipFill>
          <a:blip r:embed="rId3">
            <a:alphaModFix/>
          </a:blip>
          <a:stretch>
            <a:fillRect/>
          </a:stretch>
        </p:blipFill>
        <p:spPr>
          <a:xfrm>
            <a:off x="7558028" y="924494"/>
            <a:ext cx="1282792" cy="1887817"/>
          </a:xfrm>
          <a:prstGeom prst="rect">
            <a:avLst/>
          </a:prstGeom>
          <a:noFill/>
          <a:ln>
            <a:noFill/>
          </a:ln>
        </p:spPr>
      </p:pic>
      <p:pic>
        <p:nvPicPr>
          <p:cNvPr id="2" name="Picture 1">
            <a:extLst>
              <a:ext uri="{FF2B5EF4-FFF2-40B4-BE49-F238E27FC236}">
                <a16:creationId xmlns:a16="http://schemas.microsoft.com/office/drawing/2014/main" id="{1DCABA7E-76EA-43CC-8212-05402D952CC2}"/>
              </a:ext>
            </a:extLst>
          </p:cNvPr>
          <p:cNvPicPr>
            <a:picLocks noChangeAspect="1"/>
          </p:cNvPicPr>
          <p:nvPr/>
        </p:nvPicPr>
        <p:blipFill>
          <a:blip r:embed="rId4"/>
          <a:stretch>
            <a:fillRect/>
          </a:stretch>
        </p:blipFill>
        <p:spPr>
          <a:xfrm>
            <a:off x="6809895" y="3552134"/>
            <a:ext cx="1840566" cy="666872"/>
          </a:xfrm>
          <a:prstGeom prst="rect">
            <a:avLst/>
          </a:prstGeom>
        </p:spPr>
      </p:pic>
    </p:spTree>
    <p:extLst>
      <p:ext uri="{BB962C8B-B14F-4D97-AF65-F5344CB8AC3E}">
        <p14:creationId xmlns:p14="http://schemas.microsoft.com/office/powerpoint/2010/main" val="122262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Year 3 Learning </a:t>
            </a:r>
            <a:endParaRPr dirty="0"/>
          </a:p>
        </p:txBody>
      </p:sp>
      <p:sp>
        <p:nvSpPr>
          <p:cNvPr id="105" name="Google Shape;105;p18"/>
          <p:cNvSpPr txBox="1"/>
          <p:nvPr/>
        </p:nvSpPr>
        <p:spPr>
          <a:xfrm>
            <a:off x="377666" y="910890"/>
            <a:ext cx="8388668" cy="3877954"/>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Roboto"/>
              <a:buChar char="●"/>
            </a:pPr>
            <a:r>
              <a:rPr lang="en" sz="2400" dirty="0">
                <a:latin typeface="Roboto"/>
                <a:ea typeface="Roboto"/>
                <a:cs typeface="Roboto"/>
                <a:sym typeface="Roboto"/>
              </a:rPr>
              <a:t>Transition into KS2 - changing expectations</a:t>
            </a:r>
          </a:p>
          <a:p>
            <a:pPr marL="457200" lvl="0" indent="-336550" algn="l" rtl="0">
              <a:spcBef>
                <a:spcPts val="0"/>
              </a:spcBef>
              <a:spcAft>
                <a:spcPts val="0"/>
              </a:spcAft>
              <a:buSzPts val="1700"/>
              <a:buFont typeface="Roboto"/>
              <a:buChar char="●"/>
            </a:pPr>
            <a:endParaRPr sz="2400" dirty="0">
              <a:latin typeface="Roboto"/>
              <a:ea typeface="Roboto"/>
              <a:cs typeface="Roboto"/>
              <a:sym typeface="Roboto"/>
            </a:endParaRPr>
          </a:p>
          <a:p>
            <a:pPr marL="914400" lvl="1" indent="-336550" algn="l" rtl="0">
              <a:spcBef>
                <a:spcPts val="0"/>
              </a:spcBef>
              <a:spcAft>
                <a:spcPts val="0"/>
              </a:spcAft>
              <a:buSzPts val="1700"/>
              <a:buFont typeface="Roboto"/>
              <a:buChar char="○"/>
            </a:pPr>
            <a:r>
              <a:rPr lang="en" sz="2400" dirty="0">
                <a:latin typeface="Roboto"/>
                <a:ea typeface="Roboto"/>
                <a:cs typeface="Roboto"/>
                <a:sym typeface="Roboto"/>
              </a:rPr>
              <a:t>Move towards greater independence </a:t>
            </a:r>
            <a:r>
              <a:rPr lang="en-GB" sz="2400" dirty="0">
                <a:latin typeface="Roboto"/>
                <a:ea typeface="Roboto"/>
                <a:cs typeface="Roboto"/>
                <a:sym typeface="Roboto"/>
              </a:rPr>
              <a:t>and ownership of</a:t>
            </a:r>
            <a:r>
              <a:rPr lang="en" sz="2400" dirty="0">
                <a:latin typeface="Roboto"/>
                <a:ea typeface="Roboto"/>
                <a:cs typeface="Roboto"/>
                <a:sym typeface="Roboto"/>
              </a:rPr>
              <a:t> learning</a:t>
            </a:r>
            <a:endParaRPr sz="2400" dirty="0">
              <a:latin typeface="Roboto"/>
              <a:ea typeface="Roboto"/>
              <a:cs typeface="Roboto"/>
              <a:sym typeface="Roboto"/>
            </a:endParaRPr>
          </a:p>
          <a:p>
            <a:pPr marL="914400" lvl="1" indent="-336550" algn="l" rtl="0">
              <a:spcBef>
                <a:spcPts val="0"/>
              </a:spcBef>
              <a:spcAft>
                <a:spcPts val="0"/>
              </a:spcAft>
              <a:buSzPts val="1700"/>
              <a:buFont typeface="Roboto"/>
              <a:buChar char="○"/>
            </a:pPr>
            <a:r>
              <a:rPr lang="en" sz="2400" dirty="0">
                <a:latin typeface="Roboto"/>
                <a:ea typeface="Roboto"/>
                <a:cs typeface="Roboto"/>
                <a:sym typeface="Roboto"/>
              </a:rPr>
              <a:t>Evaluative approach to learning – metacognition </a:t>
            </a:r>
            <a:endParaRPr sz="2400" dirty="0">
              <a:latin typeface="Roboto"/>
              <a:ea typeface="Roboto"/>
              <a:cs typeface="Roboto"/>
              <a:sym typeface="Roboto"/>
            </a:endParaRPr>
          </a:p>
          <a:p>
            <a:pPr marL="914400" lvl="1" indent="-336550" algn="l" rtl="0">
              <a:spcBef>
                <a:spcPts val="0"/>
              </a:spcBef>
              <a:spcAft>
                <a:spcPts val="0"/>
              </a:spcAft>
              <a:buSzPts val="1700"/>
              <a:buFont typeface="Roboto"/>
              <a:buChar char="○"/>
            </a:pPr>
            <a:r>
              <a:rPr lang="en" sz="2400" dirty="0">
                <a:latin typeface="Roboto"/>
                <a:ea typeface="Roboto"/>
                <a:cs typeface="Roboto"/>
                <a:sym typeface="Roboto"/>
              </a:rPr>
              <a:t>Focus on </a:t>
            </a:r>
            <a:r>
              <a:rPr lang="en-GB" sz="2400" dirty="0">
                <a:latin typeface="Roboto"/>
                <a:ea typeface="Roboto"/>
                <a:cs typeface="Roboto"/>
                <a:sym typeface="Roboto"/>
              </a:rPr>
              <a:t>verbal and written </a:t>
            </a:r>
            <a:r>
              <a:rPr lang="en" sz="2400" dirty="0">
                <a:latin typeface="Roboto"/>
                <a:ea typeface="Roboto"/>
                <a:cs typeface="Roboto"/>
                <a:sym typeface="Roboto"/>
              </a:rPr>
              <a:t>reasoning and explaining </a:t>
            </a:r>
            <a:r>
              <a:rPr lang="en-GB" sz="2400" dirty="0">
                <a:latin typeface="Roboto"/>
                <a:ea typeface="Roboto"/>
                <a:cs typeface="Roboto"/>
                <a:sym typeface="Roboto"/>
              </a:rPr>
              <a:t>of</a:t>
            </a:r>
            <a:r>
              <a:rPr lang="en" sz="2400" dirty="0">
                <a:latin typeface="Roboto"/>
                <a:ea typeface="Roboto"/>
                <a:cs typeface="Roboto"/>
                <a:sym typeface="Roboto"/>
              </a:rPr>
              <a:t> understanding</a:t>
            </a:r>
            <a:endParaRPr sz="2400" dirty="0">
              <a:latin typeface="Roboto"/>
              <a:ea typeface="Roboto"/>
              <a:cs typeface="Roboto"/>
              <a:sym typeface="Roboto"/>
            </a:endParaRPr>
          </a:p>
          <a:p>
            <a:pPr marL="914400" lvl="1" indent="-336550" algn="l" rtl="0">
              <a:spcBef>
                <a:spcPts val="0"/>
              </a:spcBef>
              <a:spcAft>
                <a:spcPts val="0"/>
              </a:spcAft>
              <a:buSzPts val="1700"/>
              <a:buFont typeface="Roboto"/>
              <a:buChar char="○"/>
            </a:pPr>
            <a:r>
              <a:rPr lang="en" sz="2400" dirty="0">
                <a:latin typeface="Roboto"/>
                <a:ea typeface="Roboto"/>
                <a:cs typeface="Roboto"/>
                <a:sym typeface="Roboto"/>
              </a:rPr>
              <a:t>A balance of collaborative and independent learning</a:t>
            </a:r>
          </a:p>
          <a:p>
            <a:pPr marL="914400" lvl="1" indent="-336550" algn="l" rtl="0">
              <a:spcBef>
                <a:spcPts val="0"/>
              </a:spcBef>
              <a:spcAft>
                <a:spcPts val="0"/>
              </a:spcAft>
              <a:buSzPts val="1700"/>
              <a:buFont typeface="Roboto"/>
              <a:buChar char="○"/>
            </a:pPr>
            <a:endParaRPr lang="en" sz="1700" dirty="0">
              <a:latin typeface="Roboto"/>
              <a:ea typeface="Roboto"/>
              <a:cs typeface="Roboto"/>
              <a:sym typeface="Roboto"/>
            </a:endParaRPr>
          </a:p>
          <a:p>
            <a:pPr marL="920750" lvl="1" indent="-342900" algn="l" rtl="0">
              <a:spcBef>
                <a:spcPts val="0"/>
              </a:spcBef>
              <a:spcAft>
                <a:spcPts val="0"/>
              </a:spcAft>
              <a:buSzPts val="1700"/>
              <a:buFont typeface="Arial" panose="020B0604020202020204" pitchFamily="34" charset="0"/>
              <a:buChar char="•"/>
            </a:pPr>
            <a:endParaRPr sz="1700" dirty="0">
              <a:latin typeface="Roboto"/>
              <a:ea typeface="Roboto"/>
              <a:cs typeface="Roboto"/>
              <a:sym typeface="Roboto"/>
            </a:endParaRPr>
          </a:p>
          <a:p>
            <a:pPr marL="457200" lvl="0" indent="0" algn="l" rtl="0">
              <a:spcBef>
                <a:spcPts val="0"/>
              </a:spcBef>
              <a:spcAft>
                <a:spcPts val="0"/>
              </a:spcAft>
              <a:buNone/>
            </a:pPr>
            <a:endParaRPr dirty="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Reading records</a:t>
            </a:r>
            <a:endParaRPr dirty="0"/>
          </a:p>
        </p:txBody>
      </p:sp>
      <p:sp>
        <p:nvSpPr>
          <p:cNvPr id="105" name="Google Shape;105;p18"/>
          <p:cNvSpPr txBox="1"/>
          <p:nvPr/>
        </p:nvSpPr>
        <p:spPr>
          <a:xfrm>
            <a:off x="452725" y="1075350"/>
            <a:ext cx="8063746" cy="3339345"/>
          </a:xfrm>
          <a:prstGeom prst="rect">
            <a:avLst/>
          </a:prstGeom>
          <a:noFill/>
          <a:ln>
            <a:noFill/>
          </a:ln>
        </p:spPr>
        <p:txBody>
          <a:bodyPr spcFirstLastPara="1" wrap="square" lIns="91425" tIns="91425" rIns="91425" bIns="91425" anchor="t" anchorCtr="0">
            <a:spAutoFit/>
          </a:bodyPr>
          <a:lstStyle/>
          <a:p>
            <a:pPr marL="457200" indent="-336550">
              <a:buSzPts val="1700"/>
              <a:buFont typeface="Roboto"/>
              <a:buChar char="●"/>
            </a:pPr>
            <a:r>
              <a:rPr lang="en-GB" sz="2000" dirty="0">
                <a:latin typeface="Roboto"/>
                <a:ea typeface="Roboto"/>
                <a:cs typeface="Roboto"/>
                <a:sym typeface="Roboto"/>
              </a:rPr>
              <a:t>National </a:t>
            </a:r>
            <a:r>
              <a:rPr lang="en-GB" sz="2000" dirty="0">
                <a:latin typeface="Roboto"/>
                <a:ea typeface="Roboto"/>
              </a:rPr>
              <a:t>Curriculum statements at front and back </a:t>
            </a:r>
          </a:p>
          <a:p>
            <a:pPr marL="457200" indent="-336550">
              <a:buSzPts val="1700"/>
              <a:buFont typeface="Roboto"/>
              <a:buChar char="●"/>
            </a:pPr>
            <a:r>
              <a:rPr lang="en-GB" sz="2000" dirty="0">
                <a:latin typeface="Roboto"/>
                <a:ea typeface="Roboto"/>
                <a:cs typeface="Roboto"/>
                <a:sym typeface="Roboto"/>
              </a:rPr>
              <a:t>Objectives dated by Teacher/ teacher assistant during guided reading session</a:t>
            </a:r>
          </a:p>
          <a:p>
            <a:pPr marL="457200" indent="-336550">
              <a:buSzPts val="1700"/>
              <a:buFont typeface="Roboto"/>
              <a:buChar char="●"/>
            </a:pPr>
            <a:r>
              <a:rPr lang="en-GB" sz="2000" dirty="0">
                <a:latin typeface="Roboto"/>
                <a:ea typeface="Roboto"/>
              </a:rPr>
              <a:t>Comment recorded in reading record to show the focus of the session (dated objective), how your child read and occasionally what they need to focus on</a:t>
            </a:r>
          </a:p>
          <a:p>
            <a:pPr marL="457200" indent="-336550">
              <a:buSzPts val="1700"/>
              <a:buFont typeface="Roboto"/>
              <a:buChar char="●"/>
            </a:pPr>
            <a:r>
              <a:rPr lang="en-GB" sz="2000" dirty="0">
                <a:latin typeface="Roboto"/>
                <a:ea typeface="Roboto"/>
              </a:rPr>
              <a:t>Ideas for home reading and spelling in the middle</a:t>
            </a:r>
          </a:p>
          <a:p>
            <a:pPr marL="914400" lvl="1" indent="-336550" algn="l" rtl="0">
              <a:spcBef>
                <a:spcPts val="0"/>
              </a:spcBef>
              <a:spcAft>
                <a:spcPts val="0"/>
              </a:spcAft>
              <a:buSzPts val="1700"/>
              <a:buFont typeface="Roboto"/>
              <a:buChar char="○"/>
            </a:pPr>
            <a:endParaRPr lang="en" sz="1700" dirty="0">
              <a:latin typeface="Roboto"/>
              <a:ea typeface="Roboto"/>
              <a:cs typeface="Roboto"/>
              <a:sym typeface="Roboto"/>
            </a:endParaRPr>
          </a:p>
          <a:p>
            <a:pPr marL="914400" lvl="1" indent="-336550" algn="l" rtl="0">
              <a:spcBef>
                <a:spcPts val="0"/>
              </a:spcBef>
              <a:spcAft>
                <a:spcPts val="0"/>
              </a:spcAft>
              <a:buSzPts val="1700"/>
              <a:buFont typeface="Roboto"/>
              <a:buChar char="○"/>
            </a:pPr>
            <a:endParaRPr lang="en" sz="1700" dirty="0">
              <a:latin typeface="Roboto"/>
              <a:ea typeface="Roboto"/>
              <a:cs typeface="Roboto"/>
              <a:sym typeface="Roboto"/>
            </a:endParaRPr>
          </a:p>
          <a:p>
            <a:pPr marL="920750" lvl="1" indent="-342900" algn="l" rtl="0">
              <a:spcBef>
                <a:spcPts val="0"/>
              </a:spcBef>
              <a:spcAft>
                <a:spcPts val="0"/>
              </a:spcAft>
              <a:buSzPts val="1700"/>
              <a:buFont typeface="Arial" panose="020B0604020202020204" pitchFamily="34" charset="0"/>
              <a:buChar char="•"/>
            </a:pPr>
            <a:endParaRPr sz="1700" dirty="0">
              <a:latin typeface="Roboto"/>
              <a:ea typeface="Roboto"/>
              <a:cs typeface="Roboto"/>
              <a:sym typeface="Roboto"/>
            </a:endParaRPr>
          </a:p>
          <a:p>
            <a:pPr marL="457200" lvl="0" indent="0" algn="l" rtl="0">
              <a:spcBef>
                <a:spcPts val="0"/>
              </a:spcBef>
              <a:spcAft>
                <a:spcPts val="0"/>
              </a:spcAft>
              <a:buNone/>
            </a:pPr>
            <a:endParaRPr dirty="0">
              <a:latin typeface="Roboto"/>
              <a:ea typeface="Roboto"/>
              <a:cs typeface="Roboto"/>
              <a:sym typeface="Roboto"/>
            </a:endParaRPr>
          </a:p>
        </p:txBody>
      </p:sp>
      <p:pic>
        <p:nvPicPr>
          <p:cNvPr id="4" name="Google Shape;206;p32">
            <a:extLst>
              <a:ext uri="{FF2B5EF4-FFF2-40B4-BE49-F238E27FC236}">
                <a16:creationId xmlns:a16="http://schemas.microsoft.com/office/drawing/2014/main" id="{605D9A78-D31D-42D3-A30C-D60EA26928FB}"/>
              </a:ext>
            </a:extLst>
          </p:cNvPr>
          <p:cNvPicPr preferRelativeResize="0"/>
          <p:nvPr/>
        </p:nvPicPr>
        <p:blipFill>
          <a:blip r:embed="rId3">
            <a:alphaModFix/>
          </a:blip>
          <a:stretch>
            <a:fillRect/>
          </a:stretch>
        </p:blipFill>
        <p:spPr>
          <a:xfrm>
            <a:off x="6951837" y="2841876"/>
            <a:ext cx="2192163" cy="2131406"/>
          </a:xfrm>
          <a:prstGeom prst="rect">
            <a:avLst/>
          </a:prstGeom>
          <a:noFill/>
          <a:ln>
            <a:noFill/>
          </a:ln>
        </p:spPr>
      </p:pic>
    </p:spTree>
    <p:extLst>
      <p:ext uri="{BB962C8B-B14F-4D97-AF65-F5344CB8AC3E}">
        <p14:creationId xmlns:p14="http://schemas.microsoft.com/office/powerpoint/2010/main" val="85911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Reading at Home</a:t>
            </a:r>
            <a:endParaRPr/>
          </a:p>
        </p:txBody>
      </p:sp>
      <p:sp>
        <p:nvSpPr>
          <p:cNvPr id="204" name="Google Shape;204;p32"/>
          <p:cNvSpPr txBox="1"/>
          <p:nvPr/>
        </p:nvSpPr>
        <p:spPr>
          <a:xfrm>
            <a:off x="348375" y="903275"/>
            <a:ext cx="8404800" cy="2646848"/>
          </a:xfrm>
          <a:prstGeom prst="rect">
            <a:avLst/>
          </a:prstGeom>
          <a:noFill/>
          <a:ln>
            <a:noFill/>
          </a:ln>
        </p:spPr>
        <p:txBody>
          <a:bodyPr spcFirstLastPara="1" wrap="square" lIns="91425" tIns="91425" rIns="91425" bIns="91425" anchor="t" anchorCtr="0">
            <a:spAutoFit/>
          </a:bodyPr>
          <a:lstStyle/>
          <a:p>
            <a:pPr marL="412750" lvl="0" indent="-285750" algn="l" rtl="0">
              <a:spcBef>
                <a:spcPts val="0"/>
              </a:spcBef>
              <a:spcAft>
                <a:spcPts val="0"/>
              </a:spcAft>
              <a:buSzPts val="1600"/>
              <a:buFont typeface="Arial" panose="020B0604020202020204" pitchFamily="34" charset="0"/>
              <a:buChar char="•"/>
            </a:pPr>
            <a:r>
              <a:rPr lang="en-GB" sz="1600" dirty="0">
                <a:latin typeface="Roboto"/>
                <a:ea typeface="Roboto"/>
                <a:cs typeface="Roboto"/>
                <a:sym typeface="Roboto"/>
              </a:rPr>
              <a:t>Banded book linked to their reading level</a:t>
            </a:r>
          </a:p>
          <a:p>
            <a:pPr marL="412750" lvl="0" indent="-285750" algn="l" rtl="0">
              <a:spcBef>
                <a:spcPts val="0"/>
              </a:spcBef>
              <a:spcAft>
                <a:spcPts val="0"/>
              </a:spcAft>
              <a:buSzPts val="1600"/>
              <a:buFont typeface="Arial" panose="020B0604020202020204" pitchFamily="34" charset="0"/>
              <a:buChar char="•"/>
            </a:pPr>
            <a:r>
              <a:rPr lang="en-GB" sz="1600" dirty="0">
                <a:latin typeface="Roboto"/>
                <a:ea typeface="Roboto"/>
                <a:cs typeface="Roboto"/>
                <a:sym typeface="Roboto"/>
              </a:rPr>
              <a:t>Reading for Pleasure book to share at home </a:t>
            </a:r>
          </a:p>
          <a:p>
            <a:pPr marL="412750" lvl="0" indent="-285750" algn="l" rtl="0">
              <a:spcBef>
                <a:spcPts val="0"/>
              </a:spcBef>
              <a:spcAft>
                <a:spcPts val="0"/>
              </a:spcAft>
              <a:buSzPts val="1600"/>
              <a:buFont typeface="Arial" panose="020B0604020202020204" pitchFamily="34" charset="0"/>
              <a:buChar char="•"/>
            </a:pPr>
            <a:endParaRPr lang="en"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dirty="0">
                <a:latin typeface="Roboto"/>
                <a:ea typeface="Roboto"/>
                <a:cs typeface="Roboto"/>
                <a:sym typeface="Roboto"/>
              </a:rPr>
              <a:t>Reading at home as much as possible - it makes a massive difference</a:t>
            </a:r>
            <a:endParaRPr sz="1600" dirty="0">
              <a:latin typeface="Roboto"/>
              <a:ea typeface="Roboto"/>
              <a:cs typeface="Roboto"/>
              <a:sym typeface="Roboto"/>
            </a:endParaRPr>
          </a:p>
          <a:p>
            <a:pPr marL="914400" lvl="1" indent="-330200" algn="l" rtl="0">
              <a:spcBef>
                <a:spcPts val="0"/>
              </a:spcBef>
              <a:spcAft>
                <a:spcPts val="0"/>
              </a:spcAft>
              <a:buSzPts val="1600"/>
              <a:buFont typeface="Roboto"/>
              <a:buChar char="○"/>
            </a:pPr>
            <a:r>
              <a:rPr lang="en" sz="1600" dirty="0">
                <a:latin typeface="Roboto"/>
                <a:ea typeface="Roboto"/>
                <a:cs typeface="Roboto"/>
                <a:sym typeface="Roboto"/>
              </a:rPr>
              <a:t>Recommended 10 - 20 minutes </a:t>
            </a:r>
            <a:r>
              <a:rPr lang="en-GB" sz="1600" dirty="0">
                <a:latin typeface="Roboto"/>
                <a:ea typeface="Roboto"/>
                <a:cs typeface="Roboto"/>
                <a:sym typeface="Roboto"/>
              </a:rPr>
              <a:t>daily to an adult</a:t>
            </a:r>
            <a:endParaRPr sz="1600" dirty="0">
              <a:latin typeface="Roboto"/>
              <a:ea typeface="Roboto"/>
              <a:cs typeface="Roboto"/>
              <a:sym typeface="Roboto"/>
            </a:endParaRPr>
          </a:p>
          <a:p>
            <a:pPr marL="914400" lvl="1" indent="-330200" algn="l" rtl="0">
              <a:spcBef>
                <a:spcPts val="0"/>
              </a:spcBef>
              <a:spcAft>
                <a:spcPts val="0"/>
              </a:spcAft>
              <a:buSzPts val="1600"/>
              <a:buFont typeface="Roboto"/>
              <a:buChar char="○"/>
            </a:pPr>
            <a:r>
              <a:rPr lang="en" sz="1600" dirty="0">
                <a:latin typeface="Roboto"/>
                <a:ea typeface="Roboto"/>
                <a:cs typeface="Roboto"/>
                <a:sym typeface="Roboto"/>
              </a:rPr>
              <a:t>Comments in reading records are really helpful for us- </a:t>
            </a:r>
            <a:r>
              <a:rPr lang="en-GB" sz="1600" dirty="0">
                <a:latin typeface="Roboto"/>
                <a:ea typeface="Roboto"/>
                <a:cs typeface="Roboto"/>
                <a:sym typeface="Roboto"/>
              </a:rPr>
              <a:t>how your child read, what they did well/ can improve on or their thoughts on the text</a:t>
            </a:r>
            <a:endParaRPr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dirty="0">
                <a:latin typeface="Roboto"/>
                <a:ea typeface="Roboto"/>
                <a:cs typeface="Roboto"/>
                <a:sym typeface="Roboto"/>
              </a:rPr>
              <a:t>Ask questions as well as listen to them (</a:t>
            </a:r>
            <a:r>
              <a:rPr lang="en-GB" sz="1600" dirty="0">
                <a:latin typeface="Roboto"/>
                <a:ea typeface="Roboto"/>
                <a:cs typeface="Roboto"/>
                <a:sym typeface="Roboto"/>
              </a:rPr>
              <a:t>use Reading Record prompts- on next slide)</a:t>
            </a:r>
            <a:endParaRPr lang="en" sz="1600" dirty="0">
              <a:latin typeface="Roboto"/>
              <a:ea typeface="Roboto"/>
              <a:cs typeface="Roboto"/>
              <a:sym typeface="Roboto"/>
            </a:endParaRPr>
          </a:p>
          <a:p>
            <a:pPr marL="457200" lvl="0" indent="-330200">
              <a:buSzPts val="1600"/>
              <a:buFont typeface="Roboto"/>
              <a:buChar char="●"/>
            </a:pPr>
            <a:r>
              <a:rPr lang="en-GB" sz="1600" dirty="0">
                <a:latin typeface="Roboto"/>
                <a:ea typeface="Roboto"/>
                <a:cs typeface="Roboto"/>
                <a:sym typeface="Roboto"/>
              </a:rPr>
              <a:t>Higher </a:t>
            </a:r>
            <a:r>
              <a:rPr lang="en" sz="1600" dirty="0">
                <a:latin typeface="Roboto"/>
                <a:ea typeface="Roboto"/>
                <a:cs typeface="Roboto"/>
                <a:sym typeface="Roboto"/>
              </a:rPr>
              <a:t>order reading skills: </a:t>
            </a:r>
            <a:r>
              <a:rPr lang="en-US" b="1" dirty="0"/>
              <a:t>when learners are able to retrieve information from a book or text and are able to relate to the text and read between the lines</a:t>
            </a:r>
            <a:r>
              <a:rPr lang="en" sz="1600" dirty="0">
                <a:latin typeface="Roboto"/>
                <a:ea typeface="Roboto"/>
                <a:cs typeface="Roboto"/>
                <a:sym typeface="Roboto"/>
              </a:rPr>
              <a:t> (</a:t>
            </a:r>
            <a:r>
              <a:rPr lang="en-GB" sz="1600" dirty="0">
                <a:latin typeface="Roboto"/>
                <a:ea typeface="Roboto"/>
                <a:cs typeface="Roboto"/>
                <a:sym typeface="Roboto"/>
              </a:rPr>
              <a:t>inference)</a:t>
            </a:r>
            <a:endParaRPr sz="1600" dirty="0">
              <a:latin typeface="Roboto"/>
              <a:ea typeface="Roboto"/>
              <a:cs typeface="Roboto"/>
              <a:sym typeface="Roboto"/>
            </a:endParaRPr>
          </a:p>
        </p:txBody>
      </p:sp>
      <p:pic>
        <p:nvPicPr>
          <p:cNvPr id="206" name="Google Shape;206;p32"/>
          <p:cNvPicPr preferRelativeResize="0"/>
          <p:nvPr/>
        </p:nvPicPr>
        <p:blipFill>
          <a:blip r:embed="rId3">
            <a:alphaModFix/>
          </a:blip>
          <a:stretch>
            <a:fillRect/>
          </a:stretch>
        </p:blipFill>
        <p:spPr>
          <a:xfrm>
            <a:off x="7267600" y="3187050"/>
            <a:ext cx="1657261" cy="1811425"/>
          </a:xfrm>
          <a:prstGeom prst="rect">
            <a:avLst/>
          </a:prstGeom>
          <a:noFill/>
          <a:ln>
            <a:noFill/>
          </a:ln>
        </p:spPr>
      </p:pic>
      <p:pic>
        <p:nvPicPr>
          <p:cNvPr id="2" name="Picture 1">
            <a:extLst>
              <a:ext uri="{FF2B5EF4-FFF2-40B4-BE49-F238E27FC236}">
                <a16:creationId xmlns:a16="http://schemas.microsoft.com/office/drawing/2014/main" id="{B03E6301-5D15-49B5-B902-F672F014C8BB}"/>
              </a:ext>
            </a:extLst>
          </p:cNvPr>
          <p:cNvPicPr>
            <a:picLocks noChangeAspect="1"/>
          </p:cNvPicPr>
          <p:nvPr/>
        </p:nvPicPr>
        <p:blipFill>
          <a:blip r:embed="rId4"/>
          <a:stretch>
            <a:fillRect/>
          </a:stretch>
        </p:blipFill>
        <p:spPr>
          <a:xfrm>
            <a:off x="1053609" y="3881992"/>
            <a:ext cx="3076575" cy="704850"/>
          </a:xfrm>
          <a:prstGeom prst="rect">
            <a:avLst/>
          </a:prstGeom>
          <a:ln w="28575">
            <a:solidFill>
              <a:schemeClr val="accent3">
                <a:lumMod val="60000"/>
                <a:lumOff val="40000"/>
              </a:schemeClr>
            </a:solidFill>
            <a:prstDash val="lgDash"/>
          </a:ln>
        </p:spPr>
      </p:pic>
    </p:spTree>
    <p:extLst>
      <p:ext uri="{BB962C8B-B14F-4D97-AF65-F5344CB8AC3E}">
        <p14:creationId xmlns:p14="http://schemas.microsoft.com/office/powerpoint/2010/main" val="2407950655"/>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852</Words>
  <Application>Microsoft Office PowerPoint</Application>
  <PresentationFormat>On-screen Show (16:9)</PresentationFormat>
  <Paragraphs>140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Material</vt:lpstr>
      <vt:lpstr>Year 3 Curriculum Information for Parents</vt:lpstr>
      <vt:lpstr>Contents</vt:lpstr>
      <vt:lpstr>The Year 3 Team</vt:lpstr>
      <vt:lpstr>Daily routines </vt:lpstr>
      <vt:lpstr>Behaviour policy</vt:lpstr>
      <vt:lpstr>Behaviour policy</vt:lpstr>
      <vt:lpstr>Year 3 Learning </vt:lpstr>
      <vt:lpstr>Reading records</vt:lpstr>
      <vt:lpstr>Reading at Home</vt:lpstr>
      <vt:lpstr>Reading at Home</vt:lpstr>
      <vt:lpstr>Oxford Reading Buddy </vt:lpstr>
      <vt:lpstr>Spelling Homework</vt:lpstr>
      <vt:lpstr>Maths Homework</vt:lpstr>
      <vt:lpstr>Times Tables </vt:lpstr>
      <vt:lpstr>Curriculum </vt:lpstr>
      <vt:lpstr>Curriculum </vt:lpstr>
      <vt:lpstr>Curriculum</vt:lpstr>
      <vt:lpstr>Curriculum</vt:lpstr>
      <vt:lpstr>Wider Curriculum</vt:lpstr>
      <vt:lpstr>Curriculum</vt:lpstr>
      <vt:lpstr>Curriculum</vt:lpstr>
      <vt:lpstr>Curriculum</vt:lpstr>
      <vt:lpstr>Curriculum</vt:lpstr>
      <vt:lpstr>Curriculum</vt:lpstr>
      <vt:lpstr>Curriculum</vt:lpstr>
      <vt:lpstr>Curriculum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Curriculum Meeting 2021</dc:title>
  <dc:creator>Sarah Kelly</dc:creator>
  <cp:lastModifiedBy>Sarah Kelly</cp:lastModifiedBy>
  <cp:revision>29</cp:revision>
  <cp:lastPrinted>2022-09-20T11:36:57Z</cp:lastPrinted>
  <dcterms:modified xsi:type="dcterms:W3CDTF">2022-11-03T10:24:19Z</dcterms:modified>
</cp:coreProperties>
</file>