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61E15-B0F3-4717-84A6-CA4C51B630DC}" v="20" dt="2022-11-03T10:21:58.481"/>
  </p1510:revLst>
</p1510:revInfo>
</file>

<file path=ppt/tableStyles.xml><?xml version="1.0" encoding="utf-8"?>
<a:tblStyleLst xmlns:a="http://schemas.openxmlformats.org/drawingml/2006/main" def="{F3AE6E38-D76C-468A-80D9-4D9D4ADA0406}">
  <a:tblStyle styleId="{F3AE6E38-D76C-468A-80D9-4D9D4ADA04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 auld" userId="qAGI0V8sC0r7kyr869zOh2/fFFuiSQNuFA8CVFFjOOU=" providerId="None" clId="Web-{06261E15-B0F3-4717-84A6-CA4C51B630DC}"/>
    <pc:docChg chg="delSld modSld">
      <pc:chgData name="gill auld" userId="qAGI0V8sC0r7kyr869zOh2/fFFuiSQNuFA8CVFFjOOU=" providerId="None" clId="Web-{06261E15-B0F3-4717-84A6-CA4C51B630DC}" dt="2022-11-03T10:21:58.481" v="20"/>
      <pc:docMkLst>
        <pc:docMk/>
      </pc:docMkLst>
      <pc:sldChg chg="modSp">
        <pc:chgData name="gill auld" userId="qAGI0V8sC0r7kyr869zOh2/fFFuiSQNuFA8CVFFjOOU=" providerId="None" clId="Web-{06261E15-B0F3-4717-84A6-CA4C51B630DC}" dt="2022-11-03T10:20:01.319" v="12" actId="20577"/>
        <pc:sldMkLst>
          <pc:docMk/>
          <pc:sldMk cId="0" sldId="256"/>
        </pc:sldMkLst>
        <pc:spChg chg="mod">
          <ac:chgData name="gill auld" userId="qAGI0V8sC0r7kyr869zOh2/fFFuiSQNuFA8CVFFjOOU=" providerId="None" clId="Web-{06261E15-B0F3-4717-84A6-CA4C51B630DC}" dt="2022-11-03T10:19:52.975" v="10" actId="20577"/>
          <ac:spMkLst>
            <pc:docMk/>
            <pc:sldMk cId="0" sldId="256"/>
            <ac:spMk id="67" creationId="{00000000-0000-0000-0000-000000000000}"/>
          </ac:spMkLst>
        </pc:spChg>
        <pc:spChg chg="mod">
          <ac:chgData name="gill auld" userId="qAGI0V8sC0r7kyr869zOh2/fFFuiSQNuFA8CVFFjOOU=" providerId="None" clId="Web-{06261E15-B0F3-4717-84A6-CA4C51B630DC}" dt="2022-11-03T10:20:01.319" v="12" actId="20577"/>
          <ac:spMkLst>
            <pc:docMk/>
            <pc:sldMk cId="0" sldId="256"/>
            <ac:spMk id="70" creationId="{00000000-0000-0000-0000-000000000000}"/>
          </ac:spMkLst>
        </pc:spChg>
      </pc:sldChg>
      <pc:sldChg chg="modSp">
        <pc:chgData name="gill auld" userId="qAGI0V8sC0r7kyr869zOh2/fFFuiSQNuFA8CVFFjOOU=" providerId="None" clId="Web-{06261E15-B0F3-4717-84A6-CA4C51B630DC}" dt="2022-11-03T10:20:28.305" v="17" actId="20577"/>
        <pc:sldMkLst>
          <pc:docMk/>
          <pc:sldMk cId="0" sldId="257"/>
        </pc:sldMkLst>
        <pc:spChg chg="mod">
          <ac:chgData name="gill auld" userId="qAGI0V8sC0r7kyr869zOh2/fFFuiSQNuFA8CVFFjOOU=" providerId="None" clId="Web-{06261E15-B0F3-4717-84A6-CA4C51B630DC}" dt="2022-11-03T10:20:28.305" v="17" actId="20577"/>
          <ac:spMkLst>
            <pc:docMk/>
            <pc:sldMk cId="0" sldId="257"/>
            <ac:spMk id="75" creationId="{00000000-0000-0000-0000-000000000000}"/>
          </ac:spMkLst>
        </pc:spChg>
        <pc:spChg chg="mod">
          <ac:chgData name="gill auld" userId="qAGI0V8sC0r7kyr869zOh2/fFFuiSQNuFA8CVFFjOOU=" providerId="None" clId="Web-{06261E15-B0F3-4717-84A6-CA4C51B630DC}" dt="2022-11-03T10:20:24.383" v="15" actId="20577"/>
          <ac:spMkLst>
            <pc:docMk/>
            <pc:sldMk cId="0" sldId="257"/>
            <ac:spMk id="76" creationId="{00000000-0000-0000-0000-000000000000}"/>
          </ac:spMkLst>
        </pc:spChg>
      </pc:sldChg>
      <pc:sldChg chg="modSp">
        <pc:chgData name="gill auld" userId="qAGI0V8sC0r7kyr869zOh2/fFFuiSQNuFA8CVFFjOOU=" providerId="None" clId="Web-{06261E15-B0F3-4717-84A6-CA4C51B630DC}" dt="2022-11-03T10:20:49.837" v="19" actId="14100"/>
        <pc:sldMkLst>
          <pc:docMk/>
          <pc:sldMk cId="0" sldId="258"/>
        </pc:sldMkLst>
        <pc:picChg chg="mod">
          <ac:chgData name="gill auld" userId="qAGI0V8sC0r7kyr869zOh2/fFFuiSQNuFA8CVFFjOOU=" providerId="None" clId="Web-{06261E15-B0F3-4717-84A6-CA4C51B630DC}" dt="2022-11-03T10:20:49.837" v="19" actId="14100"/>
          <ac:picMkLst>
            <pc:docMk/>
            <pc:sldMk cId="0" sldId="258"/>
            <ac:picMk id="83" creationId="{00000000-0000-0000-0000-000000000000}"/>
          </ac:picMkLst>
        </pc:picChg>
      </pc:sldChg>
      <pc:sldChg chg="del">
        <pc:chgData name="gill auld" userId="qAGI0V8sC0r7kyr869zOh2/fFFuiSQNuFA8CVFFjOOU=" providerId="None" clId="Web-{06261E15-B0F3-4717-84A6-CA4C51B630DC}" dt="2022-11-03T10:21:58.481" v="20"/>
        <pc:sldMkLst>
          <pc:docMk/>
          <pc:sldMk cId="0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786de989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5786de989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4b3ab560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4b3ab560b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4b3ab560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4b3ab560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4b3ab560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4b3ab560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5a424b1d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5a424b1d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4b3ab560b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4b3ab560b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4b3ab560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4b3ab560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4b3ab560b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4b3ab560b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ff57b47b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eff57b47b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5786de989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5786de989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4b3ab560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4b3ab560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59753b578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59753b578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5a424b1d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5a424b1d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786de989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5786de989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5a424b1d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5a424b1d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4b3ab560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4b3ab560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5a424b1d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5a424b1d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4b3ab560b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4b3ab560b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8054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dirty="0"/>
              <a:t>Year 2 Curriculum Information for Parents</a:t>
            </a:r>
            <a:endParaRPr sz="2800"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460950" y="173908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Mrs Farrell and Mr Shreeves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25" y="3631005"/>
            <a:ext cx="3667125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3797250" y="2123375"/>
            <a:ext cx="52893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Char char="●"/>
            </a:pPr>
            <a:endParaRPr lang="en" sz="2300" dirty="0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Spelling </a:t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1450"/>
            <a:ext cx="2982157" cy="421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0275" y="1897200"/>
            <a:ext cx="4842075" cy="210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/>
          <p:nvPr/>
        </p:nvSpPr>
        <p:spPr>
          <a:xfrm>
            <a:off x="7740100" y="1897250"/>
            <a:ext cx="832200" cy="2101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</a:t>
            </a:r>
            <a:endParaRPr/>
          </a:p>
        </p:txBody>
      </p:sp>
      <p:sp>
        <p:nvSpPr>
          <p:cNvPr id="138" name="Google Shape;138;p23"/>
          <p:cNvSpPr txBox="1"/>
          <p:nvPr/>
        </p:nvSpPr>
        <p:spPr>
          <a:xfrm>
            <a:off x="4692650" y="903275"/>
            <a:ext cx="374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4692650" y="825925"/>
            <a:ext cx="42321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Focus on secure understanding of key concepts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Maths fluency - focus on number bonds / number composition / </a:t>
            </a:r>
            <a:r>
              <a:rPr lang="en" b="1" u="sng">
                <a:latin typeface="Roboto"/>
                <a:ea typeface="Roboto"/>
                <a:cs typeface="Roboto"/>
                <a:sym typeface="Roboto"/>
              </a:rPr>
              <a:t>place value</a:t>
            </a:r>
            <a:endParaRPr b="1" u="sng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Time / Fractions - Kitchen maths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Addressing gaps in their understanding (multiplication and division)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Giving skills to apply and explain their understanding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2, 3, 5 and 10 times tables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50" y="742750"/>
            <a:ext cx="3400425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450" y="876300"/>
            <a:ext cx="3533775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1200" y="1014413"/>
            <a:ext cx="3638550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</a:t>
            </a: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25350"/>
            <a:ext cx="8839198" cy="208479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239125" y="3319000"/>
            <a:ext cx="3692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Black History Month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RHE/ PSHE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Music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P.E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Art / Computing / D.T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475" y="56125"/>
            <a:ext cx="3113325" cy="50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/>
        </p:nvSpPr>
        <p:spPr>
          <a:xfrm>
            <a:off x="124350" y="1004300"/>
            <a:ext cx="222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Collaboratively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Working scientifically 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Day/Week</a:t>
            </a:r>
            <a:endParaRPr/>
          </a:p>
        </p:txBody>
      </p:sp>
      <p:sp>
        <p:nvSpPr>
          <p:cNvPr id="167" name="Google Shape;167;p27"/>
          <p:cNvSpPr txBox="1"/>
          <p:nvPr/>
        </p:nvSpPr>
        <p:spPr>
          <a:xfrm>
            <a:off x="342900" y="1043600"/>
            <a:ext cx="88680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Soft Start - 8:15-8:30 (Gates close at 8:30 - arrivals after this recorded as late)</a:t>
            </a:r>
            <a:endParaRPr sz="19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Early Morning learning is really important - teaching of fundamentals</a:t>
            </a:r>
            <a:endParaRPr sz="19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Times tables / Handwriting/ Sentence work / Revisiting previous lessons / Spelling and grammar and also time for 1:1 conferencing </a:t>
            </a:r>
            <a:endParaRPr sz="19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Roboto"/>
              <a:buChar char="●"/>
            </a:pPr>
            <a:r>
              <a:rPr lang="en" sz="19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PE kits</a:t>
            </a:r>
            <a:r>
              <a:rPr lang="en" sz="19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on Monday and Thursday</a:t>
            </a:r>
            <a:endParaRPr sz="19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Footwear - laces</a:t>
            </a:r>
            <a:endParaRPr sz="19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5675" y="4279302"/>
            <a:ext cx="1989175" cy="6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at Home</a:t>
            </a:r>
            <a:endParaRPr/>
          </a:p>
        </p:txBody>
      </p:sp>
      <p:sp>
        <p:nvSpPr>
          <p:cNvPr id="174" name="Google Shape;174;p28"/>
          <p:cNvSpPr txBox="1"/>
          <p:nvPr/>
        </p:nvSpPr>
        <p:spPr>
          <a:xfrm>
            <a:off x="348375" y="903275"/>
            <a:ext cx="84048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Reading at home as much as possible - it makes such a massive difference.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Recommended 10 - 20 minutes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Comments in reading records are really helpful for us.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3 books - Phonics / Book Bag (Reading aloud) / Free reader - library book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Transition to KS2 introduce Oxford Reading Buddy in Summer Term / Book bands.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425" y="3103475"/>
            <a:ext cx="1657261" cy="181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Maths Homework and Spellings </a:t>
            </a:r>
            <a:endParaRPr/>
          </a:p>
        </p:txBody>
      </p:sp>
      <p:sp>
        <p:nvSpPr>
          <p:cNvPr id="181" name="Google Shape;181;p29"/>
          <p:cNvSpPr txBox="1"/>
          <p:nvPr/>
        </p:nvSpPr>
        <p:spPr>
          <a:xfrm>
            <a:off x="701525" y="988313"/>
            <a:ext cx="78765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Maths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Given out on a Friday - Due in the following Friday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All paper copies - Transition to Google Classroom in Summer Term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Discussion on Google Classroom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Maths is application of skills worked on in class that or the previous week.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20 - 30 minutes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Spellings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Home Handwriting (specific children)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6250" y="2896925"/>
            <a:ext cx="5187057" cy="225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Information  </a:t>
            </a:r>
            <a:endParaRPr/>
          </a:p>
        </p:txBody>
      </p:sp>
      <p:sp>
        <p:nvSpPr>
          <p:cNvPr id="188" name="Google Shape;188;p30"/>
          <p:cNvSpPr txBox="1"/>
          <p:nvPr/>
        </p:nvSpPr>
        <p:spPr>
          <a:xfrm>
            <a:off x="335250" y="720275"/>
            <a:ext cx="8473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/>
              <a:t>Google Classroom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Discussion homework on Google Classroom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Show and tell online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025" y="1537125"/>
            <a:ext cx="6035050" cy="36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9725" y="772075"/>
            <a:ext cx="3051800" cy="441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-US" dirty="0"/>
              <a:t>Contents</a:t>
            </a:r>
            <a:endParaRPr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9972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Staff in Year 2</a:t>
            </a:r>
            <a:endParaRPr lang="en-US" dirty="0"/>
          </a:p>
          <a:p>
            <a:pPr marL="457200" lvl="0" indent="-29972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 err="1"/>
              <a:t>Behaviour</a:t>
            </a:r>
            <a:r>
              <a:rPr lang="en" dirty="0"/>
              <a:t> policy</a:t>
            </a:r>
            <a:endParaRPr dirty="0"/>
          </a:p>
          <a:p>
            <a:pPr indent="-299720">
              <a:buSzPct val="100000"/>
            </a:pPr>
            <a:r>
              <a:rPr lang="en" dirty="0"/>
              <a:t>Curriculum coverage </a:t>
            </a:r>
            <a:endParaRPr lang="en"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The school day and classroom routines</a:t>
            </a:r>
            <a:endParaRPr dirty="0"/>
          </a:p>
          <a:p>
            <a:pPr marL="457200" lvl="0" indent="-29972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Reading, Homework and spellings</a:t>
            </a:r>
            <a:endParaRPr dirty="0"/>
          </a:p>
          <a:p>
            <a:pPr indent="-299720">
              <a:buSzPct val="100000"/>
            </a:pPr>
            <a:r>
              <a:rPr lang="en" dirty="0"/>
              <a:t>Expectations 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717" y="2262012"/>
            <a:ext cx="7354279" cy="175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Behaviour 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4700" y="2621050"/>
            <a:ext cx="2623876" cy="174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075" y="981875"/>
            <a:ext cx="6905625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250" y="2621050"/>
            <a:ext cx="5049250" cy="14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Behaviour 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r="71522"/>
          <a:stretch/>
        </p:blipFill>
        <p:spPr>
          <a:xfrm>
            <a:off x="1650800" y="-128763"/>
            <a:ext cx="1266512" cy="540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7300" y="1070875"/>
            <a:ext cx="4706600" cy="344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p18"/>
          <p:cNvGraphicFramePr/>
          <p:nvPr/>
        </p:nvGraphicFramePr>
        <p:xfrm>
          <a:off x="301275" y="40050"/>
          <a:ext cx="8541450" cy="4733000"/>
        </p:xfrm>
        <a:graphic>
          <a:graphicData uri="http://schemas.openxmlformats.org/drawingml/2006/table">
            <a:tbl>
              <a:tblPr>
                <a:noFill/>
                <a:tableStyleId>{F3AE6E38-D76C-468A-80D9-4D9D4ADA0406}</a:tableStyleId>
              </a:tblPr>
              <a:tblGrid>
                <a:gridCol w="257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725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CORE SKILLS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Essential skills to be used, applied, and consolidated across the wider curriculum, including speaking and listening skills.</a:t>
                      </a:r>
                      <a:endParaRPr b="1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READING</a:t>
                      </a:r>
                      <a:endParaRPr b="1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WRITING</a:t>
                      </a:r>
                      <a:endParaRPr b="1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MATHS</a:t>
                      </a:r>
                      <a:endParaRPr b="1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100">
                <a:tc>
                  <a:txBody>
                    <a:bodyPr/>
                    <a:lstStyle/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Secure with year group phonic expectations.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Recognise simple recurring literacy language.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Read ahead to help with fluency and expression.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Comment on plot, setting and characters in familiar and unfamiliar stories.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Recount main themes and events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Comment on structure of the text.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Use commas, question marks and exclamation marks to vary expression.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Read aloud with expression and intonation.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Identify past/present tense and why the writer has used a tense.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7030A0"/>
                          </a:solidFill>
                        </a:rPr>
                        <a:t>·</a:t>
                      </a:r>
                      <a:r>
                        <a:rPr lang="en" sz="7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Use content and index to locate information.</a:t>
                      </a:r>
                      <a:endParaRPr sz="9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7030A0"/>
                          </a:solidFill>
                        </a:rPr>
                        <a:t> </a:t>
                      </a:r>
                      <a:endParaRPr sz="900" b="1">
                        <a:solidFill>
                          <a:srgbClr val="7030A0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Write different kinds of sentence -statement, question, exclamation, command,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Use expanded noun phrases to add description and specification.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Write using subordination (when, if, that, because) and co-ordination (or, and, but).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Correct, consistent use of present, past tense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Correct use of verb tenses.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Write with correct and consistent use of - capital letters, full stops, question marks, exclamation marks. Use commas in a list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Use apostrophe to mark omission and singular possession in nouns.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Write under headings.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7030A0"/>
                          </a:solidFill>
                        </a:rPr>
                        <a:t>·</a:t>
                      </a:r>
                      <a:r>
                        <a:rPr lang="en" sz="7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Write lower case letters correct size relative to one another – join with correct strokes</a:t>
                      </a:r>
                      <a:endParaRPr sz="9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Read and write all numbers to at least 100 in numerals &amp; words. Odd/even numbers to</a:t>
                      </a:r>
                      <a:r>
                        <a:rPr lang="en" sz="800"/>
                        <a:t>100</a:t>
                      </a:r>
                      <a:endParaRPr sz="8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Order numbers using the &lt;  &gt; and = signs.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Count in steps of 2, 3 and 5 from 0.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Recognise and can define the place value of each digit in a 2 digit number.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Name fractions 1/3, 1/4, 1/2 and 3/4 &amp; find fractional values of shapes, lengths/numbers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Recall and use multiplication and division facts for the 2, 5 and 10x tables.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Add and subtract two 2-digit numbers, and three 1-digit numbers.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Tell and write the time to 5 minute intervals.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·</a:t>
                      </a:r>
                      <a:r>
                        <a:rPr lang="en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Recognise and use symbols £ and p solving money addition and subtraction problems.</a:t>
                      </a:r>
                      <a:endParaRPr sz="900"/>
                    </a:p>
                    <a:p>
                      <a:pPr marL="2286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7030A0"/>
                          </a:solidFill>
                        </a:rPr>
                        <a:t>·</a:t>
                      </a:r>
                      <a:r>
                        <a:rPr lang="en" sz="7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</a:t>
                      </a:r>
                      <a:r>
                        <a:rPr lang="en" sz="900"/>
                        <a:t>Describe the properties of 2D and 3D shapes to include edges, vertices and faces.</a:t>
                      </a:r>
                      <a:endParaRPr sz="900"/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 </a:t>
            </a:r>
            <a:endParaRPr/>
          </a:p>
        </p:txBody>
      </p:sp>
      <p:sp>
        <p:nvSpPr>
          <p:cNvPr id="109" name="Google Shape;109;p19"/>
          <p:cNvSpPr txBox="1"/>
          <p:nvPr/>
        </p:nvSpPr>
        <p:spPr>
          <a:xfrm>
            <a:off x="4737550" y="1457625"/>
            <a:ext cx="37116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Most important skill the children learn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Foster a love of reading - New book corners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Read with breadth and depth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Black History Month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Daily phonic session - reading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Reading records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Book bag books / phonics reading books / library books - change ind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Cost of the books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00" y="938213"/>
            <a:ext cx="3448050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readers</a:t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25" y="910650"/>
            <a:ext cx="4048400" cy="353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 </a:t>
            </a:r>
            <a:endParaRPr/>
          </a:p>
        </p:txBody>
      </p:sp>
      <p:sp>
        <p:nvSpPr>
          <p:cNvPr id="122" name="Google Shape;122;p21"/>
          <p:cNvSpPr txBox="1"/>
          <p:nvPr/>
        </p:nvSpPr>
        <p:spPr>
          <a:xfrm>
            <a:off x="4886000" y="993500"/>
            <a:ext cx="38286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Focus on fundamentals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Spellings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Handwriting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Sentence level learning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Stamina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Not just in English lessons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Vocabulary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Phonics daily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CLPE - Writing based on high quality texts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400" y="752300"/>
            <a:ext cx="2762375" cy="349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63988"/>
            <a:ext cx="8905875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19</Slides>
  <Notes>19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Material</vt:lpstr>
      <vt:lpstr>Year 2 Curriculum Information for Parents</vt:lpstr>
      <vt:lpstr>Contents</vt:lpstr>
      <vt:lpstr>PowerPoint Presentation</vt:lpstr>
      <vt:lpstr>Behaviour </vt:lpstr>
      <vt:lpstr>Behaviour </vt:lpstr>
      <vt:lpstr>PowerPoint Presentation</vt:lpstr>
      <vt:lpstr>Curriculum </vt:lpstr>
      <vt:lpstr>Class readers</vt:lpstr>
      <vt:lpstr>Curriculum </vt:lpstr>
      <vt:lpstr>Spelling </vt:lpstr>
      <vt:lpstr>Curriculum</vt:lpstr>
      <vt:lpstr>PowerPoint Presentation</vt:lpstr>
      <vt:lpstr>Curriculum</vt:lpstr>
      <vt:lpstr>PowerPoint Presentation</vt:lpstr>
      <vt:lpstr>School Day/Week</vt:lpstr>
      <vt:lpstr>Reading at Home</vt:lpstr>
      <vt:lpstr>Maths Homework and Spellings </vt:lpstr>
      <vt:lpstr>Other Information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Curriculum Meeting 202</dc:title>
  <cp:revision>11</cp:revision>
  <dcterms:modified xsi:type="dcterms:W3CDTF">2022-11-03T10:21:58Z</dcterms:modified>
</cp:coreProperties>
</file>