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70" r:id="rId4"/>
    <p:sldId id="277" r:id="rId5"/>
    <p:sldId id="259" r:id="rId6"/>
    <p:sldId id="262" r:id="rId7"/>
    <p:sldId id="264" r:id="rId8"/>
    <p:sldId id="266" r:id="rId9"/>
    <p:sldId id="267" r:id="rId10"/>
    <p:sldId id="268" r:id="rId11"/>
    <p:sldId id="276" r:id="rId12"/>
    <p:sldId id="272" r:id="rId13"/>
    <p:sldId id="273" r:id="rId14"/>
    <p:sldId id="274" r:id="rId15"/>
    <p:sldId id="278" r:id="rId16"/>
  </p:sldIdLst>
  <p:sldSz cx="9144000" cy="5143500" type="screen16x9"/>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AE6E38-D76C-468A-80D9-4D9D4ADA0406}">
  <a:tblStyle styleId="{F3AE6E38-D76C-468A-80D9-4D9D4ADA040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60"/>
  </p:normalViewPr>
  <p:slideViewPr>
    <p:cSldViewPr snapToGrid="0">
      <p:cViewPr varScale="1">
        <p:scale>
          <a:sx n="88" d="100"/>
          <a:sy n="88" d="100"/>
        </p:scale>
        <p:origin x="10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09:41:37.2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0,'3'5,"1"-1,0 0,-1 0,2 0,-1-1,0 1,1-1,-1 0,1 0,0-1,0 1,0-1,1 0,-1-1,0 1,1-1,-1 0,8 0,11 1,0-2,-1-1,25-3,-23 1,477-6,-302 11,-121-2,-42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09:42:31.4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0,'919'0,"-629"23,-175-11,127-9,-198-4,-18 2,0 0,28 7,30 2,57 0,76 1,-175-11,-5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09:42:35.9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21,'0'-1,"0"1,1-1,-1 0,1 1,-1-1,1 0,-1 1,1-1,-1 1,1-1,-1 1,1-1,0 1,-1-1,1 1,0 0,-1-1,1 1,0 0,0 0,-1-1,1 1,0 0,0 0,1 0,24-4,-22 4,276-6,-175 8,-66 0,0 2,42 9,53 6,112-16,-138-5,114 13,-192-7,-4-2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09:42:41.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12,'0'0,"1"-1,-1 0,0 1,1-1,-1 0,1 1,-1-1,1 1,-1-1,1 1,-1-1,1 1,-1-1,1 1,0-1,-1 1,1 0,0-1,-1 1,1 0,0 0,-1-1,1 1,0 0,0 0,-1 0,1 0,0 0,0 0,25 0,1361 13,-895-15,-286 2,-171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09:41:47.6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99,'1623'0,"-1591"-2,-1-1,0-2,57-16,-50 11,68-9,-80 15,38-10,-40 8,45-6,-36 10,-5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09:41:50.8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2,'160'-1,"169"3,-219 7,53 1,-6-10,-123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09:42:01.5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0,'93'0,"125"16,-96-3,191-3,-287-9,1 0,46 8,-35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09:42:08.7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0,'0'1,"1"0,-1-1,0 1,1 0,-1-1,1 1,-1 0,1-1,-1 1,1-1,0 1,-1-1,1 1,-1-1,1 0,0 1,0-1,-1 0,1 1,0-1,0 0,-1 0,1 0,0 0,1 0,24 4,-22-4,156 3,-115-5,0 2,55 8,-27 7,-44-8,-1-2,37 3,209-7,-142-2,-99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09:42:12.5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1,'5'3,"0"-1,0 1,1-1,-1 0,1-1,-1 1,1-1,0 0,0-1,-1 1,1-1,8-1,1 2,245 1,-29-2,-218 1,-1 0,1 1,18 5,-6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09:42:16.7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2,'5'2,"1"1,-1-1,0 1,1-2,-1 1,1-1,0 1,-1-1,1-1,0 1,0-1,7-1,2 2,403 2,-227-4,-68-9,-17 0,-86 9,13 0,64 5,-71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09:42:20.7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22,'636'0,"-478"-11,-13 1,-82 9,196 3,-211 3,48 11,-69-10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5T09:42:23.3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0,'568'0,"-536"0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4b3ab560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4b3ab560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786de989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5786de989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328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f4b3ab560b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f4b3ab560b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ff57b47b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eff57b47b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786de989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5786de989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786de989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5786de989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17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4b3ab560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4b3ab560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4b3ab560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f4b3ab560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4b3ab560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f4b3ab560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58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5a424b1d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f5a424b1d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4b3ab560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f4b3ab560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4b3ab560b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4b3ab560b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4b3ab560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4b3ab560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4b3ab560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f4b3ab560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6.jp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1.png"/><Relationship Id="rId18" Type="http://schemas.openxmlformats.org/officeDocument/2006/relationships/customXml" Target="../ink/ink7.xml"/><Relationship Id="rId26" Type="http://schemas.openxmlformats.org/officeDocument/2006/relationships/customXml" Target="../ink/ink11.xml"/><Relationship Id="rId3" Type="http://schemas.openxmlformats.org/officeDocument/2006/relationships/image" Target="../media/image13.png"/><Relationship Id="rId21" Type="http://schemas.openxmlformats.org/officeDocument/2006/relationships/image" Target="../media/image25.png"/><Relationship Id="rId7" Type="http://schemas.openxmlformats.org/officeDocument/2006/relationships/image" Target="../media/image18.png"/><Relationship Id="rId12" Type="http://schemas.openxmlformats.org/officeDocument/2006/relationships/customXml" Target="../ink/ink4.xml"/><Relationship Id="rId17" Type="http://schemas.openxmlformats.org/officeDocument/2006/relationships/image" Target="../media/image23.png"/><Relationship Id="rId25" Type="http://schemas.openxmlformats.org/officeDocument/2006/relationships/image" Target="../media/image27.png"/><Relationship Id="rId2" Type="http://schemas.openxmlformats.org/officeDocument/2006/relationships/notesSlide" Target="../notesSlides/notesSlide9.xml"/><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customXml" Target="../ink/ink1.xml"/><Relationship Id="rId11" Type="http://schemas.openxmlformats.org/officeDocument/2006/relationships/image" Target="../media/image20.png"/><Relationship Id="rId24" Type="http://schemas.openxmlformats.org/officeDocument/2006/relationships/customXml" Target="../ink/ink10.xml"/><Relationship Id="rId5" Type="http://schemas.openxmlformats.org/officeDocument/2006/relationships/image" Target="../media/image15.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customXml" Target="../ink/ink12.xml"/><Relationship Id="rId10" Type="http://schemas.openxmlformats.org/officeDocument/2006/relationships/customXml" Target="../ink/ink3.xml"/><Relationship Id="rId19"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2064580" y="-80789"/>
            <a:ext cx="8222100" cy="933600"/>
          </a:xfrm>
          <a:prstGeom prst="rect">
            <a:avLst/>
          </a:prstGeom>
        </p:spPr>
        <p:txBody>
          <a:bodyPr spcFirstLastPara="1" wrap="square" lIns="91425" tIns="91425" rIns="91425" bIns="91425" anchor="b" anchorCtr="0">
            <a:noAutofit/>
          </a:bodyPr>
          <a:lstStyle/>
          <a:p>
            <a:r>
              <a:rPr lang="en" sz="2000" dirty="0"/>
              <a:t>Year 2 Curriculum Information for Parents</a:t>
            </a:r>
            <a:endParaRPr sz="2000" dirty="0"/>
          </a:p>
        </p:txBody>
      </p:sp>
      <p:sp>
        <p:nvSpPr>
          <p:cNvPr id="68" name="Google Shape;68;p13"/>
          <p:cNvSpPr txBox="1">
            <a:spLocks noGrp="1"/>
          </p:cNvSpPr>
          <p:nvPr>
            <p:ph type="subTitle" idx="1"/>
          </p:nvPr>
        </p:nvSpPr>
        <p:spPr>
          <a:xfrm>
            <a:off x="460950" y="1344634"/>
            <a:ext cx="8222100" cy="1557481"/>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GB" sz="2400" dirty="0"/>
              <a:t>Staff:</a:t>
            </a:r>
          </a:p>
          <a:p>
            <a:pPr marL="0" lvl="0" indent="0" algn="ctr" rtl="0">
              <a:spcBef>
                <a:spcPts val="0"/>
              </a:spcBef>
              <a:spcAft>
                <a:spcPts val="0"/>
              </a:spcAft>
              <a:buNone/>
            </a:pPr>
            <a:endParaRPr lang="en-GB" sz="2400" dirty="0"/>
          </a:p>
          <a:p>
            <a:pPr marL="0" lvl="0" indent="0" algn="ctr" rtl="0">
              <a:spcBef>
                <a:spcPts val="0"/>
              </a:spcBef>
              <a:spcAft>
                <a:spcPts val="0"/>
              </a:spcAft>
              <a:buNone/>
            </a:pPr>
            <a:r>
              <a:rPr lang="en-GB" sz="2400" dirty="0"/>
              <a:t>Class E: Ms Rowley and Ms </a:t>
            </a:r>
            <a:r>
              <a:rPr lang="en-GB" sz="2400" dirty="0" err="1"/>
              <a:t>Laszsciw</a:t>
            </a:r>
            <a:endParaRPr lang="en-GB" sz="2400" dirty="0"/>
          </a:p>
          <a:p>
            <a:pPr marL="0" lvl="0" indent="0" algn="ctr" rtl="0">
              <a:spcBef>
                <a:spcPts val="0"/>
              </a:spcBef>
              <a:spcAft>
                <a:spcPts val="0"/>
              </a:spcAft>
              <a:buNone/>
            </a:pPr>
            <a:r>
              <a:rPr lang="en-GB" sz="2400" dirty="0"/>
              <a:t>Class F: Ms Kelly and Ms Long</a:t>
            </a:r>
            <a:endParaRPr sz="2400" dirty="0"/>
          </a:p>
        </p:txBody>
      </p:sp>
      <p:pic>
        <p:nvPicPr>
          <p:cNvPr id="69" name="Google Shape;69;p13"/>
          <p:cNvPicPr preferRelativeResize="0"/>
          <p:nvPr/>
        </p:nvPicPr>
        <p:blipFill>
          <a:blip r:embed="rId3">
            <a:alphaModFix/>
          </a:blip>
          <a:stretch>
            <a:fillRect/>
          </a:stretch>
        </p:blipFill>
        <p:spPr>
          <a:xfrm>
            <a:off x="3028217" y="3532531"/>
            <a:ext cx="3667125" cy="1247775"/>
          </a:xfrm>
          <a:prstGeom prst="rect">
            <a:avLst/>
          </a:prstGeom>
          <a:noFill/>
          <a:ln>
            <a:noFill/>
          </a:ln>
        </p:spPr>
      </p:pic>
      <p:sp>
        <p:nvSpPr>
          <p:cNvPr id="70" name="Google Shape;70;p13"/>
          <p:cNvSpPr txBox="1"/>
          <p:nvPr/>
        </p:nvSpPr>
        <p:spPr>
          <a:xfrm>
            <a:off x="3797250" y="2123375"/>
            <a:ext cx="5289300" cy="538579"/>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lt1"/>
              </a:buClr>
              <a:buSzPts val="2300"/>
              <a:buFont typeface="Roboto"/>
              <a:buChar char="●"/>
            </a:pPr>
            <a:endParaRPr lang="en" sz="2300" dirty="0">
              <a:solidFill>
                <a:schemeClr val="lt1"/>
              </a:solidFill>
              <a:latin typeface="Roboto"/>
              <a:ea typeface="Roboto"/>
              <a:cs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a:t>
            </a:r>
            <a:endParaRPr/>
          </a:p>
        </p:txBody>
      </p:sp>
      <p:pic>
        <p:nvPicPr>
          <p:cNvPr id="2" name="Picture 1">
            <a:extLst>
              <a:ext uri="{FF2B5EF4-FFF2-40B4-BE49-F238E27FC236}">
                <a16:creationId xmlns:a16="http://schemas.microsoft.com/office/drawing/2014/main" id="{D04C7F42-40DE-497B-A87A-186A5282F95B}"/>
              </a:ext>
            </a:extLst>
          </p:cNvPr>
          <p:cNvPicPr>
            <a:picLocks noChangeAspect="1"/>
          </p:cNvPicPr>
          <p:nvPr/>
        </p:nvPicPr>
        <p:blipFill>
          <a:blip r:embed="rId3"/>
          <a:stretch>
            <a:fillRect/>
          </a:stretch>
        </p:blipFill>
        <p:spPr>
          <a:xfrm>
            <a:off x="392025" y="1050967"/>
            <a:ext cx="8530471" cy="1206647"/>
          </a:xfrm>
          <a:prstGeom prst="rect">
            <a:avLst/>
          </a:prstGeom>
        </p:spPr>
      </p:pic>
      <p:pic>
        <p:nvPicPr>
          <p:cNvPr id="3" name="Picture 2">
            <a:extLst>
              <a:ext uri="{FF2B5EF4-FFF2-40B4-BE49-F238E27FC236}">
                <a16:creationId xmlns:a16="http://schemas.microsoft.com/office/drawing/2014/main" id="{4B31AA11-B0CD-473E-8C17-E537F6F24813}"/>
              </a:ext>
            </a:extLst>
          </p:cNvPr>
          <p:cNvPicPr>
            <a:picLocks noChangeAspect="1"/>
          </p:cNvPicPr>
          <p:nvPr/>
        </p:nvPicPr>
        <p:blipFill>
          <a:blip r:embed="rId4"/>
          <a:stretch>
            <a:fillRect/>
          </a:stretch>
        </p:blipFill>
        <p:spPr>
          <a:xfrm>
            <a:off x="392025" y="2326887"/>
            <a:ext cx="8530470" cy="19831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End of year assessments</a:t>
            </a:r>
            <a:endParaRPr dirty="0"/>
          </a:p>
        </p:txBody>
      </p:sp>
      <p:sp>
        <p:nvSpPr>
          <p:cNvPr id="2" name="TextBox 1">
            <a:extLst>
              <a:ext uri="{FF2B5EF4-FFF2-40B4-BE49-F238E27FC236}">
                <a16:creationId xmlns:a16="http://schemas.microsoft.com/office/drawing/2014/main" id="{AD19D2BC-0FEF-4A37-966A-FB25B393FC2A}"/>
              </a:ext>
            </a:extLst>
          </p:cNvPr>
          <p:cNvSpPr txBox="1"/>
          <p:nvPr/>
        </p:nvSpPr>
        <p:spPr>
          <a:xfrm>
            <a:off x="519545" y="1108364"/>
            <a:ext cx="6303819" cy="1815882"/>
          </a:xfrm>
          <a:prstGeom prst="rect">
            <a:avLst/>
          </a:prstGeom>
          <a:noFill/>
        </p:spPr>
        <p:txBody>
          <a:bodyPr wrap="square" rtlCol="0">
            <a:spAutoFit/>
          </a:bodyPr>
          <a:lstStyle/>
          <a:p>
            <a:pPr marL="285750" indent="-285750">
              <a:buFont typeface="Arial" panose="020B0604020202020204" pitchFamily="34" charset="0"/>
              <a:buChar char="•"/>
            </a:pPr>
            <a:r>
              <a:rPr lang="en-GB" dirty="0"/>
              <a:t>We will submit teacher assessments to the local authority in June 2025</a:t>
            </a:r>
          </a:p>
          <a:p>
            <a:pPr marL="285750" indent="-285750">
              <a:buFont typeface="Arial" panose="020B0604020202020204" pitchFamily="34" charset="0"/>
              <a:buChar char="•"/>
            </a:pPr>
            <a:r>
              <a:rPr lang="en-GB" dirty="0"/>
              <a:t>The levels submitted will be either WTS, EXS or GD</a:t>
            </a:r>
          </a:p>
          <a:p>
            <a:pPr marL="285750" indent="-285750">
              <a:buFont typeface="Arial" panose="020B0604020202020204" pitchFamily="34" charset="0"/>
              <a:buChar char="•"/>
            </a:pPr>
            <a:r>
              <a:rPr lang="en-GB" dirty="0"/>
              <a:t>Reading, writing and maths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No formal SATS</a:t>
            </a:r>
          </a:p>
          <a:p>
            <a:pPr marL="285750" indent="-285750">
              <a:buFont typeface="Arial" panose="020B0604020202020204" pitchFamily="34" charset="0"/>
              <a:buChar char="•"/>
            </a:pPr>
            <a:r>
              <a:rPr lang="en-GB" dirty="0"/>
              <a:t>Past papers will still be used to inform our teacher judgements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never use the term SATS and the pressure is not on the children</a:t>
            </a:r>
          </a:p>
        </p:txBody>
      </p:sp>
      <p:pic>
        <p:nvPicPr>
          <p:cNvPr id="1026" name="Picture 2" descr="2020 Key Stage 1 tests - YouTube">
            <a:extLst>
              <a:ext uri="{FF2B5EF4-FFF2-40B4-BE49-F238E27FC236}">
                <a16:creationId xmlns:a16="http://schemas.microsoft.com/office/drawing/2014/main" id="{F5D3F93A-7BE0-4EF1-BD05-BF0A0D36F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454" y="3595254"/>
            <a:ext cx="2209800" cy="124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33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Maths Homework and Spellings </a:t>
            </a:r>
            <a:endParaRPr dirty="0"/>
          </a:p>
        </p:txBody>
      </p:sp>
      <p:sp>
        <p:nvSpPr>
          <p:cNvPr id="181" name="Google Shape;181;p29"/>
          <p:cNvSpPr txBox="1"/>
          <p:nvPr/>
        </p:nvSpPr>
        <p:spPr>
          <a:xfrm>
            <a:off x="383345" y="714123"/>
            <a:ext cx="8377309" cy="2339072"/>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dirty="0">
                <a:latin typeface="Roboto"/>
                <a:ea typeface="Roboto"/>
                <a:cs typeface="Roboto"/>
                <a:sym typeface="Roboto"/>
              </a:rPr>
              <a:t>Maths</a:t>
            </a:r>
            <a:endParaRPr dirty="0">
              <a:latin typeface="Roboto"/>
              <a:ea typeface="Roboto"/>
              <a:cs typeface="Roboto"/>
              <a:sym typeface="Roboto"/>
            </a:endParaRPr>
          </a:p>
          <a:p>
            <a:pPr marL="914400" lvl="1" indent="-317500" algn="l" rtl="0">
              <a:spcBef>
                <a:spcPts val="0"/>
              </a:spcBef>
              <a:spcAft>
                <a:spcPts val="0"/>
              </a:spcAft>
              <a:buSzPts val="1400"/>
              <a:buFont typeface="Roboto"/>
              <a:buChar char="○"/>
            </a:pPr>
            <a:r>
              <a:rPr lang="en" dirty="0">
                <a:latin typeface="Roboto"/>
                <a:ea typeface="Roboto"/>
                <a:cs typeface="Roboto"/>
                <a:sym typeface="Roboto"/>
              </a:rPr>
              <a:t>Given out on a Friday - Due in the following Friday</a:t>
            </a:r>
            <a:endParaRPr dirty="0">
              <a:latin typeface="Roboto"/>
              <a:ea typeface="Roboto"/>
              <a:cs typeface="Roboto"/>
              <a:sym typeface="Roboto"/>
            </a:endParaRPr>
          </a:p>
          <a:p>
            <a:pPr marL="914400" lvl="1" indent="-317500" algn="l" rtl="0">
              <a:spcBef>
                <a:spcPts val="0"/>
              </a:spcBef>
              <a:spcAft>
                <a:spcPts val="0"/>
              </a:spcAft>
              <a:buSzPts val="1400"/>
              <a:buFont typeface="Roboto"/>
              <a:buChar char="○"/>
            </a:pPr>
            <a:r>
              <a:rPr lang="en" dirty="0">
                <a:latin typeface="Roboto"/>
                <a:ea typeface="Roboto"/>
                <a:cs typeface="Roboto"/>
                <a:sym typeface="Roboto"/>
              </a:rPr>
              <a:t>All paper copies - Transition to Google Classroom in Summer Term</a:t>
            </a:r>
            <a:endParaRPr dirty="0">
              <a:latin typeface="Roboto"/>
              <a:ea typeface="Roboto"/>
              <a:cs typeface="Roboto"/>
              <a:sym typeface="Roboto"/>
            </a:endParaRPr>
          </a:p>
          <a:p>
            <a:pPr marL="914400" lvl="1" indent="-317500" algn="l" rtl="0">
              <a:spcBef>
                <a:spcPts val="0"/>
              </a:spcBef>
              <a:spcAft>
                <a:spcPts val="0"/>
              </a:spcAft>
              <a:buSzPts val="1400"/>
              <a:buFont typeface="Roboto"/>
              <a:buChar char="○"/>
            </a:pPr>
            <a:r>
              <a:rPr lang="en" dirty="0">
                <a:latin typeface="Roboto"/>
                <a:ea typeface="Roboto"/>
                <a:cs typeface="Roboto"/>
                <a:sym typeface="Roboto"/>
              </a:rPr>
              <a:t>Maths is application of skills worked on in class that or the previous week</a:t>
            </a:r>
          </a:p>
          <a:p>
            <a:pPr marL="914400" lvl="1" indent="-317500" algn="l" rtl="0">
              <a:spcBef>
                <a:spcPts val="0"/>
              </a:spcBef>
              <a:spcAft>
                <a:spcPts val="0"/>
              </a:spcAft>
              <a:buSzPts val="1400"/>
              <a:buFont typeface="Roboto"/>
              <a:buChar char="○"/>
            </a:pPr>
            <a:r>
              <a:rPr lang="en" dirty="0">
                <a:latin typeface="Roboto"/>
                <a:ea typeface="Roboto"/>
                <a:cs typeface="Roboto"/>
                <a:sym typeface="Roboto"/>
              </a:rPr>
              <a:t>Children shou</a:t>
            </a:r>
            <a:r>
              <a:rPr lang="en-GB" dirty="0" err="1">
                <a:latin typeface="Roboto"/>
                <a:ea typeface="Roboto"/>
                <a:cs typeface="Roboto"/>
                <a:sym typeface="Roboto"/>
              </a:rPr>
              <a:t>ld</a:t>
            </a:r>
            <a:r>
              <a:rPr lang="en" dirty="0">
                <a:latin typeface="Roboto"/>
                <a:ea typeface="Roboto"/>
                <a:cs typeface="Roboto"/>
                <a:sym typeface="Roboto"/>
              </a:rPr>
              <a:t> attempt the homework on their own before going through it with an adult </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Spellings </a:t>
            </a:r>
          </a:p>
          <a:p>
            <a:pPr marL="914400" lvl="1" indent="-317500" algn="l" rtl="0">
              <a:spcBef>
                <a:spcPts val="0"/>
              </a:spcBef>
              <a:spcAft>
                <a:spcPts val="0"/>
              </a:spcAft>
              <a:buSzPts val="1400"/>
              <a:buFont typeface="Roboto"/>
              <a:buChar char="○"/>
            </a:pPr>
            <a:r>
              <a:rPr lang="en-US" dirty="0">
                <a:latin typeface="Roboto"/>
                <a:ea typeface="Roboto"/>
                <a:cs typeface="Roboto"/>
                <a:sym typeface="Roboto"/>
              </a:rPr>
              <a:t>Given out on a Friday – Spelling test the following Friday</a:t>
            </a:r>
          </a:p>
          <a:p>
            <a:pPr marL="914400" lvl="1" indent="-317500" algn="l" rtl="0">
              <a:spcBef>
                <a:spcPts val="0"/>
              </a:spcBef>
              <a:spcAft>
                <a:spcPts val="0"/>
              </a:spcAft>
              <a:buSzPts val="1400"/>
              <a:buFont typeface="Roboto"/>
              <a:buChar char="○"/>
            </a:pPr>
            <a:r>
              <a:rPr lang="en-GB" dirty="0">
                <a:latin typeface="Roboto"/>
                <a:ea typeface="Roboto"/>
                <a:cs typeface="Roboto"/>
                <a:sym typeface="Roboto"/>
              </a:rPr>
              <a:t>The spelling test will initially take place in order they are sent home. However, later in the term we will mix the order so please ensure children practice this way at home</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Home Handwriting (specific children) </a:t>
            </a:r>
            <a:endParaRPr dirty="0">
              <a:latin typeface="Roboto"/>
              <a:ea typeface="Roboto"/>
              <a:cs typeface="Roboto"/>
              <a:sym typeface="Roboto"/>
            </a:endParaRPr>
          </a:p>
        </p:txBody>
      </p:sp>
      <p:pic>
        <p:nvPicPr>
          <p:cNvPr id="5" name="Picture 4">
            <a:extLst>
              <a:ext uri="{FF2B5EF4-FFF2-40B4-BE49-F238E27FC236}">
                <a16:creationId xmlns:a16="http://schemas.microsoft.com/office/drawing/2014/main" id="{2F00FDC5-DC11-4710-AA4E-66A51C8D9802}"/>
              </a:ext>
            </a:extLst>
          </p:cNvPr>
          <p:cNvPicPr>
            <a:picLocks noChangeAspect="1"/>
          </p:cNvPicPr>
          <p:nvPr/>
        </p:nvPicPr>
        <p:blipFill>
          <a:blip r:embed="rId3"/>
          <a:stretch>
            <a:fillRect/>
          </a:stretch>
        </p:blipFill>
        <p:spPr>
          <a:xfrm>
            <a:off x="4511550" y="3176499"/>
            <a:ext cx="3535110" cy="1689881"/>
          </a:xfrm>
          <a:prstGeom prst="rect">
            <a:avLst/>
          </a:prstGeom>
        </p:spPr>
      </p:pic>
      <p:pic>
        <p:nvPicPr>
          <p:cNvPr id="6" name="Google Shape;130;p22">
            <a:extLst>
              <a:ext uri="{FF2B5EF4-FFF2-40B4-BE49-F238E27FC236}">
                <a16:creationId xmlns:a16="http://schemas.microsoft.com/office/drawing/2014/main" id="{B709E48F-5073-451B-9BAD-CAAD786753DC}"/>
              </a:ext>
            </a:extLst>
          </p:cNvPr>
          <p:cNvPicPr preferRelativeResize="0"/>
          <p:nvPr/>
        </p:nvPicPr>
        <p:blipFill>
          <a:blip r:embed="rId4">
            <a:alphaModFix/>
          </a:blip>
          <a:stretch>
            <a:fillRect/>
          </a:stretch>
        </p:blipFill>
        <p:spPr>
          <a:xfrm>
            <a:off x="2895600" y="3010032"/>
            <a:ext cx="1486487" cy="20228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Other Information  </a:t>
            </a:r>
            <a:endParaRPr/>
          </a:p>
        </p:txBody>
      </p:sp>
      <p:sp>
        <p:nvSpPr>
          <p:cNvPr id="188" name="Google Shape;188;p30"/>
          <p:cNvSpPr txBox="1"/>
          <p:nvPr/>
        </p:nvSpPr>
        <p:spPr>
          <a:xfrm>
            <a:off x="98250" y="747985"/>
            <a:ext cx="8473500" cy="1908184"/>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dirty="0"/>
              <a:t>Google Classroom </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GB" dirty="0">
                <a:latin typeface="Roboto"/>
                <a:ea typeface="Roboto"/>
                <a:cs typeface="Roboto"/>
                <a:sym typeface="Roboto"/>
              </a:rPr>
              <a:t>Join our Google Classroom </a:t>
            </a:r>
          </a:p>
          <a:p>
            <a:pPr marL="457200" lvl="0" indent="-317500" algn="l" rtl="0">
              <a:spcBef>
                <a:spcPts val="0"/>
              </a:spcBef>
              <a:spcAft>
                <a:spcPts val="0"/>
              </a:spcAft>
              <a:buSzPts val="1400"/>
              <a:buFont typeface="Roboto"/>
              <a:buChar char="-"/>
            </a:pPr>
            <a:r>
              <a:rPr lang="en" dirty="0">
                <a:latin typeface="Roboto"/>
                <a:ea typeface="Roboto"/>
                <a:cs typeface="Roboto"/>
                <a:sym typeface="Roboto"/>
              </a:rPr>
              <a:t>Show and tell online </a:t>
            </a:r>
          </a:p>
          <a:p>
            <a:pPr marL="457200" lvl="0" indent="-317500" algn="l" rtl="0">
              <a:spcBef>
                <a:spcPts val="0"/>
              </a:spcBef>
              <a:spcAft>
                <a:spcPts val="0"/>
              </a:spcAft>
              <a:buSzPts val="1400"/>
              <a:buFont typeface="Roboto"/>
              <a:buChar char="-"/>
            </a:pPr>
            <a:r>
              <a:rPr lang="en" dirty="0">
                <a:latin typeface="Roboto"/>
                <a:ea typeface="Roboto"/>
                <a:cs typeface="Roboto"/>
                <a:sym typeface="Roboto"/>
              </a:rPr>
              <a:t>It is used in class (</a:t>
            </a:r>
            <a:r>
              <a:rPr lang="en-GB" dirty="0">
                <a:latin typeface="Roboto"/>
                <a:ea typeface="Roboto"/>
                <a:cs typeface="Roboto"/>
                <a:sym typeface="Roboto"/>
              </a:rPr>
              <a:t>learning at school folder) to complete activities</a:t>
            </a:r>
          </a:p>
          <a:p>
            <a:pPr marL="457200" lvl="0" indent="-317500" algn="l" rtl="0">
              <a:spcBef>
                <a:spcPts val="0"/>
              </a:spcBef>
              <a:spcAft>
                <a:spcPts val="0"/>
              </a:spcAft>
              <a:buSzPts val="1400"/>
              <a:buFont typeface="Roboto"/>
              <a:buChar char="-"/>
            </a:pPr>
            <a:r>
              <a:rPr lang="en-GB" dirty="0">
                <a:latin typeface="Roboto"/>
                <a:ea typeface="Roboto"/>
                <a:cs typeface="Roboto"/>
                <a:sym typeface="Roboto"/>
              </a:rPr>
              <a:t>Used for computing </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914400" lvl="0" indent="0" algn="l" rtl="0">
              <a:spcBef>
                <a:spcPts val="0"/>
              </a:spcBef>
              <a:spcAft>
                <a:spcPts val="0"/>
              </a:spcAft>
              <a:buNone/>
            </a:pPr>
            <a:endParaRPr dirty="0">
              <a:latin typeface="Roboto"/>
              <a:ea typeface="Roboto"/>
              <a:cs typeface="Roboto"/>
              <a:sym typeface="Roboto"/>
            </a:endParaRPr>
          </a:p>
        </p:txBody>
      </p:sp>
      <p:pic>
        <p:nvPicPr>
          <p:cNvPr id="3" name="Picture 2">
            <a:extLst>
              <a:ext uri="{FF2B5EF4-FFF2-40B4-BE49-F238E27FC236}">
                <a16:creationId xmlns:a16="http://schemas.microsoft.com/office/drawing/2014/main" id="{D008BE8C-EB14-43DF-8FD9-E9821660A055}"/>
              </a:ext>
            </a:extLst>
          </p:cNvPr>
          <p:cNvPicPr>
            <a:picLocks noChangeAspect="1"/>
          </p:cNvPicPr>
          <p:nvPr/>
        </p:nvPicPr>
        <p:blipFill>
          <a:blip r:embed="rId3"/>
          <a:stretch>
            <a:fillRect/>
          </a:stretch>
        </p:blipFill>
        <p:spPr>
          <a:xfrm>
            <a:off x="4839287" y="2242189"/>
            <a:ext cx="3974123" cy="1970537"/>
          </a:xfrm>
          <a:prstGeom prst="rect">
            <a:avLst/>
          </a:prstGeom>
        </p:spPr>
      </p:pic>
      <p:pic>
        <p:nvPicPr>
          <p:cNvPr id="5" name="Picture 4">
            <a:extLst>
              <a:ext uri="{FF2B5EF4-FFF2-40B4-BE49-F238E27FC236}">
                <a16:creationId xmlns:a16="http://schemas.microsoft.com/office/drawing/2014/main" id="{5E3DBF5F-F1F1-40B6-9C82-139E7CFCB1D8}"/>
              </a:ext>
            </a:extLst>
          </p:cNvPr>
          <p:cNvPicPr>
            <a:picLocks noChangeAspect="1"/>
          </p:cNvPicPr>
          <p:nvPr/>
        </p:nvPicPr>
        <p:blipFill>
          <a:blip r:embed="rId4"/>
          <a:stretch>
            <a:fillRect/>
          </a:stretch>
        </p:blipFill>
        <p:spPr>
          <a:xfrm>
            <a:off x="378385" y="2222721"/>
            <a:ext cx="4133165" cy="20094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Class mascots and prayer book</a:t>
            </a:r>
            <a:endParaRPr dirty="0"/>
          </a:p>
        </p:txBody>
      </p:sp>
      <p:sp>
        <p:nvSpPr>
          <p:cNvPr id="4" name="Google Shape;174;p28">
            <a:extLst>
              <a:ext uri="{FF2B5EF4-FFF2-40B4-BE49-F238E27FC236}">
                <a16:creationId xmlns:a16="http://schemas.microsoft.com/office/drawing/2014/main" id="{23739C9C-3F5C-4570-947B-27E90C53F6A1}"/>
              </a:ext>
            </a:extLst>
          </p:cNvPr>
          <p:cNvSpPr txBox="1"/>
          <p:nvPr/>
        </p:nvSpPr>
        <p:spPr>
          <a:xfrm>
            <a:off x="348374" y="903275"/>
            <a:ext cx="8711219" cy="1169521"/>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Class mascots and prayer books will go home a child every Friday and should be brought back in to school on Monday. Please ensure they are looked after and returned promptly. </a:t>
            </a:r>
          </a:p>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We ask children to upload pictures on Google Classroom of their adventures with the mascot that they can share in class. </a:t>
            </a:r>
            <a:endParaRPr dirty="0">
              <a:latin typeface="Roboto"/>
              <a:ea typeface="Roboto"/>
              <a:cs typeface="Roboto"/>
              <a:sym typeface="Roboto"/>
            </a:endParaRPr>
          </a:p>
        </p:txBody>
      </p:sp>
      <p:pic>
        <p:nvPicPr>
          <p:cNvPr id="3" name="Picture 2">
            <a:extLst>
              <a:ext uri="{FF2B5EF4-FFF2-40B4-BE49-F238E27FC236}">
                <a16:creationId xmlns:a16="http://schemas.microsoft.com/office/drawing/2014/main" id="{C9EE54F1-AB8F-40B9-81F8-1A2602B7F8F8}"/>
              </a:ext>
            </a:extLst>
          </p:cNvPr>
          <p:cNvPicPr>
            <a:picLocks noChangeAspect="1"/>
          </p:cNvPicPr>
          <p:nvPr/>
        </p:nvPicPr>
        <p:blipFill>
          <a:blip r:embed="rId3"/>
          <a:stretch>
            <a:fillRect/>
          </a:stretch>
        </p:blipFill>
        <p:spPr>
          <a:xfrm>
            <a:off x="448553" y="2072795"/>
            <a:ext cx="1781175" cy="2295525"/>
          </a:xfrm>
          <a:prstGeom prst="rect">
            <a:avLst/>
          </a:prstGeom>
        </p:spPr>
      </p:pic>
      <p:pic>
        <p:nvPicPr>
          <p:cNvPr id="6" name="Picture 5">
            <a:extLst>
              <a:ext uri="{FF2B5EF4-FFF2-40B4-BE49-F238E27FC236}">
                <a16:creationId xmlns:a16="http://schemas.microsoft.com/office/drawing/2014/main" id="{010FA62C-A1C4-4A8C-A187-4D38591F99B9}"/>
              </a:ext>
            </a:extLst>
          </p:cNvPr>
          <p:cNvPicPr>
            <a:picLocks noChangeAspect="1"/>
          </p:cNvPicPr>
          <p:nvPr/>
        </p:nvPicPr>
        <p:blipFill>
          <a:blip r:embed="rId4"/>
          <a:stretch>
            <a:fillRect/>
          </a:stretch>
        </p:blipFill>
        <p:spPr>
          <a:xfrm>
            <a:off x="2868670" y="2072795"/>
            <a:ext cx="1703330" cy="2295525"/>
          </a:xfrm>
          <a:prstGeom prst="rect">
            <a:avLst/>
          </a:prstGeom>
        </p:spPr>
      </p:pic>
      <p:sp>
        <p:nvSpPr>
          <p:cNvPr id="10" name="TextBox 9">
            <a:extLst>
              <a:ext uri="{FF2B5EF4-FFF2-40B4-BE49-F238E27FC236}">
                <a16:creationId xmlns:a16="http://schemas.microsoft.com/office/drawing/2014/main" id="{97F22FD0-5C49-45B1-86D9-66E8E90ABD46}"/>
              </a:ext>
            </a:extLst>
          </p:cNvPr>
          <p:cNvSpPr txBox="1"/>
          <p:nvPr/>
        </p:nvSpPr>
        <p:spPr>
          <a:xfrm>
            <a:off x="348375" y="4538091"/>
            <a:ext cx="4572000" cy="307777"/>
          </a:xfrm>
          <a:prstGeom prst="rect">
            <a:avLst/>
          </a:prstGeom>
          <a:noFill/>
        </p:spPr>
        <p:txBody>
          <a:bodyPr wrap="square">
            <a:spAutoFit/>
          </a:bodyPr>
          <a:lstStyle/>
          <a:p>
            <a:r>
              <a:rPr lang="en-GB" sz="1400" dirty="0">
                <a:latin typeface="Roboto"/>
                <a:ea typeface="Roboto"/>
                <a:cs typeface="Roboto"/>
                <a:sym typeface="Roboto"/>
              </a:rPr>
              <a:t>Class E mascot- </a:t>
            </a:r>
            <a:endParaRPr lang="en-GB" dirty="0"/>
          </a:p>
        </p:txBody>
      </p:sp>
      <p:sp>
        <p:nvSpPr>
          <p:cNvPr id="11" name="TextBox 10">
            <a:extLst>
              <a:ext uri="{FF2B5EF4-FFF2-40B4-BE49-F238E27FC236}">
                <a16:creationId xmlns:a16="http://schemas.microsoft.com/office/drawing/2014/main" id="{FA7CE21F-3F9C-4777-BB4D-2F671C685332}"/>
              </a:ext>
            </a:extLst>
          </p:cNvPr>
          <p:cNvSpPr txBox="1"/>
          <p:nvPr/>
        </p:nvSpPr>
        <p:spPr>
          <a:xfrm>
            <a:off x="2757270" y="4481821"/>
            <a:ext cx="4572000" cy="307777"/>
          </a:xfrm>
          <a:prstGeom prst="rect">
            <a:avLst/>
          </a:prstGeom>
          <a:noFill/>
        </p:spPr>
        <p:txBody>
          <a:bodyPr wrap="square">
            <a:spAutoFit/>
          </a:bodyPr>
          <a:lstStyle/>
          <a:p>
            <a:r>
              <a:rPr lang="en-GB" sz="1400" dirty="0">
                <a:latin typeface="Roboto"/>
                <a:ea typeface="Roboto"/>
                <a:cs typeface="Roboto"/>
                <a:sym typeface="Roboto"/>
              </a:rPr>
              <a:t>Class F mascot- Basil </a:t>
            </a:r>
            <a:endParaRPr lang="en-GB" dirty="0"/>
          </a:p>
        </p:txBody>
      </p:sp>
      <p:pic>
        <p:nvPicPr>
          <p:cNvPr id="9" name="Picture 8">
            <a:extLst>
              <a:ext uri="{FF2B5EF4-FFF2-40B4-BE49-F238E27FC236}">
                <a16:creationId xmlns:a16="http://schemas.microsoft.com/office/drawing/2014/main" id="{1F1CF4E3-A25E-47C4-912D-B14F87DEDAE6}"/>
              </a:ext>
            </a:extLst>
          </p:cNvPr>
          <p:cNvPicPr>
            <a:picLocks noChangeAspect="1"/>
          </p:cNvPicPr>
          <p:nvPr/>
        </p:nvPicPr>
        <p:blipFill>
          <a:blip r:embed="rId5"/>
          <a:stretch>
            <a:fillRect/>
          </a:stretch>
        </p:blipFill>
        <p:spPr>
          <a:xfrm>
            <a:off x="5518052" y="2186297"/>
            <a:ext cx="2909768" cy="21823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Summary/ Reminders</a:t>
            </a:r>
            <a:endParaRPr dirty="0"/>
          </a:p>
        </p:txBody>
      </p:sp>
      <p:sp>
        <p:nvSpPr>
          <p:cNvPr id="4" name="Google Shape;174;p28">
            <a:extLst>
              <a:ext uri="{FF2B5EF4-FFF2-40B4-BE49-F238E27FC236}">
                <a16:creationId xmlns:a16="http://schemas.microsoft.com/office/drawing/2014/main" id="{23739C9C-3F5C-4570-947B-27E90C53F6A1}"/>
              </a:ext>
            </a:extLst>
          </p:cNvPr>
          <p:cNvSpPr txBox="1"/>
          <p:nvPr/>
        </p:nvSpPr>
        <p:spPr>
          <a:xfrm>
            <a:off x="334306" y="771272"/>
            <a:ext cx="8711219" cy="4093398"/>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PE is on a Tuesday and Friday</a:t>
            </a:r>
          </a:p>
          <a:p>
            <a:pPr marL="457200" lvl="0" indent="-330200" algn="l" rtl="0">
              <a:spcBef>
                <a:spcPts val="0"/>
              </a:spcBef>
              <a:spcAft>
                <a:spcPts val="0"/>
              </a:spcAft>
              <a:buSzPts val="1600"/>
              <a:buFont typeface="Roboto"/>
              <a:buChar char="●"/>
            </a:pPr>
            <a:endParaRPr lang="en-GB"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Homework is set on a Friday and due in the following Friday</a:t>
            </a:r>
          </a:p>
          <a:p>
            <a:pPr marL="457200" lvl="0" indent="-330200" algn="l" rtl="0">
              <a:spcBef>
                <a:spcPts val="0"/>
              </a:spcBef>
              <a:spcAft>
                <a:spcPts val="0"/>
              </a:spcAft>
              <a:buSzPts val="1600"/>
              <a:buFont typeface="Roboto"/>
              <a:buChar char="●"/>
            </a:pPr>
            <a:endParaRPr lang="en-GB"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Reading records should be in school every day</a:t>
            </a:r>
          </a:p>
          <a:p>
            <a:pPr marL="457200" lvl="0" indent="-330200" algn="l" rtl="0">
              <a:spcBef>
                <a:spcPts val="0"/>
              </a:spcBef>
              <a:spcAft>
                <a:spcPts val="0"/>
              </a:spcAft>
              <a:buSzPts val="1600"/>
              <a:buFont typeface="Roboto"/>
              <a:buChar char="●"/>
            </a:pPr>
            <a:endParaRPr lang="en-GB"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Reading books are changed on a Monday- children's responsibility but please write a note in the RR if this has not been done</a:t>
            </a:r>
          </a:p>
          <a:p>
            <a:pPr marL="457200" lvl="0" indent="-330200" algn="l" rtl="0">
              <a:spcBef>
                <a:spcPts val="0"/>
              </a:spcBef>
              <a:spcAft>
                <a:spcPts val="0"/>
              </a:spcAft>
              <a:buSzPts val="1600"/>
              <a:buFont typeface="Roboto"/>
              <a:buChar char="●"/>
            </a:pPr>
            <a:endParaRPr lang="en-GB"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Uniform/ coats should be labelled</a:t>
            </a:r>
          </a:p>
          <a:p>
            <a:pPr marL="457200" lvl="0" indent="-330200" algn="l" rtl="0">
              <a:spcBef>
                <a:spcPts val="0"/>
              </a:spcBef>
              <a:spcAft>
                <a:spcPts val="0"/>
              </a:spcAft>
              <a:buSzPts val="1600"/>
              <a:buFont typeface="Roboto"/>
              <a:buChar char="●"/>
            </a:pPr>
            <a:endParaRPr lang="en-GB"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Encourage independence at home getting dressed etc. and encourage children to check their own bag for their school belongings</a:t>
            </a:r>
          </a:p>
          <a:p>
            <a:pPr marL="457200" lvl="0" indent="-330200" algn="l" rtl="0">
              <a:spcBef>
                <a:spcPts val="0"/>
              </a:spcBef>
              <a:spcAft>
                <a:spcPts val="0"/>
              </a:spcAft>
              <a:buSzPts val="1600"/>
              <a:buFont typeface="Roboto"/>
              <a:buChar char="●"/>
            </a:pPr>
            <a:endParaRPr lang="en-GB" sz="1600" dirty="0">
              <a:latin typeface="Roboto"/>
              <a:ea typeface="Roboto"/>
              <a:cs typeface="Roboto"/>
              <a:sym typeface="Roboto"/>
            </a:endParaRPr>
          </a:p>
          <a:p>
            <a:pPr marL="457200" lvl="0" indent="-330200" algn="l" rtl="0">
              <a:spcBef>
                <a:spcPts val="0"/>
              </a:spcBef>
              <a:spcAft>
                <a:spcPts val="0"/>
              </a:spcAft>
              <a:buSzPts val="1600"/>
              <a:buFont typeface="Roboto"/>
              <a:buChar char="●"/>
            </a:pPr>
            <a:r>
              <a:rPr lang="en-GB" sz="1600" dirty="0">
                <a:latin typeface="Roboto"/>
                <a:ea typeface="Roboto"/>
                <a:cs typeface="Roboto"/>
                <a:sym typeface="Roboto"/>
              </a:rPr>
              <a:t>Any questions?</a:t>
            </a:r>
          </a:p>
          <a:p>
            <a:pPr marL="457200" lvl="0" indent="-330200" algn="l" rtl="0">
              <a:spcBef>
                <a:spcPts val="0"/>
              </a:spcBef>
              <a:spcAft>
                <a:spcPts val="0"/>
              </a:spcAft>
              <a:buSzPts val="1600"/>
              <a:buFont typeface="Roboto"/>
              <a:buChar char="●"/>
            </a:pPr>
            <a:endParaRPr dirty="0">
              <a:latin typeface="Roboto"/>
              <a:ea typeface="Roboto"/>
              <a:cs typeface="Roboto"/>
              <a:sym typeface="Roboto"/>
            </a:endParaRPr>
          </a:p>
        </p:txBody>
      </p:sp>
    </p:spTree>
    <p:extLst>
      <p:ext uri="{BB962C8B-B14F-4D97-AF65-F5344CB8AC3E}">
        <p14:creationId xmlns:p14="http://schemas.microsoft.com/office/powerpoint/2010/main" val="128771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r>
              <a:rPr lang="en-US" dirty="0"/>
              <a:t>Contents</a:t>
            </a:r>
            <a:endParaRPr dirty="0"/>
          </a:p>
        </p:txBody>
      </p:sp>
      <p:sp>
        <p:nvSpPr>
          <p:cNvPr id="76" name="Google Shape;76;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lvl="0" indent="-300037">
              <a:buSzPct val="100000"/>
            </a:pPr>
            <a:r>
              <a:rPr lang="en-US" dirty="0"/>
              <a:t>The school day and classroom routines</a:t>
            </a:r>
          </a:p>
          <a:p>
            <a:pPr marL="457200" lvl="0" indent="-299720" algn="l" rtl="0">
              <a:spcBef>
                <a:spcPts val="0"/>
              </a:spcBef>
              <a:spcAft>
                <a:spcPts val="0"/>
              </a:spcAft>
              <a:buSzPct val="100000"/>
              <a:buChar char="●"/>
            </a:pPr>
            <a:r>
              <a:rPr lang="en" dirty="0"/>
              <a:t>Behaviour policy</a:t>
            </a:r>
            <a:endParaRPr dirty="0"/>
          </a:p>
          <a:p>
            <a:pPr indent="-299720">
              <a:buSzPct val="100000"/>
            </a:pPr>
            <a:r>
              <a:rPr lang="en" dirty="0"/>
              <a:t>Curriculum coverage </a:t>
            </a:r>
          </a:p>
          <a:p>
            <a:pPr marL="457200" lvl="0" indent="-299720" algn="l" rtl="0">
              <a:spcBef>
                <a:spcPts val="0"/>
              </a:spcBef>
              <a:spcAft>
                <a:spcPts val="0"/>
              </a:spcAft>
              <a:buSzPct val="100000"/>
              <a:buChar char="●"/>
            </a:pPr>
            <a:r>
              <a:rPr lang="en" dirty="0"/>
              <a:t>Reading, Homework and spellings</a:t>
            </a:r>
            <a:endParaRPr dirty="0"/>
          </a:p>
          <a:p>
            <a:pPr indent="-299720">
              <a:buSzPct val="100000"/>
            </a:pPr>
            <a:r>
              <a:rPr lang="en" dirty="0"/>
              <a:t>Expectations </a:t>
            </a:r>
            <a:endParaRPr dirty="0"/>
          </a:p>
          <a:p>
            <a:pPr marL="457200" lvl="0" indent="0" algn="l" rtl="0">
              <a:spcBef>
                <a:spcPts val="1200"/>
              </a:spcBef>
              <a:spcAft>
                <a:spcPts val="0"/>
              </a:spcAft>
              <a:buNone/>
            </a:pPr>
            <a:endParaRPr dirty="0"/>
          </a:p>
          <a:p>
            <a:pPr marL="45720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School Day/Week</a:t>
            </a:r>
            <a:endParaRPr dirty="0"/>
          </a:p>
        </p:txBody>
      </p:sp>
      <p:sp>
        <p:nvSpPr>
          <p:cNvPr id="167" name="Google Shape;167;p27"/>
          <p:cNvSpPr txBox="1"/>
          <p:nvPr/>
        </p:nvSpPr>
        <p:spPr>
          <a:xfrm>
            <a:off x="3059723" y="644490"/>
            <a:ext cx="5605975" cy="3385512"/>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accent5"/>
              </a:buClr>
              <a:buSzPts val="1900"/>
              <a:buFont typeface="Roboto"/>
              <a:buChar char="●"/>
            </a:pPr>
            <a:r>
              <a:rPr lang="en" sz="1600" dirty="0">
                <a:solidFill>
                  <a:schemeClr val="accent5"/>
                </a:solidFill>
                <a:latin typeface="Roboto"/>
                <a:ea typeface="Roboto"/>
                <a:cs typeface="Roboto"/>
                <a:sym typeface="Roboto"/>
              </a:rPr>
              <a:t>This is an example of a typical school day in Year 2. The afternoon sessions change between different foundation subjects but the </a:t>
            </a:r>
            <a:r>
              <a:rPr lang="en" sz="1600">
                <a:solidFill>
                  <a:schemeClr val="accent5"/>
                </a:solidFill>
                <a:latin typeface="Roboto"/>
                <a:ea typeface="Roboto"/>
                <a:cs typeface="Roboto"/>
                <a:sym typeface="Roboto"/>
              </a:rPr>
              <a:t>morning roughly remains </a:t>
            </a:r>
            <a:r>
              <a:rPr lang="en" sz="1600" dirty="0">
                <a:solidFill>
                  <a:schemeClr val="accent5"/>
                </a:solidFill>
                <a:latin typeface="Roboto"/>
                <a:ea typeface="Roboto"/>
                <a:cs typeface="Roboto"/>
                <a:sym typeface="Roboto"/>
              </a:rPr>
              <a:t>the same. </a:t>
            </a:r>
          </a:p>
          <a:p>
            <a:pPr marL="457200" lvl="0" indent="-349250" algn="l" rtl="0">
              <a:spcBef>
                <a:spcPts val="0"/>
              </a:spcBef>
              <a:spcAft>
                <a:spcPts val="0"/>
              </a:spcAft>
              <a:buClr>
                <a:schemeClr val="accent5"/>
              </a:buClr>
              <a:buSzPts val="1900"/>
              <a:buFont typeface="Roboto"/>
              <a:buChar char="●"/>
            </a:pPr>
            <a:r>
              <a:rPr lang="en" sz="1600" dirty="0">
                <a:solidFill>
                  <a:schemeClr val="accent5"/>
                </a:solidFill>
                <a:latin typeface="Roboto"/>
                <a:ea typeface="Roboto"/>
                <a:cs typeface="Roboto"/>
                <a:sym typeface="Roboto"/>
              </a:rPr>
              <a:t>On Monday children change their book independently</a:t>
            </a:r>
          </a:p>
          <a:p>
            <a:pPr marL="457200" lvl="0" indent="-349250" algn="l" rtl="0">
              <a:spcBef>
                <a:spcPts val="0"/>
              </a:spcBef>
              <a:spcAft>
                <a:spcPts val="0"/>
              </a:spcAft>
              <a:buClr>
                <a:schemeClr val="accent5"/>
              </a:buClr>
              <a:buSzPts val="1900"/>
              <a:buFont typeface="Roboto"/>
              <a:buChar char="●"/>
            </a:pPr>
            <a:r>
              <a:rPr lang="en" sz="1600" dirty="0">
                <a:solidFill>
                  <a:schemeClr val="accent5"/>
                </a:solidFill>
                <a:latin typeface="Roboto"/>
                <a:ea typeface="Roboto"/>
                <a:cs typeface="Roboto"/>
                <a:sym typeface="Roboto"/>
              </a:rPr>
              <a:t>On Friday children will be required to bring in their homework books (more information later regarding homework)</a:t>
            </a:r>
          </a:p>
          <a:p>
            <a:pPr marL="457200" lvl="0" indent="-349250" algn="l" rtl="0">
              <a:spcBef>
                <a:spcPts val="0"/>
              </a:spcBef>
              <a:spcAft>
                <a:spcPts val="0"/>
              </a:spcAft>
              <a:buClr>
                <a:schemeClr val="accent5"/>
              </a:buClr>
              <a:buSzPts val="1900"/>
              <a:buFont typeface="Roboto"/>
              <a:buChar char="●"/>
            </a:pPr>
            <a:endParaRPr lang="en" sz="1600" dirty="0">
              <a:solidFill>
                <a:schemeClr val="accent5"/>
              </a:solidFill>
              <a:latin typeface="Roboto"/>
              <a:ea typeface="Roboto"/>
              <a:cs typeface="Roboto"/>
              <a:sym typeface="Roboto"/>
            </a:endParaRPr>
          </a:p>
          <a:p>
            <a:pPr marL="457200" lvl="0" indent="-349250" algn="l" rtl="0">
              <a:spcBef>
                <a:spcPts val="0"/>
              </a:spcBef>
              <a:spcAft>
                <a:spcPts val="0"/>
              </a:spcAft>
              <a:buClr>
                <a:schemeClr val="accent5"/>
              </a:buClr>
              <a:buSzPts val="1900"/>
              <a:buFont typeface="Roboto"/>
              <a:buChar char="●"/>
            </a:pPr>
            <a:r>
              <a:rPr lang="en" sz="1600" dirty="0">
                <a:solidFill>
                  <a:schemeClr val="accent5"/>
                </a:solidFill>
                <a:latin typeface="Roboto"/>
                <a:ea typeface="Roboto"/>
                <a:cs typeface="Roboto"/>
                <a:sym typeface="Roboto"/>
              </a:rPr>
              <a:t>Soft Start - 8:15-8:30 (Gates close at 8:30 - arrivals after this recorded as late)</a:t>
            </a:r>
          </a:p>
          <a:p>
            <a:pPr marL="0" lvl="0" indent="0" algn="l" rtl="0">
              <a:spcBef>
                <a:spcPts val="0"/>
              </a:spcBef>
              <a:spcAft>
                <a:spcPts val="0"/>
              </a:spcAft>
              <a:buNone/>
            </a:pPr>
            <a:endParaRPr lang="en-GB" sz="1600" dirty="0">
              <a:solidFill>
                <a:schemeClr val="accent5"/>
              </a:solidFill>
              <a:latin typeface="Roboto"/>
              <a:ea typeface="Roboto"/>
              <a:cs typeface="Roboto"/>
              <a:sym typeface="Roboto"/>
            </a:endParaRPr>
          </a:p>
          <a:p>
            <a:pPr marL="457200" lvl="0" indent="-349250" algn="l" rtl="0">
              <a:spcBef>
                <a:spcPts val="0"/>
              </a:spcBef>
              <a:spcAft>
                <a:spcPts val="0"/>
              </a:spcAft>
              <a:buClr>
                <a:schemeClr val="accent5"/>
              </a:buClr>
              <a:buSzPts val="1900"/>
              <a:buFont typeface="Roboto"/>
              <a:buChar char="●"/>
            </a:pPr>
            <a:r>
              <a:rPr lang="en" sz="1600" u="sng" dirty="0">
                <a:solidFill>
                  <a:schemeClr val="accent5"/>
                </a:solidFill>
                <a:latin typeface="Roboto"/>
                <a:ea typeface="Roboto"/>
                <a:cs typeface="Roboto"/>
                <a:sym typeface="Roboto"/>
              </a:rPr>
              <a:t>PE </a:t>
            </a:r>
            <a:r>
              <a:rPr lang="en-GB" sz="1600" u="sng" dirty="0">
                <a:solidFill>
                  <a:schemeClr val="accent5"/>
                </a:solidFill>
                <a:latin typeface="Roboto"/>
                <a:ea typeface="Roboto"/>
                <a:cs typeface="Roboto"/>
                <a:sym typeface="Roboto"/>
              </a:rPr>
              <a:t>days: </a:t>
            </a:r>
            <a:r>
              <a:rPr lang="en-GB" sz="1600" dirty="0">
                <a:solidFill>
                  <a:schemeClr val="accent5"/>
                </a:solidFill>
                <a:latin typeface="Roboto"/>
                <a:ea typeface="Roboto"/>
                <a:cs typeface="Roboto"/>
                <a:sym typeface="Roboto"/>
              </a:rPr>
              <a:t>Tuesday</a:t>
            </a:r>
            <a:r>
              <a:rPr lang="en" sz="1600" dirty="0">
                <a:solidFill>
                  <a:schemeClr val="accent5"/>
                </a:solidFill>
                <a:latin typeface="Roboto"/>
                <a:ea typeface="Roboto"/>
                <a:cs typeface="Roboto"/>
                <a:sym typeface="Roboto"/>
              </a:rPr>
              <a:t> and Friday</a:t>
            </a:r>
          </a:p>
        </p:txBody>
      </p:sp>
      <p:pic>
        <p:nvPicPr>
          <p:cNvPr id="168" name="Google Shape;168;p27"/>
          <p:cNvPicPr preferRelativeResize="0"/>
          <p:nvPr/>
        </p:nvPicPr>
        <p:blipFill>
          <a:blip r:embed="rId3">
            <a:alphaModFix/>
          </a:blip>
          <a:stretch>
            <a:fillRect/>
          </a:stretch>
        </p:blipFill>
        <p:spPr>
          <a:xfrm>
            <a:off x="6935675" y="4279302"/>
            <a:ext cx="1989175" cy="676825"/>
          </a:xfrm>
          <a:prstGeom prst="rect">
            <a:avLst/>
          </a:prstGeom>
          <a:noFill/>
          <a:ln>
            <a:noFill/>
          </a:ln>
        </p:spPr>
      </p:pic>
      <p:pic>
        <p:nvPicPr>
          <p:cNvPr id="4" name="Picture 3">
            <a:extLst>
              <a:ext uri="{FF2B5EF4-FFF2-40B4-BE49-F238E27FC236}">
                <a16:creationId xmlns:a16="http://schemas.microsoft.com/office/drawing/2014/main" id="{8020078C-4408-40EE-BFDA-8B2863B03CC1}"/>
              </a:ext>
            </a:extLst>
          </p:cNvPr>
          <p:cNvPicPr>
            <a:picLocks noChangeAspect="1"/>
          </p:cNvPicPr>
          <p:nvPr/>
        </p:nvPicPr>
        <p:blipFill>
          <a:blip r:embed="rId4"/>
          <a:stretch>
            <a:fillRect/>
          </a:stretch>
        </p:blipFill>
        <p:spPr>
          <a:xfrm>
            <a:off x="219150" y="622443"/>
            <a:ext cx="2840573" cy="4589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2" name="Picture 1">
            <a:extLst>
              <a:ext uri="{FF2B5EF4-FFF2-40B4-BE49-F238E27FC236}">
                <a16:creationId xmlns:a16="http://schemas.microsoft.com/office/drawing/2014/main" id="{A02F2A7C-BC4D-4385-B225-B10C30B0607A}"/>
              </a:ext>
            </a:extLst>
          </p:cNvPr>
          <p:cNvPicPr>
            <a:picLocks noChangeAspect="1"/>
          </p:cNvPicPr>
          <p:nvPr/>
        </p:nvPicPr>
        <p:blipFill>
          <a:blip r:embed="rId3"/>
          <a:stretch>
            <a:fillRect/>
          </a:stretch>
        </p:blipFill>
        <p:spPr>
          <a:xfrm>
            <a:off x="98250" y="787125"/>
            <a:ext cx="6524625" cy="2038350"/>
          </a:xfrm>
          <a:prstGeom prst="rect">
            <a:avLst/>
          </a:prstGeom>
        </p:spPr>
      </p:pic>
      <p:sp>
        <p:nvSpPr>
          <p:cNvPr id="166" name="Google Shape;166;p2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Uniform</a:t>
            </a:r>
            <a:endParaRPr dirty="0"/>
          </a:p>
        </p:txBody>
      </p:sp>
      <p:pic>
        <p:nvPicPr>
          <p:cNvPr id="168" name="Google Shape;168;p27"/>
          <p:cNvPicPr preferRelativeResize="0"/>
          <p:nvPr/>
        </p:nvPicPr>
        <p:blipFill>
          <a:blip r:embed="rId4">
            <a:alphaModFix/>
          </a:blip>
          <a:stretch>
            <a:fillRect/>
          </a:stretch>
        </p:blipFill>
        <p:spPr>
          <a:xfrm>
            <a:off x="7075606" y="4337784"/>
            <a:ext cx="1989175" cy="676825"/>
          </a:xfrm>
          <a:prstGeom prst="rect">
            <a:avLst/>
          </a:prstGeom>
          <a:noFill/>
          <a:ln>
            <a:noFill/>
          </a:ln>
        </p:spPr>
      </p:pic>
      <p:pic>
        <p:nvPicPr>
          <p:cNvPr id="4" name="Picture 3">
            <a:extLst>
              <a:ext uri="{FF2B5EF4-FFF2-40B4-BE49-F238E27FC236}">
                <a16:creationId xmlns:a16="http://schemas.microsoft.com/office/drawing/2014/main" id="{D643B053-D0CE-48D3-9175-D4F63F557972}"/>
              </a:ext>
            </a:extLst>
          </p:cNvPr>
          <p:cNvPicPr>
            <a:picLocks noChangeAspect="1"/>
          </p:cNvPicPr>
          <p:nvPr/>
        </p:nvPicPr>
        <p:blipFill>
          <a:blip r:embed="rId5"/>
          <a:stretch>
            <a:fillRect/>
          </a:stretch>
        </p:blipFill>
        <p:spPr>
          <a:xfrm>
            <a:off x="260175" y="2881009"/>
            <a:ext cx="6362700" cy="2133600"/>
          </a:xfrm>
          <a:prstGeom prst="rect">
            <a:avLst/>
          </a:prstGeom>
        </p:spPr>
      </p:pic>
      <p:pic>
        <p:nvPicPr>
          <p:cNvPr id="6" name="Picture 5">
            <a:extLst>
              <a:ext uri="{FF2B5EF4-FFF2-40B4-BE49-F238E27FC236}">
                <a16:creationId xmlns:a16="http://schemas.microsoft.com/office/drawing/2014/main" id="{8FE47D77-B231-4F4F-AFE6-7619C08F0583}"/>
              </a:ext>
            </a:extLst>
          </p:cNvPr>
          <p:cNvPicPr>
            <a:picLocks noChangeAspect="1"/>
          </p:cNvPicPr>
          <p:nvPr/>
        </p:nvPicPr>
        <p:blipFill>
          <a:blip r:embed="rId6"/>
          <a:stretch>
            <a:fillRect/>
          </a:stretch>
        </p:blipFill>
        <p:spPr>
          <a:xfrm>
            <a:off x="5821029" y="674584"/>
            <a:ext cx="3224721" cy="1335956"/>
          </a:xfrm>
          <a:prstGeom prst="rect">
            <a:avLst/>
          </a:prstGeom>
        </p:spPr>
      </p:pic>
    </p:spTree>
    <p:extLst>
      <p:ext uri="{BB962C8B-B14F-4D97-AF65-F5344CB8AC3E}">
        <p14:creationId xmlns:p14="http://schemas.microsoft.com/office/powerpoint/2010/main" val="170305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Behaviour </a:t>
            </a:r>
            <a:endParaRPr/>
          </a:p>
        </p:txBody>
      </p:sp>
      <p:pic>
        <p:nvPicPr>
          <p:cNvPr id="90" name="Google Shape;90;p16"/>
          <p:cNvPicPr preferRelativeResize="0"/>
          <p:nvPr/>
        </p:nvPicPr>
        <p:blipFill>
          <a:blip r:embed="rId3">
            <a:alphaModFix/>
          </a:blip>
          <a:stretch>
            <a:fillRect/>
          </a:stretch>
        </p:blipFill>
        <p:spPr>
          <a:xfrm>
            <a:off x="179664" y="1082399"/>
            <a:ext cx="6905625" cy="1276350"/>
          </a:xfrm>
          <a:prstGeom prst="rect">
            <a:avLst/>
          </a:prstGeom>
          <a:noFill/>
          <a:ln>
            <a:noFill/>
          </a:ln>
        </p:spPr>
      </p:pic>
      <p:pic>
        <p:nvPicPr>
          <p:cNvPr id="91" name="Google Shape;91;p16"/>
          <p:cNvPicPr preferRelativeResize="0"/>
          <p:nvPr/>
        </p:nvPicPr>
        <p:blipFill>
          <a:blip r:embed="rId4">
            <a:alphaModFix/>
          </a:blip>
          <a:stretch>
            <a:fillRect/>
          </a:stretch>
        </p:blipFill>
        <p:spPr>
          <a:xfrm>
            <a:off x="1339330" y="2571750"/>
            <a:ext cx="4182239" cy="1244012"/>
          </a:xfrm>
          <a:prstGeom prst="rect">
            <a:avLst/>
          </a:prstGeom>
          <a:noFill/>
          <a:ln>
            <a:noFill/>
          </a:ln>
        </p:spPr>
      </p:pic>
      <p:pic>
        <p:nvPicPr>
          <p:cNvPr id="6" name="Picture 5">
            <a:extLst>
              <a:ext uri="{FF2B5EF4-FFF2-40B4-BE49-F238E27FC236}">
                <a16:creationId xmlns:a16="http://schemas.microsoft.com/office/drawing/2014/main" id="{CCD9DD4D-DBBD-477E-822E-DE76EBEE1E93}"/>
              </a:ext>
            </a:extLst>
          </p:cNvPr>
          <p:cNvPicPr>
            <a:picLocks noChangeAspect="1"/>
          </p:cNvPicPr>
          <p:nvPr/>
        </p:nvPicPr>
        <p:blipFill>
          <a:blip r:embed="rId5"/>
          <a:stretch>
            <a:fillRect/>
          </a:stretch>
        </p:blipFill>
        <p:spPr>
          <a:xfrm>
            <a:off x="7418565" y="1287081"/>
            <a:ext cx="1226788" cy="3680364"/>
          </a:xfrm>
          <a:prstGeom prst="rect">
            <a:avLst/>
          </a:prstGeom>
        </p:spPr>
      </p:pic>
      <p:sp>
        <p:nvSpPr>
          <p:cNvPr id="8" name="TextBox 7">
            <a:extLst>
              <a:ext uri="{FF2B5EF4-FFF2-40B4-BE49-F238E27FC236}">
                <a16:creationId xmlns:a16="http://schemas.microsoft.com/office/drawing/2014/main" id="{8126EEB2-BCA7-4E7E-9FC8-F60434AAD861}"/>
              </a:ext>
            </a:extLst>
          </p:cNvPr>
          <p:cNvSpPr txBox="1"/>
          <p:nvPr/>
        </p:nvSpPr>
        <p:spPr>
          <a:xfrm>
            <a:off x="362544" y="3915192"/>
            <a:ext cx="6242237" cy="954107"/>
          </a:xfrm>
          <a:prstGeom prst="rect">
            <a:avLst/>
          </a:prstGeom>
          <a:noFill/>
        </p:spPr>
        <p:txBody>
          <a:bodyPr wrap="square">
            <a:spAutoFit/>
          </a:bodyPr>
          <a:lstStyle/>
          <a:p>
            <a:pPr marL="457200" lvl="0" indent="-349250" algn="l" rtl="0">
              <a:spcBef>
                <a:spcPts val="0"/>
              </a:spcBef>
              <a:spcAft>
                <a:spcPts val="0"/>
              </a:spcAft>
              <a:buClr>
                <a:schemeClr val="accent5"/>
              </a:buClr>
              <a:buSzPts val="1900"/>
              <a:buFont typeface="Roboto"/>
              <a:buChar char="●"/>
            </a:pPr>
            <a:r>
              <a:rPr lang="en-GB" sz="1400" dirty="0">
                <a:solidFill>
                  <a:schemeClr val="accent5"/>
                </a:solidFill>
                <a:latin typeface="Roboto"/>
                <a:ea typeface="Roboto"/>
                <a:cs typeface="Roboto"/>
                <a:sym typeface="Roboto"/>
              </a:rPr>
              <a:t>As a whole school we follow the restorative justice approach where children are given opportunities to reflect on their choices.</a:t>
            </a:r>
          </a:p>
          <a:p>
            <a:pPr marL="457200" lvl="0" indent="-349250" algn="l" rtl="0">
              <a:spcBef>
                <a:spcPts val="0"/>
              </a:spcBef>
              <a:spcAft>
                <a:spcPts val="0"/>
              </a:spcAft>
              <a:buClr>
                <a:schemeClr val="accent5"/>
              </a:buClr>
              <a:buSzPts val="1900"/>
              <a:buFont typeface="Roboto"/>
              <a:buChar char="●"/>
            </a:pPr>
            <a:r>
              <a:rPr lang="en-GB" dirty="0">
                <a:solidFill>
                  <a:schemeClr val="accent5"/>
                </a:solidFill>
                <a:latin typeface="Roboto"/>
                <a:ea typeface="Roboto"/>
                <a:cs typeface="Roboto"/>
                <a:sym typeface="Roboto"/>
              </a:rPr>
              <a:t>We also use house points that are a collective around the school and the winning house is announced weekly in assembly. </a:t>
            </a:r>
            <a:endParaRPr lang="en-GB" sz="1400" dirty="0">
              <a:solidFill>
                <a:schemeClr val="accent5"/>
              </a:solidFill>
              <a:latin typeface="Roboto"/>
              <a:ea typeface="Roboto"/>
              <a:cs typeface="Roboto"/>
              <a:sym typeface="Roboto"/>
            </a:endParaRPr>
          </a:p>
        </p:txBody>
      </p:sp>
      <p:sp>
        <p:nvSpPr>
          <p:cNvPr id="10" name="TextBox 9">
            <a:extLst>
              <a:ext uri="{FF2B5EF4-FFF2-40B4-BE49-F238E27FC236}">
                <a16:creationId xmlns:a16="http://schemas.microsoft.com/office/drawing/2014/main" id="{4576EB84-5B5C-4AEF-A3B4-9AB0FD2419CA}"/>
              </a:ext>
            </a:extLst>
          </p:cNvPr>
          <p:cNvSpPr txBox="1"/>
          <p:nvPr/>
        </p:nvSpPr>
        <p:spPr>
          <a:xfrm>
            <a:off x="717452" y="774622"/>
            <a:ext cx="5683348" cy="307777"/>
          </a:xfrm>
          <a:prstGeom prst="rect">
            <a:avLst/>
          </a:prstGeom>
          <a:noFill/>
        </p:spPr>
        <p:txBody>
          <a:bodyPr wrap="square">
            <a:spAutoFit/>
          </a:bodyPr>
          <a:lstStyle/>
          <a:p>
            <a:pPr marL="107950" lvl="0" algn="l" rtl="0">
              <a:spcBef>
                <a:spcPts val="0"/>
              </a:spcBef>
              <a:spcAft>
                <a:spcPts val="0"/>
              </a:spcAft>
              <a:buClr>
                <a:schemeClr val="accent5"/>
              </a:buClr>
              <a:buSzPts val="1900"/>
            </a:pPr>
            <a:r>
              <a:rPr lang="en-GB" dirty="0">
                <a:solidFill>
                  <a:schemeClr val="accent5"/>
                </a:solidFill>
                <a:latin typeface="Roboto"/>
                <a:ea typeface="Roboto"/>
                <a:cs typeface="Roboto"/>
                <a:sym typeface="Roboto"/>
              </a:rPr>
              <a:t>We follow the school values: Love, Service, Respect and Courage</a:t>
            </a:r>
          </a:p>
        </p:txBody>
      </p:sp>
      <p:sp>
        <p:nvSpPr>
          <p:cNvPr id="12" name="TextBox 11">
            <a:extLst>
              <a:ext uri="{FF2B5EF4-FFF2-40B4-BE49-F238E27FC236}">
                <a16:creationId xmlns:a16="http://schemas.microsoft.com/office/drawing/2014/main" id="{565DD1B8-7C85-405F-A0CD-1D877E3C8603}"/>
              </a:ext>
            </a:extLst>
          </p:cNvPr>
          <p:cNvSpPr txBox="1"/>
          <p:nvPr/>
        </p:nvSpPr>
        <p:spPr>
          <a:xfrm>
            <a:off x="7085289" y="763861"/>
            <a:ext cx="1990578" cy="523220"/>
          </a:xfrm>
          <a:prstGeom prst="rect">
            <a:avLst/>
          </a:prstGeom>
          <a:noFill/>
        </p:spPr>
        <p:txBody>
          <a:bodyPr wrap="square">
            <a:spAutoFit/>
          </a:bodyPr>
          <a:lstStyle/>
          <a:p>
            <a:pPr marL="107950" lvl="0" algn="l" rtl="0">
              <a:spcBef>
                <a:spcPts val="0"/>
              </a:spcBef>
              <a:spcAft>
                <a:spcPts val="0"/>
              </a:spcAft>
              <a:buClr>
                <a:schemeClr val="accent5"/>
              </a:buClr>
              <a:buSzPts val="1900"/>
            </a:pPr>
            <a:r>
              <a:rPr lang="en-GB" sz="1400" dirty="0">
                <a:solidFill>
                  <a:schemeClr val="accent5"/>
                </a:solidFill>
                <a:latin typeface="Roboto"/>
                <a:ea typeface="Roboto"/>
                <a:cs typeface="Roboto"/>
                <a:sym typeface="Roboto"/>
              </a:rPr>
              <a:t>In class, we have our own behaviour chart</a:t>
            </a:r>
            <a:endParaRPr lang="en" sz="1400" dirty="0">
              <a:solidFill>
                <a:schemeClr val="accent5"/>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 </a:t>
            </a:r>
            <a:endParaRPr/>
          </a:p>
        </p:txBody>
      </p:sp>
      <p:sp>
        <p:nvSpPr>
          <p:cNvPr id="109" name="Google Shape;109;p19"/>
          <p:cNvSpPr txBox="1"/>
          <p:nvPr/>
        </p:nvSpPr>
        <p:spPr>
          <a:xfrm>
            <a:off x="3249637" y="905808"/>
            <a:ext cx="5894363" cy="4185731"/>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sz="1300" dirty="0">
                <a:latin typeface="Roboto"/>
                <a:ea typeface="Roboto"/>
                <a:cs typeface="Roboto"/>
                <a:sym typeface="Roboto"/>
              </a:rPr>
              <a:t>Most important skill the children learn</a:t>
            </a:r>
            <a:endParaRPr sz="1300"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sz="1300" dirty="0">
                <a:latin typeface="Roboto"/>
                <a:ea typeface="Roboto"/>
                <a:cs typeface="Roboto"/>
                <a:sym typeface="Roboto"/>
              </a:rPr>
              <a:t>Foster a love of reading – Last year we had new book corners and we have had a recent top up of new books</a:t>
            </a:r>
          </a:p>
          <a:p>
            <a:pPr marL="457200" lvl="0" indent="-317500" algn="l" rtl="0">
              <a:spcBef>
                <a:spcPts val="0"/>
              </a:spcBef>
              <a:spcAft>
                <a:spcPts val="0"/>
              </a:spcAft>
              <a:buSzPts val="1400"/>
              <a:buFont typeface="Roboto"/>
              <a:buChar char="●"/>
            </a:pPr>
            <a:endParaRPr lang="en" sz="1300"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sz="1300" u="sng" dirty="0">
                <a:latin typeface="Roboto"/>
                <a:ea typeface="Roboto"/>
                <a:cs typeface="Roboto"/>
                <a:sym typeface="Roboto"/>
              </a:rPr>
              <a:t>Books: </a:t>
            </a:r>
            <a:r>
              <a:rPr lang="en" sz="1300" dirty="0">
                <a:latin typeface="Roboto"/>
                <a:ea typeface="Roboto"/>
                <a:cs typeface="Roboto"/>
                <a:sym typeface="Roboto"/>
              </a:rPr>
              <a:t>Children take home 3 books a week. 1 book corner book, 1 ‘book bag’ book and 1 phoncis book that is used in phonics sessions. Children change their books </a:t>
            </a:r>
            <a:r>
              <a:rPr lang="en" sz="1300" i="1" dirty="0">
                <a:latin typeface="Roboto"/>
                <a:ea typeface="Roboto"/>
                <a:cs typeface="Roboto"/>
                <a:sym typeface="Roboto"/>
              </a:rPr>
              <a:t>independently</a:t>
            </a:r>
            <a:r>
              <a:rPr lang="en" sz="1300" dirty="0">
                <a:latin typeface="Roboto"/>
                <a:ea typeface="Roboto"/>
                <a:cs typeface="Roboto"/>
                <a:sym typeface="Roboto"/>
              </a:rPr>
              <a:t> on a Monday</a:t>
            </a:r>
          </a:p>
          <a:p>
            <a:pPr marL="139700" lvl="0" algn="l" rtl="0">
              <a:spcBef>
                <a:spcPts val="0"/>
              </a:spcBef>
              <a:spcAft>
                <a:spcPts val="0"/>
              </a:spcAft>
              <a:buSzPts val="1400"/>
            </a:pPr>
            <a:endParaRPr sz="1300"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sz="1300" u="sng" dirty="0">
                <a:latin typeface="Roboto"/>
                <a:ea typeface="Roboto"/>
                <a:cs typeface="Roboto"/>
                <a:sym typeface="Roboto"/>
              </a:rPr>
              <a:t>Phonics: </a:t>
            </a:r>
            <a:r>
              <a:rPr lang="en" sz="1300" dirty="0">
                <a:latin typeface="Roboto"/>
                <a:ea typeface="Roboto"/>
                <a:cs typeface="Roboto"/>
                <a:sym typeface="Roboto"/>
              </a:rPr>
              <a:t>The children take part in a  daily phonic session using the Read Write Inc scheme. Curently we are continuing with the phonics groups from Year 1 until we build a relationship with the children. </a:t>
            </a:r>
          </a:p>
          <a:p>
            <a:pPr marL="457200" lvl="0" indent="-317500" algn="l" rtl="0">
              <a:spcBef>
                <a:spcPts val="0"/>
              </a:spcBef>
              <a:spcAft>
                <a:spcPts val="0"/>
              </a:spcAft>
              <a:buSzPts val="1400"/>
              <a:buFont typeface="Roboto"/>
              <a:buChar char="●"/>
            </a:pPr>
            <a:endParaRPr sz="1300"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sz="1300" u="sng" dirty="0">
                <a:latin typeface="Roboto"/>
                <a:ea typeface="Roboto"/>
                <a:cs typeface="Roboto"/>
                <a:sym typeface="Roboto"/>
              </a:rPr>
              <a:t>Reading records: </a:t>
            </a:r>
            <a:r>
              <a:rPr lang="en" sz="1300" dirty="0">
                <a:latin typeface="Roboto"/>
                <a:ea typeface="Roboto"/>
                <a:cs typeface="Roboto"/>
                <a:sym typeface="Roboto"/>
              </a:rPr>
              <a:t>These need to be in school daily. Please sign every night  and write a short comment on how your child read at home. Please also use the reading records if you need to let us know anything i.e. pick up changes.</a:t>
            </a:r>
          </a:p>
          <a:p>
            <a:pPr marL="457200" lvl="0" indent="-317500" algn="l" rtl="0">
              <a:spcBef>
                <a:spcPts val="0"/>
              </a:spcBef>
              <a:spcAft>
                <a:spcPts val="0"/>
              </a:spcAft>
              <a:buSzPts val="1400"/>
              <a:buFont typeface="Roboto"/>
              <a:buChar char="●"/>
            </a:pPr>
            <a:endParaRPr lang="en" sz="1300"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sz="1300" u="sng" dirty="0">
                <a:latin typeface="Roboto"/>
                <a:ea typeface="Roboto"/>
                <a:cs typeface="Roboto"/>
                <a:sym typeface="Roboto"/>
              </a:rPr>
              <a:t>Focus for reading: </a:t>
            </a:r>
            <a:r>
              <a:rPr lang="en-GB" sz="1300" dirty="0"/>
              <a:t>Consolidation and application of sounds and shifting focus onto fluency and comprehension skills</a:t>
            </a:r>
          </a:p>
          <a:p>
            <a:pPr marL="457200" lvl="0" indent="-317500" algn="l" rtl="0">
              <a:spcBef>
                <a:spcPts val="0"/>
              </a:spcBef>
              <a:spcAft>
                <a:spcPts val="0"/>
              </a:spcAft>
              <a:buSzPts val="1400"/>
              <a:buFont typeface="Roboto"/>
              <a:buChar char="●"/>
            </a:pPr>
            <a:endParaRPr lang="en" sz="1300" dirty="0">
              <a:latin typeface="Roboto"/>
              <a:ea typeface="Roboto"/>
              <a:cs typeface="Roboto"/>
              <a:sym typeface="Roboto"/>
            </a:endParaRPr>
          </a:p>
        </p:txBody>
      </p:sp>
      <p:pic>
        <p:nvPicPr>
          <p:cNvPr id="110" name="Google Shape;110;p19"/>
          <p:cNvPicPr preferRelativeResize="0"/>
          <p:nvPr/>
        </p:nvPicPr>
        <p:blipFill>
          <a:blip r:embed="rId3">
            <a:alphaModFix/>
          </a:blip>
          <a:stretch>
            <a:fillRect/>
          </a:stretch>
        </p:blipFill>
        <p:spPr>
          <a:xfrm>
            <a:off x="190085" y="1035330"/>
            <a:ext cx="3059552" cy="30728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Curriculum </a:t>
            </a:r>
            <a:endParaRPr/>
          </a:p>
        </p:txBody>
      </p:sp>
      <p:sp>
        <p:nvSpPr>
          <p:cNvPr id="122" name="Google Shape;122;p21"/>
          <p:cNvSpPr txBox="1"/>
          <p:nvPr/>
        </p:nvSpPr>
        <p:spPr>
          <a:xfrm>
            <a:off x="4091940" y="3218655"/>
            <a:ext cx="4832910" cy="984855"/>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US" sz="1300" dirty="0">
                <a:latin typeface="Roboto"/>
                <a:ea typeface="Roboto"/>
                <a:cs typeface="Roboto"/>
                <a:sym typeface="Roboto"/>
              </a:rPr>
              <a:t>CLPE scheme of work - Writing based on high quality texts</a:t>
            </a:r>
          </a:p>
          <a:p>
            <a:pPr marL="914400" lvl="0" indent="0" algn="l" rtl="0">
              <a:spcBef>
                <a:spcPts val="0"/>
              </a:spcBef>
              <a:spcAft>
                <a:spcPts val="0"/>
              </a:spcAft>
              <a:buNone/>
            </a:pPr>
            <a:endParaRPr lang="en-US" sz="1300" dirty="0">
              <a:latin typeface="Roboto"/>
              <a:ea typeface="Roboto"/>
              <a:cs typeface="Roboto"/>
              <a:sym typeface="Roboto"/>
            </a:endParaRPr>
          </a:p>
          <a:p>
            <a:pPr marL="0" lvl="0" indent="0" algn="l" rtl="0">
              <a:spcBef>
                <a:spcPts val="0"/>
              </a:spcBef>
              <a:spcAft>
                <a:spcPts val="0"/>
              </a:spcAft>
              <a:buNone/>
            </a:pPr>
            <a:endParaRPr lang="en-US" sz="1300" dirty="0">
              <a:latin typeface="Roboto"/>
              <a:ea typeface="Roboto"/>
              <a:cs typeface="Roboto"/>
              <a:sym typeface="Roboto"/>
            </a:endParaRPr>
          </a:p>
        </p:txBody>
      </p:sp>
      <p:pic>
        <p:nvPicPr>
          <p:cNvPr id="123" name="Google Shape;123;p21"/>
          <p:cNvPicPr preferRelativeResize="0"/>
          <p:nvPr/>
        </p:nvPicPr>
        <p:blipFill>
          <a:blip r:embed="rId3">
            <a:alphaModFix/>
          </a:blip>
          <a:stretch>
            <a:fillRect/>
          </a:stretch>
        </p:blipFill>
        <p:spPr>
          <a:xfrm>
            <a:off x="965400" y="752300"/>
            <a:ext cx="2762375" cy="3494475"/>
          </a:xfrm>
          <a:prstGeom prst="rect">
            <a:avLst/>
          </a:prstGeom>
          <a:noFill/>
          <a:ln>
            <a:noFill/>
          </a:ln>
        </p:spPr>
      </p:pic>
      <p:pic>
        <p:nvPicPr>
          <p:cNvPr id="4" name="Picture 3">
            <a:extLst>
              <a:ext uri="{FF2B5EF4-FFF2-40B4-BE49-F238E27FC236}">
                <a16:creationId xmlns:a16="http://schemas.microsoft.com/office/drawing/2014/main" id="{3A1C0193-696A-431E-9816-86EF87B17B98}"/>
              </a:ext>
            </a:extLst>
          </p:cNvPr>
          <p:cNvPicPr>
            <a:picLocks noChangeAspect="1"/>
          </p:cNvPicPr>
          <p:nvPr/>
        </p:nvPicPr>
        <p:blipFill>
          <a:blip r:embed="rId4"/>
          <a:stretch>
            <a:fillRect/>
          </a:stretch>
        </p:blipFill>
        <p:spPr>
          <a:xfrm>
            <a:off x="429400" y="3815329"/>
            <a:ext cx="8398412" cy="1151742"/>
          </a:xfrm>
          <a:prstGeom prst="rect">
            <a:avLst/>
          </a:prstGeom>
        </p:spPr>
      </p:pic>
      <p:sp>
        <p:nvSpPr>
          <p:cNvPr id="12" name="TextBox 11">
            <a:extLst>
              <a:ext uri="{FF2B5EF4-FFF2-40B4-BE49-F238E27FC236}">
                <a16:creationId xmlns:a16="http://schemas.microsoft.com/office/drawing/2014/main" id="{7397BA7D-6953-4399-BF7B-292D7BF7258B}"/>
              </a:ext>
            </a:extLst>
          </p:cNvPr>
          <p:cNvSpPr txBox="1"/>
          <p:nvPr/>
        </p:nvSpPr>
        <p:spPr>
          <a:xfrm>
            <a:off x="3615396" y="1263188"/>
            <a:ext cx="5634111" cy="2092881"/>
          </a:xfrm>
          <a:prstGeom prst="rect">
            <a:avLst/>
          </a:prstGeom>
          <a:noFill/>
        </p:spPr>
        <p:txBody>
          <a:bodyPr wrap="square">
            <a:spAutoFit/>
          </a:bodyPr>
          <a:lstStyle/>
          <a:p>
            <a:pPr marL="596900" lvl="1">
              <a:buSzPts val="1400"/>
            </a:pPr>
            <a:r>
              <a:rPr lang="en-GB" sz="1300" dirty="0">
                <a:latin typeface="Roboto"/>
                <a:ea typeface="Roboto"/>
                <a:cs typeface="Roboto"/>
                <a:sym typeface="Roboto"/>
              </a:rPr>
              <a:t>Focus on fundamentals:</a:t>
            </a:r>
            <a:endParaRPr lang="en-US" sz="1300" b="1" dirty="0">
              <a:latin typeface="Roboto"/>
              <a:ea typeface="Roboto"/>
              <a:cs typeface="Roboto"/>
              <a:sym typeface="Roboto"/>
            </a:endParaRPr>
          </a:p>
          <a:p>
            <a:pPr marL="914400" lvl="1" indent="-317500" algn="l" rtl="0">
              <a:spcBef>
                <a:spcPts val="0"/>
              </a:spcBef>
              <a:spcAft>
                <a:spcPts val="0"/>
              </a:spcAft>
              <a:buSzPts val="1400"/>
              <a:buFont typeface="Roboto"/>
              <a:buChar char="○"/>
            </a:pPr>
            <a:r>
              <a:rPr lang="en-US" sz="1300" b="1" dirty="0">
                <a:latin typeface="Roboto"/>
                <a:ea typeface="Roboto"/>
                <a:cs typeface="Roboto"/>
                <a:sym typeface="Roboto"/>
              </a:rPr>
              <a:t>Spellings</a:t>
            </a:r>
            <a:r>
              <a:rPr lang="en-US" sz="1300" dirty="0">
                <a:latin typeface="Roboto"/>
                <a:ea typeface="Roboto"/>
                <a:cs typeface="Roboto"/>
                <a:sym typeface="Roboto"/>
              </a:rPr>
              <a:t> through weekly spelling homework, daily phonics and explicit spelling teaching (shown on next slide)</a:t>
            </a:r>
          </a:p>
          <a:p>
            <a:pPr marL="914400" lvl="1" indent="-317500" algn="l" rtl="0">
              <a:spcBef>
                <a:spcPts val="0"/>
              </a:spcBef>
              <a:spcAft>
                <a:spcPts val="0"/>
              </a:spcAft>
              <a:buSzPts val="1400"/>
              <a:buFont typeface="Roboto"/>
              <a:buChar char="○"/>
            </a:pPr>
            <a:r>
              <a:rPr lang="en-US" sz="1300" b="1" dirty="0">
                <a:latin typeface="Roboto"/>
                <a:ea typeface="Roboto"/>
                <a:cs typeface="Roboto"/>
                <a:sym typeface="Roboto"/>
              </a:rPr>
              <a:t>Phonics</a:t>
            </a:r>
          </a:p>
          <a:p>
            <a:pPr marL="914400" lvl="1" indent="-317500" algn="l" rtl="0">
              <a:spcBef>
                <a:spcPts val="0"/>
              </a:spcBef>
              <a:spcAft>
                <a:spcPts val="0"/>
              </a:spcAft>
              <a:buSzPts val="1400"/>
              <a:buFont typeface="Roboto"/>
              <a:buChar char="○"/>
            </a:pPr>
            <a:r>
              <a:rPr lang="en-US" sz="1300" b="1" dirty="0">
                <a:latin typeface="Roboto"/>
                <a:ea typeface="Roboto"/>
                <a:cs typeface="Roboto"/>
                <a:sym typeface="Roboto"/>
              </a:rPr>
              <a:t>Handwriting</a:t>
            </a:r>
            <a:r>
              <a:rPr lang="en-US" sz="1300" dirty="0">
                <a:latin typeface="Roboto"/>
                <a:ea typeface="Roboto"/>
                <a:cs typeface="Roboto"/>
                <a:sym typeface="Roboto"/>
              </a:rPr>
              <a:t> taught daily and some children may receive a home handwriting book to continue practicing</a:t>
            </a:r>
          </a:p>
          <a:p>
            <a:pPr marL="914400" lvl="1" indent="-317500" algn="l" rtl="0">
              <a:spcBef>
                <a:spcPts val="0"/>
              </a:spcBef>
              <a:spcAft>
                <a:spcPts val="0"/>
              </a:spcAft>
              <a:buSzPts val="1400"/>
              <a:buFont typeface="Roboto"/>
              <a:buChar char="○"/>
            </a:pPr>
            <a:r>
              <a:rPr lang="en-US" sz="1300" dirty="0">
                <a:latin typeface="Roboto"/>
                <a:ea typeface="Roboto"/>
                <a:cs typeface="Roboto"/>
                <a:sym typeface="Roboto"/>
              </a:rPr>
              <a:t>Sentence level learning/ grammar focuses/ punctuation/ vocabulary</a:t>
            </a:r>
          </a:p>
          <a:p>
            <a:pPr marL="914400" lvl="1" indent="-317500" algn="l" rtl="0">
              <a:spcBef>
                <a:spcPts val="0"/>
              </a:spcBef>
              <a:spcAft>
                <a:spcPts val="0"/>
              </a:spcAft>
              <a:buSzPts val="1400"/>
              <a:buFont typeface="Roboto"/>
              <a:buChar char="○"/>
            </a:pPr>
            <a:r>
              <a:rPr lang="en-US" sz="1300" dirty="0">
                <a:latin typeface="Roboto"/>
                <a:ea typeface="Roboto"/>
                <a:cs typeface="Roboto"/>
                <a:sym typeface="Roboto"/>
              </a:rPr>
              <a:t>Stamina</a:t>
            </a:r>
          </a:p>
          <a:p>
            <a:pPr marL="596900" lvl="1" algn="l" rtl="0">
              <a:spcBef>
                <a:spcPts val="0"/>
              </a:spcBef>
              <a:spcAft>
                <a:spcPts val="0"/>
              </a:spcAft>
              <a:buSzPts val="1400"/>
            </a:pPr>
            <a:endParaRPr lang="en-US" sz="1300" dirty="0">
              <a:latin typeface="Roboto"/>
              <a:ea typeface="Roboto"/>
              <a:cs typeface="Roboto"/>
              <a:sym typeface="Roboto"/>
            </a:endParaRPr>
          </a:p>
        </p:txBody>
      </p:sp>
      <p:sp>
        <p:nvSpPr>
          <p:cNvPr id="14" name="TextBox 13">
            <a:extLst>
              <a:ext uri="{FF2B5EF4-FFF2-40B4-BE49-F238E27FC236}">
                <a16:creationId xmlns:a16="http://schemas.microsoft.com/office/drawing/2014/main" id="{2F6D0FD9-B1C1-42C4-8F00-10A9E88AC30A}"/>
              </a:ext>
            </a:extLst>
          </p:cNvPr>
          <p:cNvSpPr txBox="1"/>
          <p:nvPr/>
        </p:nvSpPr>
        <p:spPr>
          <a:xfrm>
            <a:off x="4091940" y="697245"/>
            <a:ext cx="4681024" cy="523220"/>
          </a:xfrm>
          <a:prstGeom prst="rect">
            <a:avLst/>
          </a:prstGeom>
          <a:noFill/>
        </p:spPr>
        <p:txBody>
          <a:bodyPr wrap="square">
            <a:spAutoFit/>
          </a:bodyPr>
          <a:lstStyle/>
          <a:p>
            <a:pPr marL="139700" lvl="0" algn="l" rtl="0">
              <a:spcBef>
                <a:spcPts val="0"/>
              </a:spcBef>
              <a:spcAft>
                <a:spcPts val="0"/>
              </a:spcAft>
              <a:buSzPts val="1400"/>
            </a:pPr>
            <a:r>
              <a:rPr lang="en-US" dirty="0">
                <a:latin typeface="Roboto"/>
                <a:ea typeface="Roboto"/>
                <a:cs typeface="Roboto"/>
                <a:sym typeface="Roboto"/>
              </a:rPr>
              <a:t>Writing is not just taught in English lessons but across the whole curriculum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Curriculum</a:t>
            </a:r>
            <a:endParaRPr dirty="0"/>
          </a:p>
        </p:txBody>
      </p:sp>
      <p:sp>
        <p:nvSpPr>
          <p:cNvPr id="138" name="Google Shape;138;p23"/>
          <p:cNvSpPr txBox="1"/>
          <p:nvPr/>
        </p:nvSpPr>
        <p:spPr>
          <a:xfrm>
            <a:off x="4692650" y="903275"/>
            <a:ext cx="374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39" name="Google Shape;139;p23"/>
          <p:cNvSpPr txBox="1"/>
          <p:nvPr/>
        </p:nvSpPr>
        <p:spPr>
          <a:xfrm>
            <a:off x="4486493" y="934828"/>
            <a:ext cx="4438357" cy="2554515"/>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dirty="0">
                <a:latin typeface="Roboto"/>
                <a:ea typeface="Roboto"/>
                <a:cs typeface="Roboto"/>
                <a:sym typeface="Roboto"/>
              </a:rPr>
              <a:t>Initially a lot of the maths in class is fluency based, to try and encourage independendence. We will then move on to more reasoning and problem solving based questions (similar with maths homework).</a:t>
            </a:r>
          </a:p>
          <a:p>
            <a:pPr marL="457200" lvl="0" indent="-317500" algn="l" rtl="0">
              <a:spcBef>
                <a:spcPts val="0"/>
              </a:spcBef>
              <a:spcAft>
                <a:spcPts val="0"/>
              </a:spcAft>
              <a:buSzPts val="1400"/>
              <a:buFont typeface="Roboto"/>
              <a:buChar char="●"/>
            </a:pPr>
            <a:r>
              <a:rPr lang="en" dirty="0">
                <a:latin typeface="Roboto"/>
                <a:ea typeface="Roboto"/>
                <a:cs typeface="Roboto"/>
                <a:sym typeface="Roboto"/>
              </a:rPr>
              <a:t>Focus on secure understanding of key concepts (addition and subtraction, odd/ even numbers) </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Maths fluency - focus on number bonds/ </a:t>
            </a:r>
            <a:r>
              <a:rPr lang="en" b="1" u="sng" dirty="0">
                <a:latin typeface="Roboto"/>
                <a:ea typeface="Roboto"/>
                <a:cs typeface="Roboto"/>
                <a:sym typeface="Roboto"/>
              </a:rPr>
              <a:t>place value</a:t>
            </a:r>
            <a:endParaRPr b="1" u="sng"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Time / Fractions - Kitchen maths</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2, 3, 5 and 10 times tables </a:t>
            </a:r>
            <a:endParaRPr dirty="0">
              <a:latin typeface="Roboto"/>
              <a:ea typeface="Roboto"/>
              <a:cs typeface="Roboto"/>
              <a:sym typeface="Roboto"/>
            </a:endParaRPr>
          </a:p>
        </p:txBody>
      </p:sp>
      <p:pic>
        <p:nvPicPr>
          <p:cNvPr id="140" name="Google Shape;140;p23"/>
          <p:cNvPicPr preferRelativeResize="0"/>
          <p:nvPr/>
        </p:nvPicPr>
        <p:blipFill>
          <a:blip r:embed="rId3">
            <a:alphaModFix/>
          </a:blip>
          <a:stretch>
            <a:fillRect/>
          </a:stretch>
        </p:blipFill>
        <p:spPr>
          <a:xfrm>
            <a:off x="688050" y="742750"/>
            <a:ext cx="3400425" cy="4200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lvl="0"/>
            <a:r>
              <a:rPr lang="en" dirty="0"/>
              <a:t>Curriculum</a:t>
            </a:r>
            <a:endParaRPr dirty="0"/>
          </a:p>
        </p:txBody>
      </p:sp>
      <p:pic>
        <p:nvPicPr>
          <p:cNvPr id="146" name="Google Shape;146;p24"/>
          <p:cNvPicPr preferRelativeResize="0"/>
          <p:nvPr/>
        </p:nvPicPr>
        <p:blipFill>
          <a:blip r:embed="rId3">
            <a:alphaModFix/>
          </a:blip>
          <a:stretch>
            <a:fillRect/>
          </a:stretch>
        </p:blipFill>
        <p:spPr>
          <a:xfrm>
            <a:off x="547905" y="738188"/>
            <a:ext cx="2701732" cy="2504415"/>
          </a:xfrm>
          <a:prstGeom prst="rect">
            <a:avLst/>
          </a:prstGeom>
          <a:noFill/>
          <a:ln>
            <a:noFill/>
          </a:ln>
        </p:spPr>
      </p:pic>
      <p:pic>
        <p:nvPicPr>
          <p:cNvPr id="147" name="Google Shape;147;p24"/>
          <p:cNvPicPr preferRelativeResize="0"/>
          <p:nvPr/>
        </p:nvPicPr>
        <p:blipFill>
          <a:blip r:embed="rId4">
            <a:alphaModFix/>
          </a:blip>
          <a:stretch>
            <a:fillRect/>
          </a:stretch>
        </p:blipFill>
        <p:spPr>
          <a:xfrm>
            <a:off x="3249637" y="738188"/>
            <a:ext cx="3067095" cy="2504415"/>
          </a:xfrm>
          <a:prstGeom prst="rect">
            <a:avLst/>
          </a:prstGeom>
          <a:noFill/>
          <a:ln>
            <a:noFill/>
          </a:ln>
        </p:spPr>
      </p:pic>
      <p:pic>
        <p:nvPicPr>
          <p:cNvPr id="2" name="Picture 1">
            <a:extLst>
              <a:ext uri="{FF2B5EF4-FFF2-40B4-BE49-F238E27FC236}">
                <a16:creationId xmlns:a16="http://schemas.microsoft.com/office/drawing/2014/main" id="{49A63E1D-5AFC-4470-8EB4-50B83A745E3C}"/>
              </a:ext>
            </a:extLst>
          </p:cNvPr>
          <p:cNvPicPr>
            <a:picLocks noChangeAspect="1"/>
          </p:cNvPicPr>
          <p:nvPr/>
        </p:nvPicPr>
        <p:blipFill>
          <a:blip r:embed="rId5"/>
          <a:stretch>
            <a:fillRect/>
          </a:stretch>
        </p:blipFill>
        <p:spPr>
          <a:xfrm>
            <a:off x="238991" y="3909654"/>
            <a:ext cx="8666018" cy="1217496"/>
          </a:xfrm>
          <a:prstGeom prst="rect">
            <a:avLst/>
          </a:prstGeom>
        </p:spPr>
      </p:pic>
      <p:sp>
        <p:nvSpPr>
          <p:cNvPr id="6" name="TextBox 5">
            <a:extLst>
              <a:ext uri="{FF2B5EF4-FFF2-40B4-BE49-F238E27FC236}">
                <a16:creationId xmlns:a16="http://schemas.microsoft.com/office/drawing/2014/main" id="{73506AA3-7FCC-48D3-8363-F6D1A900ED11}"/>
              </a:ext>
            </a:extLst>
          </p:cNvPr>
          <p:cNvSpPr txBox="1"/>
          <p:nvPr/>
        </p:nvSpPr>
        <p:spPr>
          <a:xfrm>
            <a:off x="6562211" y="843927"/>
            <a:ext cx="2152724" cy="1892826"/>
          </a:xfrm>
          <a:prstGeom prst="rect">
            <a:avLst/>
          </a:prstGeom>
          <a:noFill/>
        </p:spPr>
        <p:txBody>
          <a:bodyPr wrap="square" rtlCol="0">
            <a:spAutoFit/>
          </a:bodyPr>
          <a:lstStyle/>
          <a:p>
            <a:r>
              <a:rPr lang="en-US" sz="1300" dirty="0">
                <a:latin typeface="Roboto"/>
                <a:ea typeface="Roboto"/>
              </a:rPr>
              <a:t>The children pray together at the beginning of the day, lunch time and at the end of the day.</a:t>
            </a:r>
          </a:p>
          <a:p>
            <a:r>
              <a:rPr lang="en-US" sz="1300" dirty="0">
                <a:latin typeface="Roboto"/>
                <a:ea typeface="Roboto"/>
              </a:rPr>
              <a:t>We attend church and celebrate mass at the beginning of each term and on Feast days that fall during the school week.</a:t>
            </a:r>
            <a:endParaRPr lang="en-GB" sz="1300" dirty="0">
              <a:latin typeface="Roboto"/>
              <a:ea typeface="Roboto"/>
            </a:endParaRP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DB038E27-AF9F-4096-8715-2CBD1CA8DB53}"/>
                  </a:ext>
                </a:extLst>
              </p14:cNvPr>
              <p14:cNvContentPartPr/>
              <p14:nvPr/>
            </p14:nvContentPartPr>
            <p14:xfrm>
              <a:off x="2187083" y="1300985"/>
              <a:ext cx="381600" cy="19800"/>
            </p14:xfrm>
          </p:contentPart>
        </mc:Choice>
        <mc:Fallback xmlns="">
          <p:pic>
            <p:nvPicPr>
              <p:cNvPr id="3" name="Ink 2">
                <a:extLst>
                  <a:ext uri="{FF2B5EF4-FFF2-40B4-BE49-F238E27FC236}">
                    <a16:creationId xmlns:a16="http://schemas.microsoft.com/office/drawing/2014/main" id="{DB038E27-AF9F-4096-8715-2CBD1CA8DB53}"/>
                  </a:ext>
                </a:extLst>
              </p:cNvPr>
              <p:cNvPicPr/>
              <p:nvPr/>
            </p:nvPicPr>
            <p:blipFill>
              <a:blip r:embed="rId7"/>
              <a:stretch>
                <a:fillRect/>
              </a:stretch>
            </p:blipFill>
            <p:spPr>
              <a:xfrm>
                <a:off x="2133443" y="1192985"/>
                <a:ext cx="4892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89A3862-145F-4B32-ABAF-EABE1ADFD4DF}"/>
                  </a:ext>
                </a:extLst>
              </p14:cNvPr>
              <p14:cNvContentPartPr/>
              <p14:nvPr/>
            </p14:nvContentPartPr>
            <p14:xfrm>
              <a:off x="1118243" y="984185"/>
              <a:ext cx="789840" cy="36000"/>
            </p14:xfrm>
          </p:contentPart>
        </mc:Choice>
        <mc:Fallback xmlns="">
          <p:pic>
            <p:nvPicPr>
              <p:cNvPr id="5" name="Ink 4">
                <a:extLst>
                  <a:ext uri="{FF2B5EF4-FFF2-40B4-BE49-F238E27FC236}">
                    <a16:creationId xmlns:a16="http://schemas.microsoft.com/office/drawing/2014/main" id="{889A3862-145F-4B32-ABAF-EABE1ADFD4DF}"/>
                  </a:ext>
                </a:extLst>
              </p:cNvPr>
              <p:cNvPicPr/>
              <p:nvPr/>
            </p:nvPicPr>
            <p:blipFill>
              <a:blip r:embed="rId9"/>
              <a:stretch>
                <a:fillRect/>
              </a:stretch>
            </p:blipFill>
            <p:spPr>
              <a:xfrm>
                <a:off x="1064243" y="876185"/>
                <a:ext cx="8974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2975383-B7E1-4F8D-A940-7C14BA941515}"/>
                  </a:ext>
                </a:extLst>
              </p14:cNvPr>
              <p14:cNvContentPartPr/>
              <p14:nvPr/>
            </p14:nvContentPartPr>
            <p14:xfrm>
              <a:off x="1364483" y="1757465"/>
              <a:ext cx="343080" cy="8280"/>
            </p14:xfrm>
          </p:contentPart>
        </mc:Choice>
        <mc:Fallback xmlns="">
          <p:pic>
            <p:nvPicPr>
              <p:cNvPr id="7" name="Ink 6">
                <a:extLst>
                  <a:ext uri="{FF2B5EF4-FFF2-40B4-BE49-F238E27FC236}">
                    <a16:creationId xmlns:a16="http://schemas.microsoft.com/office/drawing/2014/main" id="{52975383-B7E1-4F8D-A940-7C14BA941515}"/>
                  </a:ext>
                </a:extLst>
              </p:cNvPr>
              <p:cNvPicPr/>
              <p:nvPr/>
            </p:nvPicPr>
            <p:blipFill>
              <a:blip r:embed="rId11"/>
              <a:stretch>
                <a:fillRect/>
              </a:stretch>
            </p:blipFill>
            <p:spPr>
              <a:xfrm>
                <a:off x="1310483" y="1649825"/>
                <a:ext cx="4507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9E1E2444-6D69-4D4D-A505-175E6E28D9DD}"/>
                  </a:ext>
                </a:extLst>
              </p14:cNvPr>
              <p14:cNvContentPartPr/>
              <p14:nvPr/>
            </p14:nvContentPartPr>
            <p14:xfrm>
              <a:off x="942203" y="1505105"/>
              <a:ext cx="328320" cy="21240"/>
            </p14:xfrm>
          </p:contentPart>
        </mc:Choice>
        <mc:Fallback xmlns="">
          <p:pic>
            <p:nvPicPr>
              <p:cNvPr id="10" name="Ink 9">
                <a:extLst>
                  <a:ext uri="{FF2B5EF4-FFF2-40B4-BE49-F238E27FC236}">
                    <a16:creationId xmlns:a16="http://schemas.microsoft.com/office/drawing/2014/main" id="{9E1E2444-6D69-4D4D-A505-175E6E28D9DD}"/>
                  </a:ext>
                </a:extLst>
              </p:cNvPr>
              <p:cNvPicPr/>
              <p:nvPr/>
            </p:nvPicPr>
            <p:blipFill>
              <a:blip r:embed="rId13"/>
              <a:stretch>
                <a:fillRect/>
              </a:stretch>
            </p:blipFill>
            <p:spPr>
              <a:xfrm>
                <a:off x="888563" y="1397105"/>
                <a:ext cx="4359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6B56DD4A-5A06-4310-A446-C7044C36AB50}"/>
                  </a:ext>
                </a:extLst>
              </p14:cNvPr>
              <p14:cNvContentPartPr/>
              <p14:nvPr/>
            </p14:nvContentPartPr>
            <p14:xfrm>
              <a:off x="1765163" y="2370185"/>
              <a:ext cx="371520" cy="21960"/>
            </p14:xfrm>
          </p:contentPart>
        </mc:Choice>
        <mc:Fallback xmlns="">
          <p:pic>
            <p:nvPicPr>
              <p:cNvPr id="11" name="Ink 10">
                <a:extLst>
                  <a:ext uri="{FF2B5EF4-FFF2-40B4-BE49-F238E27FC236}">
                    <a16:creationId xmlns:a16="http://schemas.microsoft.com/office/drawing/2014/main" id="{6B56DD4A-5A06-4310-A446-C7044C36AB50}"/>
                  </a:ext>
                </a:extLst>
              </p:cNvPr>
              <p:cNvPicPr/>
              <p:nvPr/>
            </p:nvPicPr>
            <p:blipFill>
              <a:blip r:embed="rId15"/>
              <a:stretch>
                <a:fillRect/>
              </a:stretch>
            </p:blipFill>
            <p:spPr>
              <a:xfrm>
                <a:off x="1711523" y="2262185"/>
                <a:ext cx="4791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EA58810-C542-45CF-BF40-A75B49B90BFD}"/>
                  </a:ext>
                </a:extLst>
              </p14:cNvPr>
              <p14:cNvContentPartPr/>
              <p14:nvPr/>
            </p14:nvContentPartPr>
            <p14:xfrm>
              <a:off x="2602163" y="2053385"/>
              <a:ext cx="245160" cy="14760"/>
            </p14:xfrm>
          </p:contentPart>
        </mc:Choice>
        <mc:Fallback xmlns="">
          <p:pic>
            <p:nvPicPr>
              <p:cNvPr id="12" name="Ink 11">
                <a:extLst>
                  <a:ext uri="{FF2B5EF4-FFF2-40B4-BE49-F238E27FC236}">
                    <a16:creationId xmlns:a16="http://schemas.microsoft.com/office/drawing/2014/main" id="{8EA58810-C542-45CF-BF40-A75B49B90BFD}"/>
                  </a:ext>
                </a:extLst>
              </p:cNvPr>
              <p:cNvPicPr/>
              <p:nvPr/>
            </p:nvPicPr>
            <p:blipFill>
              <a:blip r:embed="rId17"/>
              <a:stretch>
                <a:fillRect/>
              </a:stretch>
            </p:blipFill>
            <p:spPr>
              <a:xfrm>
                <a:off x="2548523" y="1945745"/>
                <a:ext cx="3528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614785A8-D649-463A-A497-BE2A040C94B4}"/>
                  </a:ext>
                </a:extLst>
              </p14:cNvPr>
              <p14:cNvContentPartPr/>
              <p14:nvPr/>
            </p14:nvContentPartPr>
            <p14:xfrm>
              <a:off x="1540163" y="2650985"/>
              <a:ext cx="399600" cy="8640"/>
            </p14:xfrm>
          </p:contentPart>
        </mc:Choice>
        <mc:Fallback xmlns="">
          <p:pic>
            <p:nvPicPr>
              <p:cNvPr id="13" name="Ink 12">
                <a:extLst>
                  <a:ext uri="{FF2B5EF4-FFF2-40B4-BE49-F238E27FC236}">
                    <a16:creationId xmlns:a16="http://schemas.microsoft.com/office/drawing/2014/main" id="{614785A8-D649-463A-A497-BE2A040C94B4}"/>
                  </a:ext>
                </a:extLst>
              </p:cNvPr>
              <p:cNvPicPr/>
              <p:nvPr/>
            </p:nvPicPr>
            <p:blipFill>
              <a:blip r:embed="rId19"/>
              <a:stretch>
                <a:fillRect/>
              </a:stretch>
            </p:blipFill>
            <p:spPr>
              <a:xfrm>
                <a:off x="1486163" y="2542985"/>
                <a:ext cx="507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4B3C8071-8FAF-4808-AD29-354CCE7774BA}"/>
                  </a:ext>
                </a:extLst>
              </p14:cNvPr>
              <p14:cNvContentPartPr/>
              <p14:nvPr/>
            </p14:nvContentPartPr>
            <p14:xfrm>
              <a:off x="2306963" y="2650985"/>
              <a:ext cx="515880" cy="10800"/>
            </p14:xfrm>
          </p:contentPart>
        </mc:Choice>
        <mc:Fallback xmlns="">
          <p:pic>
            <p:nvPicPr>
              <p:cNvPr id="14" name="Ink 13">
                <a:extLst>
                  <a:ext uri="{FF2B5EF4-FFF2-40B4-BE49-F238E27FC236}">
                    <a16:creationId xmlns:a16="http://schemas.microsoft.com/office/drawing/2014/main" id="{4B3C8071-8FAF-4808-AD29-354CCE7774BA}"/>
                  </a:ext>
                </a:extLst>
              </p:cNvPr>
              <p:cNvPicPr/>
              <p:nvPr/>
            </p:nvPicPr>
            <p:blipFill>
              <a:blip r:embed="rId21"/>
              <a:stretch>
                <a:fillRect/>
              </a:stretch>
            </p:blipFill>
            <p:spPr>
              <a:xfrm>
                <a:off x="2252963" y="2542985"/>
                <a:ext cx="6235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12CA46CC-FF72-4DA2-836B-61F05D1F1A28}"/>
                  </a:ext>
                </a:extLst>
              </p14:cNvPr>
              <p14:cNvContentPartPr/>
              <p14:nvPr/>
            </p14:nvContentPartPr>
            <p14:xfrm>
              <a:off x="942203" y="2946905"/>
              <a:ext cx="216360" cy="360"/>
            </p14:xfrm>
          </p:contentPart>
        </mc:Choice>
        <mc:Fallback xmlns="">
          <p:pic>
            <p:nvPicPr>
              <p:cNvPr id="15" name="Ink 14">
                <a:extLst>
                  <a:ext uri="{FF2B5EF4-FFF2-40B4-BE49-F238E27FC236}">
                    <a16:creationId xmlns:a16="http://schemas.microsoft.com/office/drawing/2014/main" id="{12CA46CC-FF72-4DA2-836B-61F05D1F1A28}"/>
                  </a:ext>
                </a:extLst>
              </p:cNvPr>
              <p:cNvPicPr/>
              <p:nvPr/>
            </p:nvPicPr>
            <p:blipFill>
              <a:blip r:embed="rId23"/>
              <a:stretch>
                <a:fillRect/>
              </a:stretch>
            </p:blipFill>
            <p:spPr>
              <a:xfrm>
                <a:off x="888563" y="2838905"/>
                <a:ext cx="324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2F5B2FE5-0E79-4921-92E4-B6DF8323956D}"/>
                  </a:ext>
                </a:extLst>
              </p14:cNvPr>
              <p14:cNvContentPartPr/>
              <p14:nvPr/>
            </p14:nvContentPartPr>
            <p14:xfrm>
              <a:off x="5078243" y="1828745"/>
              <a:ext cx="806040" cy="28440"/>
            </p14:xfrm>
          </p:contentPart>
        </mc:Choice>
        <mc:Fallback xmlns="">
          <p:pic>
            <p:nvPicPr>
              <p:cNvPr id="16" name="Ink 15">
                <a:extLst>
                  <a:ext uri="{FF2B5EF4-FFF2-40B4-BE49-F238E27FC236}">
                    <a16:creationId xmlns:a16="http://schemas.microsoft.com/office/drawing/2014/main" id="{2F5B2FE5-0E79-4921-92E4-B6DF8323956D}"/>
                  </a:ext>
                </a:extLst>
              </p:cNvPr>
              <p:cNvPicPr/>
              <p:nvPr/>
            </p:nvPicPr>
            <p:blipFill>
              <a:blip r:embed="rId25"/>
              <a:stretch>
                <a:fillRect/>
              </a:stretch>
            </p:blipFill>
            <p:spPr>
              <a:xfrm>
                <a:off x="5024603" y="1720745"/>
                <a:ext cx="9136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3F5D6DB1-3071-4A25-B69F-0EBE1A0C0D73}"/>
                  </a:ext>
                </a:extLst>
              </p14:cNvPr>
              <p14:cNvContentPartPr/>
              <p14:nvPr/>
            </p14:nvContentPartPr>
            <p14:xfrm>
              <a:off x="5253923" y="1356785"/>
              <a:ext cx="488880" cy="21240"/>
            </p14:xfrm>
          </p:contentPart>
        </mc:Choice>
        <mc:Fallback xmlns="">
          <p:pic>
            <p:nvPicPr>
              <p:cNvPr id="17" name="Ink 16">
                <a:extLst>
                  <a:ext uri="{FF2B5EF4-FFF2-40B4-BE49-F238E27FC236}">
                    <a16:creationId xmlns:a16="http://schemas.microsoft.com/office/drawing/2014/main" id="{3F5D6DB1-3071-4A25-B69F-0EBE1A0C0D73}"/>
                  </a:ext>
                </a:extLst>
              </p:cNvPr>
              <p:cNvPicPr/>
              <p:nvPr/>
            </p:nvPicPr>
            <p:blipFill>
              <a:blip r:embed="rId27"/>
              <a:stretch>
                <a:fillRect/>
              </a:stretch>
            </p:blipFill>
            <p:spPr>
              <a:xfrm>
                <a:off x="5200283" y="1248785"/>
                <a:ext cx="5965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6A8955AB-6CC6-402F-BCFA-4D1CD1C1347C}"/>
                  </a:ext>
                </a:extLst>
              </p14:cNvPr>
              <p14:cNvContentPartPr/>
              <p14:nvPr/>
            </p14:nvContentPartPr>
            <p14:xfrm>
              <a:off x="3706643" y="2288465"/>
              <a:ext cx="779400" cy="5400"/>
            </p14:xfrm>
          </p:contentPart>
        </mc:Choice>
        <mc:Fallback xmlns="">
          <p:pic>
            <p:nvPicPr>
              <p:cNvPr id="18" name="Ink 17">
                <a:extLst>
                  <a:ext uri="{FF2B5EF4-FFF2-40B4-BE49-F238E27FC236}">
                    <a16:creationId xmlns:a16="http://schemas.microsoft.com/office/drawing/2014/main" id="{6A8955AB-6CC6-402F-BCFA-4D1CD1C1347C}"/>
                  </a:ext>
                </a:extLst>
              </p:cNvPr>
              <p:cNvPicPr/>
              <p:nvPr/>
            </p:nvPicPr>
            <p:blipFill>
              <a:blip r:embed="rId29"/>
              <a:stretch>
                <a:fillRect/>
              </a:stretch>
            </p:blipFill>
            <p:spPr>
              <a:xfrm>
                <a:off x="3652643" y="2180825"/>
                <a:ext cx="887040" cy="221040"/>
              </a:xfrm>
              <a:prstGeom prst="rect">
                <a:avLst/>
              </a:prstGeom>
            </p:spPr>
          </p:pic>
        </mc:Fallback>
      </mc:AlternateContent>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913</Words>
  <Application>Microsoft Office PowerPoint</Application>
  <PresentationFormat>On-screen Show (16:9)</PresentationFormat>
  <Paragraphs>101</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Roboto</vt:lpstr>
      <vt:lpstr>Arial</vt:lpstr>
      <vt:lpstr>Material</vt:lpstr>
      <vt:lpstr>Year 2 Curriculum Information for Parents</vt:lpstr>
      <vt:lpstr>Contents</vt:lpstr>
      <vt:lpstr>School Day/Week</vt:lpstr>
      <vt:lpstr>Uniform</vt:lpstr>
      <vt:lpstr>Behaviour </vt:lpstr>
      <vt:lpstr>Curriculum </vt:lpstr>
      <vt:lpstr>Curriculum </vt:lpstr>
      <vt:lpstr>Curriculum</vt:lpstr>
      <vt:lpstr>Curriculum</vt:lpstr>
      <vt:lpstr>Curriculum</vt:lpstr>
      <vt:lpstr>End of year assessments</vt:lpstr>
      <vt:lpstr>Maths Homework and Spellings </vt:lpstr>
      <vt:lpstr>Other Information  </vt:lpstr>
      <vt:lpstr>Class mascots and prayer book</vt:lpstr>
      <vt:lpstr>Summary/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Curriculum Meeting 202</dc:title>
  <dc:creator>Robert Shreeves</dc:creator>
  <cp:lastModifiedBy>Sophie Rowley</cp:lastModifiedBy>
  <cp:revision>43</cp:revision>
  <dcterms:modified xsi:type="dcterms:W3CDTF">2024-09-11T06:54:54Z</dcterms:modified>
</cp:coreProperties>
</file>