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34" r:id="rId2"/>
    <p:sldId id="335" r:id="rId3"/>
    <p:sldId id="342" r:id="rId4"/>
    <p:sldId id="415" r:id="rId5"/>
    <p:sldId id="414" r:id="rId6"/>
    <p:sldId id="338" r:id="rId7"/>
    <p:sldId id="403" r:id="rId8"/>
    <p:sldId id="383" r:id="rId9"/>
    <p:sldId id="404" r:id="rId10"/>
    <p:sldId id="379" r:id="rId11"/>
    <p:sldId id="380" r:id="rId12"/>
    <p:sldId id="402" r:id="rId13"/>
    <p:sldId id="405" r:id="rId14"/>
    <p:sldId id="406" r:id="rId15"/>
    <p:sldId id="337" r:id="rId16"/>
    <p:sldId id="407" r:id="rId17"/>
    <p:sldId id="409" r:id="rId18"/>
    <p:sldId id="408" r:id="rId19"/>
    <p:sldId id="410" r:id="rId20"/>
    <p:sldId id="412" r:id="rId21"/>
    <p:sldId id="411" r:id="rId22"/>
    <p:sldId id="343" r:id="rId23"/>
    <p:sldId id="339" r:id="rId24"/>
    <p:sldId id="398" r:id="rId25"/>
    <p:sldId id="385" r:id="rId26"/>
    <p:sldId id="401" r:id="rId27"/>
    <p:sldId id="268" r:id="rId28"/>
    <p:sldId id="416" r:id="rId29"/>
    <p:sldId id="413" r:id="rId30"/>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Nicou" initials="CN" lastIdx="3" clrIdx="0">
    <p:extLst>
      <p:ext uri="{19B8F6BF-5375-455C-9EA6-DF929625EA0E}">
        <p15:presenceInfo xmlns:p15="http://schemas.microsoft.com/office/powerpoint/2012/main" userId="S-1-5-21-2953492886-1311430357-2166134474-11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7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9-04T15:57:19.057"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9-04T15:59:43.714" idx="2">
    <p:pos x="10" y="10"/>
    <p:text/>
    <p:extLst>
      <p:ext uri="{C676402C-5697-4E1C-873F-D02D1690AC5C}">
        <p15:threadingInfo xmlns:p15="http://schemas.microsoft.com/office/powerpoint/2012/main" timeZoneBias="-60"/>
      </p:ext>
    </p:extLst>
  </p:cm>
  <p:cm authorId="1" dt="2024-09-04T15:59:47.011" idx="3">
    <p:pos x="146" y="146"/>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583EA599-4250-4980-A72D-39FCF2E5867E}" type="datetimeFigureOut">
              <a:rPr lang="en-GB" smtClean="0"/>
              <a:t>10/09/2024</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7F3652F3-8F50-44A8-A90C-87652AD727D9}" type="slidenum">
              <a:rPr lang="en-GB" smtClean="0"/>
              <a:t>‹#›</a:t>
            </a:fld>
            <a:endParaRPr lang="en-GB"/>
          </a:p>
        </p:txBody>
      </p:sp>
    </p:spTree>
    <p:extLst>
      <p:ext uri="{BB962C8B-B14F-4D97-AF65-F5344CB8AC3E}">
        <p14:creationId xmlns:p14="http://schemas.microsoft.com/office/powerpoint/2010/main" val="325657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1BC85E6-5C1D-46D5-A7AE-7DD51EDAED33}"/>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DB8E4586-DE8F-4A5F-89AF-DB6C2AD4AC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6687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6971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56258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48568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3312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8980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5926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76964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58217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9009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48533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75271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32BCF26-B9BC-482B-BB6E-50582F5CF710}"/>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6222A6BC-EF0C-44EF-AB3C-EF18487676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a:extLst>
              <a:ext uri="{FF2B5EF4-FFF2-40B4-BE49-F238E27FC236}">
                <a16:creationId xmlns:a16="http://schemas.microsoft.com/office/drawing/2014/main" id="{36B553F5-174C-4AB5-B0F2-44B4A3EA60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E80C6BC5-6BAD-49E7-BEE7-7AEBA9E5C586}" type="slidenum">
              <a:rPr lang="en-US" altLang="en-US" smtClean="0"/>
              <a:pPr>
                <a:spcBef>
                  <a:spcPct val="0"/>
                </a:spcBef>
              </a:pPr>
              <a:t>24</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F65A5EB-C734-46E2-8DF5-ED3D6935F62D}"/>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209CA0B7-8E84-4845-94F5-0C4957DF8D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Letter with highlighted missing/incorrect items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6013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956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8703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D81B4EB-F666-4A97-92BD-169CE74ADE0B}"/>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7EE964E6-41AC-4A83-9825-B470047663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a:extLst>
              <a:ext uri="{FF2B5EF4-FFF2-40B4-BE49-F238E27FC236}">
                <a16:creationId xmlns:a16="http://schemas.microsoft.com/office/drawing/2014/main" id="{CC3A27C1-ED82-4CAF-83A3-A34117AC0B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fld id="{9C30E08B-65F2-4C18-8B2A-E8DC03EDF296}" type="slidenum">
              <a:rPr lang="en-US" altLang="en-US" sz="1200" smtClean="0">
                <a:latin typeface="Times New Roman" panose="02020603050405020304" pitchFamily="18" charset="0"/>
              </a:rPr>
              <a:pPr/>
              <a:t>5</a:t>
            </a:fld>
            <a:endParaRPr lang="en-US" altLang="en-US" sz="120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31398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9541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50EE54-F8F4-4539-8FDD-DCC0F35ADA1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8D05502-D51F-405E-AD8F-E4780ADEF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41516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BAA5F54-025A-4831-99A8-5CCFCA8B45BF}"/>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8FB851A7-8D55-4EDF-8388-19F205A23E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id="{16F7BD9C-20B0-40B9-A9AD-CD50AFF87B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84D01DB-4F84-4856-9012-822217E5455E}" type="slidenum">
              <a:rPr lang="en-US" altLang="en-US" smtClean="0"/>
              <a:pPr>
                <a:spcBef>
                  <a:spcPct val="0"/>
                </a:spcBef>
              </a:pPr>
              <a:t>10</a:t>
            </a:fld>
            <a:endParaRPr lang="en-US" altLang="en-US"/>
          </a:p>
        </p:txBody>
      </p:sp>
    </p:spTree>
    <p:extLst>
      <p:ext uri="{BB962C8B-B14F-4D97-AF65-F5344CB8AC3E}">
        <p14:creationId xmlns:p14="http://schemas.microsoft.com/office/powerpoint/2010/main" val="27092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E1DB-7619-445A-9566-C4EECF2B5C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6D52C9-E89E-4BA0-BA25-3FCFCD2FD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F85C2E-2EDE-47D5-B0C7-6AA9B01B7BE2}"/>
              </a:ext>
            </a:extLst>
          </p:cNvPr>
          <p:cNvSpPr>
            <a:spLocks noGrp="1"/>
          </p:cNvSpPr>
          <p:nvPr>
            <p:ph type="dt" sz="half" idx="10"/>
          </p:nvPr>
        </p:nvSpPr>
        <p:spPr/>
        <p:txBody>
          <a:bodyPr/>
          <a:lstStyle/>
          <a:p>
            <a:fld id="{33326590-EB38-42B4-9A80-DDA857DBF165}" type="datetimeFigureOut">
              <a:rPr lang="en-GB" smtClean="0"/>
              <a:t>10/09/2024</a:t>
            </a:fld>
            <a:endParaRPr lang="en-GB"/>
          </a:p>
        </p:txBody>
      </p:sp>
      <p:sp>
        <p:nvSpPr>
          <p:cNvPr id="5" name="Footer Placeholder 4">
            <a:extLst>
              <a:ext uri="{FF2B5EF4-FFF2-40B4-BE49-F238E27FC236}">
                <a16:creationId xmlns:a16="http://schemas.microsoft.com/office/drawing/2014/main" id="{824C7363-0C34-40EC-9979-FB1F95AF4B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CF5549-419D-4806-BBFF-0A5F315A1EF1}"/>
              </a:ext>
            </a:extLst>
          </p:cNvPr>
          <p:cNvSpPr>
            <a:spLocks noGrp="1"/>
          </p:cNvSpPr>
          <p:nvPr>
            <p:ph type="sldNum" sz="quarter" idx="12"/>
          </p:nvPr>
        </p:nvSpPr>
        <p:spPr/>
        <p:txBody>
          <a:bodyPr/>
          <a:lstStyle/>
          <a:p>
            <a:fld id="{C6BE3530-4815-46E5-876D-57673BC1F53D}" type="slidenum">
              <a:rPr lang="en-GB" smtClean="0"/>
              <a:t>‹#›</a:t>
            </a:fld>
            <a:endParaRPr lang="en-GB"/>
          </a:p>
        </p:txBody>
      </p:sp>
    </p:spTree>
    <p:extLst>
      <p:ext uri="{BB962C8B-B14F-4D97-AF65-F5344CB8AC3E}">
        <p14:creationId xmlns:p14="http://schemas.microsoft.com/office/powerpoint/2010/main" val="129128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06AE-DED2-4379-9163-DE17864066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8CC903-E7CF-46D1-A7EC-00261F5256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34CC1E-63E3-4BD8-86AE-F35EC23CBEB2}"/>
              </a:ext>
            </a:extLst>
          </p:cNvPr>
          <p:cNvSpPr>
            <a:spLocks noGrp="1"/>
          </p:cNvSpPr>
          <p:nvPr>
            <p:ph type="dt" sz="half" idx="10"/>
          </p:nvPr>
        </p:nvSpPr>
        <p:spPr/>
        <p:txBody>
          <a:bodyPr/>
          <a:lstStyle/>
          <a:p>
            <a:fld id="{33326590-EB38-42B4-9A80-DDA857DBF165}" type="datetimeFigureOut">
              <a:rPr lang="en-GB" smtClean="0"/>
              <a:t>10/09/2024</a:t>
            </a:fld>
            <a:endParaRPr lang="en-GB"/>
          </a:p>
        </p:txBody>
      </p:sp>
      <p:sp>
        <p:nvSpPr>
          <p:cNvPr id="5" name="Footer Placeholder 4">
            <a:extLst>
              <a:ext uri="{FF2B5EF4-FFF2-40B4-BE49-F238E27FC236}">
                <a16:creationId xmlns:a16="http://schemas.microsoft.com/office/drawing/2014/main" id="{C13BCE57-D113-478C-95C2-62E890A02C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C3C45A-E2D0-4102-A7A0-53DB1537B80D}"/>
              </a:ext>
            </a:extLst>
          </p:cNvPr>
          <p:cNvSpPr>
            <a:spLocks noGrp="1"/>
          </p:cNvSpPr>
          <p:nvPr>
            <p:ph type="sldNum" sz="quarter" idx="12"/>
          </p:nvPr>
        </p:nvSpPr>
        <p:spPr/>
        <p:txBody>
          <a:bodyPr/>
          <a:lstStyle/>
          <a:p>
            <a:fld id="{C6BE3530-4815-46E5-876D-57673BC1F53D}" type="slidenum">
              <a:rPr lang="en-GB" smtClean="0"/>
              <a:t>‹#›</a:t>
            </a:fld>
            <a:endParaRPr lang="en-GB"/>
          </a:p>
        </p:txBody>
      </p:sp>
    </p:spTree>
    <p:extLst>
      <p:ext uri="{BB962C8B-B14F-4D97-AF65-F5344CB8AC3E}">
        <p14:creationId xmlns:p14="http://schemas.microsoft.com/office/powerpoint/2010/main" val="165977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18C8B7-7415-4650-8518-DB00F11DA1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835758-BD6A-4AD4-B327-AA2A33A658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5D5E0C-B26E-4BFA-ABA8-F1D1F0307AEB}"/>
              </a:ext>
            </a:extLst>
          </p:cNvPr>
          <p:cNvSpPr>
            <a:spLocks noGrp="1"/>
          </p:cNvSpPr>
          <p:nvPr>
            <p:ph type="dt" sz="half" idx="10"/>
          </p:nvPr>
        </p:nvSpPr>
        <p:spPr/>
        <p:txBody>
          <a:bodyPr/>
          <a:lstStyle/>
          <a:p>
            <a:fld id="{33326590-EB38-42B4-9A80-DDA857DBF165}" type="datetimeFigureOut">
              <a:rPr lang="en-GB" smtClean="0"/>
              <a:t>10/09/2024</a:t>
            </a:fld>
            <a:endParaRPr lang="en-GB"/>
          </a:p>
        </p:txBody>
      </p:sp>
      <p:sp>
        <p:nvSpPr>
          <p:cNvPr id="5" name="Footer Placeholder 4">
            <a:extLst>
              <a:ext uri="{FF2B5EF4-FFF2-40B4-BE49-F238E27FC236}">
                <a16:creationId xmlns:a16="http://schemas.microsoft.com/office/drawing/2014/main" id="{79A5D56E-0670-4148-ABDD-1C7F6F0E2F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7E6C73-2FE7-42AB-835D-AB79E7EFD29A}"/>
              </a:ext>
            </a:extLst>
          </p:cNvPr>
          <p:cNvSpPr>
            <a:spLocks noGrp="1"/>
          </p:cNvSpPr>
          <p:nvPr>
            <p:ph type="sldNum" sz="quarter" idx="12"/>
          </p:nvPr>
        </p:nvSpPr>
        <p:spPr/>
        <p:txBody>
          <a:bodyPr/>
          <a:lstStyle/>
          <a:p>
            <a:fld id="{C6BE3530-4815-46E5-876D-57673BC1F53D}" type="slidenum">
              <a:rPr lang="en-GB" smtClean="0"/>
              <a:t>‹#›</a:t>
            </a:fld>
            <a:endParaRPr lang="en-GB"/>
          </a:p>
        </p:txBody>
      </p:sp>
    </p:spTree>
    <p:extLst>
      <p:ext uri="{BB962C8B-B14F-4D97-AF65-F5344CB8AC3E}">
        <p14:creationId xmlns:p14="http://schemas.microsoft.com/office/powerpoint/2010/main" val="343236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CB25-E2DE-4033-BB6A-933AE13F6E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9F5BA1-887A-498A-B8F8-E4A164DFE5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CFD9C6-B29C-4C9B-A918-37AF4F47885B}"/>
              </a:ext>
            </a:extLst>
          </p:cNvPr>
          <p:cNvSpPr>
            <a:spLocks noGrp="1"/>
          </p:cNvSpPr>
          <p:nvPr>
            <p:ph type="dt" sz="half" idx="10"/>
          </p:nvPr>
        </p:nvSpPr>
        <p:spPr/>
        <p:txBody>
          <a:bodyPr/>
          <a:lstStyle/>
          <a:p>
            <a:fld id="{33326590-EB38-42B4-9A80-DDA857DBF165}" type="datetimeFigureOut">
              <a:rPr lang="en-GB" smtClean="0"/>
              <a:t>10/09/2024</a:t>
            </a:fld>
            <a:endParaRPr lang="en-GB"/>
          </a:p>
        </p:txBody>
      </p:sp>
      <p:sp>
        <p:nvSpPr>
          <p:cNvPr id="5" name="Footer Placeholder 4">
            <a:extLst>
              <a:ext uri="{FF2B5EF4-FFF2-40B4-BE49-F238E27FC236}">
                <a16:creationId xmlns:a16="http://schemas.microsoft.com/office/drawing/2014/main" id="{8E40CB25-DF07-46C0-BA95-2D5076D363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07A0DB-898D-4956-8B9F-C8A214BF0B7E}"/>
              </a:ext>
            </a:extLst>
          </p:cNvPr>
          <p:cNvSpPr>
            <a:spLocks noGrp="1"/>
          </p:cNvSpPr>
          <p:nvPr>
            <p:ph type="sldNum" sz="quarter" idx="12"/>
          </p:nvPr>
        </p:nvSpPr>
        <p:spPr/>
        <p:txBody>
          <a:bodyPr/>
          <a:lstStyle/>
          <a:p>
            <a:fld id="{C6BE3530-4815-46E5-876D-57673BC1F53D}" type="slidenum">
              <a:rPr lang="en-GB" smtClean="0"/>
              <a:t>‹#›</a:t>
            </a:fld>
            <a:endParaRPr lang="en-GB"/>
          </a:p>
        </p:txBody>
      </p:sp>
    </p:spTree>
    <p:extLst>
      <p:ext uri="{BB962C8B-B14F-4D97-AF65-F5344CB8AC3E}">
        <p14:creationId xmlns:p14="http://schemas.microsoft.com/office/powerpoint/2010/main" val="167583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FD2E-DCA3-47B3-8045-B61D7B8845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E6CA9B2-3638-4FB3-85E5-B633C86D40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806D4C-7424-40D5-9644-1779360FBB89}"/>
              </a:ext>
            </a:extLst>
          </p:cNvPr>
          <p:cNvSpPr>
            <a:spLocks noGrp="1"/>
          </p:cNvSpPr>
          <p:nvPr>
            <p:ph type="dt" sz="half" idx="10"/>
          </p:nvPr>
        </p:nvSpPr>
        <p:spPr/>
        <p:txBody>
          <a:bodyPr/>
          <a:lstStyle/>
          <a:p>
            <a:fld id="{33326590-EB38-42B4-9A80-DDA857DBF165}" type="datetimeFigureOut">
              <a:rPr lang="en-GB" smtClean="0"/>
              <a:t>10/09/2024</a:t>
            </a:fld>
            <a:endParaRPr lang="en-GB"/>
          </a:p>
        </p:txBody>
      </p:sp>
      <p:sp>
        <p:nvSpPr>
          <p:cNvPr id="5" name="Footer Placeholder 4">
            <a:extLst>
              <a:ext uri="{FF2B5EF4-FFF2-40B4-BE49-F238E27FC236}">
                <a16:creationId xmlns:a16="http://schemas.microsoft.com/office/drawing/2014/main" id="{9AB643BD-8B77-4E4E-B9A8-518FF8C230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46273F-20A2-4710-8285-274C794F45C3}"/>
              </a:ext>
            </a:extLst>
          </p:cNvPr>
          <p:cNvSpPr>
            <a:spLocks noGrp="1"/>
          </p:cNvSpPr>
          <p:nvPr>
            <p:ph type="sldNum" sz="quarter" idx="12"/>
          </p:nvPr>
        </p:nvSpPr>
        <p:spPr/>
        <p:txBody>
          <a:bodyPr/>
          <a:lstStyle/>
          <a:p>
            <a:fld id="{C6BE3530-4815-46E5-876D-57673BC1F53D}" type="slidenum">
              <a:rPr lang="en-GB" smtClean="0"/>
              <a:t>‹#›</a:t>
            </a:fld>
            <a:endParaRPr lang="en-GB"/>
          </a:p>
        </p:txBody>
      </p:sp>
    </p:spTree>
    <p:extLst>
      <p:ext uri="{BB962C8B-B14F-4D97-AF65-F5344CB8AC3E}">
        <p14:creationId xmlns:p14="http://schemas.microsoft.com/office/powerpoint/2010/main" val="3976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7CF1A-B97B-487A-811E-4CC43D131F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F567C0-CEB5-468C-8F44-5CAFD6A5B1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F6FB60-471E-4617-B503-B04D09F797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20B408-B589-42E2-A411-F6216868FEBE}"/>
              </a:ext>
            </a:extLst>
          </p:cNvPr>
          <p:cNvSpPr>
            <a:spLocks noGrp="1"/>
          </p:cNvSpPr>
          <p:nvPr>
            <p:ph type="dt" sz="half" idx="10"/>
          </p:nvPr>
        </p:nvSpPr>
        <p:spPr/>
        <p:txBody>
          <a:bodyPr/>
          <a:lstStyle/>
          <a:p>
            <a:fld id="{33326590-EB38-42B4-9A80-DDA857DBF165}" type="datetimeFigureOut">
              <a:rPr lang="en-GB" smtClean="0"/>
              <a:t>10/09/2024</a:t>
            </a:fld>
            <a:endParaRPr lang="en-GB"/>
          </a:p>
        </p:txBody>
      </p:sp>
      <p:sp>
        <p:nvSpPr>
          <p:cNvPr id="6" name="Footer Placeholder 5">
            <a:extLst>
              <a:ext uri="{FF2B5EF4-FFF2-40B4-BE49-F238E27FC236}">
                <a16:creationId xmlns:a16="http://schemas.microsoft.com/office/drawing/2014/main" id="{6886AADC-C8E8-4A27-B332-9520CF2085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87E047-B08A-4BB9-864A-D7AB1B999965}"/>
              </a:ext>
            </a:extLst>
          </p:cNvPr>
          <p:cNvSpPr>
            <a:spLocks noGrp="1"/>
          </p:cNvSpPr>
          <p:nvPr>
            <p:ph type="sldNum" sz="quarter" idx="12"/>
          </p:nvPr>
        </p:nvSpPr>
        <p:spPr/>
        <p:txBody>
          <a:bodyPr/>
          <a:lstStyle/>
          <a:p>
            <a:fld id="{C6BE3530-4815-46E5-876D-57673BC1F53D}" type="slidenum">
              <a:rPr lang="en-GB" smtClean="0"/>
              <a:t>‹#›</a:t>
            </a:fld>
            <a:endParaRPr lang="en-GB"/>
          </a:p>
        </p:txBody>
      </p:sp>
    </p:spTree>
    <p:extLst>
      <p:ext uri="{BB962C8B-B14F-4D97-AF65-F5344CB8AC3E}">
        <p14:creationId xmlns:p14="http://schemas.microsoft.com/office/powerpoint/2010/main" val="341980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9847-D52D-43D5-8303-71F42126E7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C7F1C1-0F98-4800-98C9-B846394C1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78CB50-6952-498D-833B-8AB3580D6B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F7D83A-48B7-4E4F-9328-B995D7A97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5C2390-E2F3-49EA-A6F8-97997AE724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1A4935-EE40-4248-89E3-9B5FC22CBABA}"/>
              </a:ext>
            </a:extLst>
          </p:cNvPr>
          <p:cNvSpPr>
            <a:spLocks noGrp="1"/>
          </p:cNvSpPr>
          <p:nvPr>
            <p:ph type="dt" sz="half" idx="10"/>
          </p:nvPr>
        </p:nvSpPr>
        <p:spPr/>
        <p:txBody>
          <a:bodyPr/>
          <a:lstStyle/>
          <a:p>
            <a:fld id="{33326590-EB38-42B4-9A80-DDA857DBF165}" type="datetimeFigureOut">
              <a:rPr lang="en-GB" smtClean="0"/>
              <a:t>10/09/2024</a:t>
            </a:fld>
            <a:endParaRPr lang="en-GB"/>
          </a:p>
        </p:txBody>
      </p:sp>
      <p:sp>
        <p:nvSpPr>
          <p:cNvPr id="8" name="Footer Placeholder 7">
            <a:extLst>
              <a:ext uri="{FF2B5EF4-FFF2-40B4-BE49-F238E27FC236}">
                <a16:creationId xmlns:a16="http://schemas.microsoft.com/office/drawing/2014/main" id="{97C4AF70-3BB7-4297-916C-F2BD2F6363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0949DD-204C-449C-A819-8B1028AEDB30}"/>
              </a:ext>
            </a:extLst>
          </p:cNvPr>
          <p:cNvSpPr>
            <a:spLocks noGrp="1"/>
          </p:cNvSpPr>
          <p:nvPr>
            <p:ph type="sldNum" sz="quarter" idx="12"/>
          </p:nvPr>
        </p:nvSpPr>
        <p:spPr/>
        <p:txBody>
          <a:bodyPr/>
          <a:lstStyle/>
          <a:p>
            <a:fld id="{C6BE3530-4815-46E5-876D-57673BC1F53D}" type="slidenum">
              <a:rPr lang="en-GB" smtClean="0"/>
              <a:t>‹#›</a:t>
            </a:fld>
            <a:endParaRPr lang="en-GB"/>
          </a:p>
        </p:txBody>
      </p:sp>
    </p:spTree>
    <p:extLst>
      <p:ext uri="{BB962C8B-B14F-4D97-AF65-F5344CB8AC3E}">
        <p14:creationId xmlns:p14="http://schemas.microsoft.com/office/powerpoint/2010/main" val="244086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00AF-2FF6-4CC7-8794-BEE7F1B8F8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742395-7301-4359-A180-F6D00CD562A8}"/>
              </a:ext>
            </a:extLst>
          </p:cNvPr>
          <p:cNvSpPr>
            <a:spLocks noGrp="1"/>
          </p:cNvSpPr>
          <p:nvPr>
            <p:ph type="dt" sz="half" idx="10"/>
          </p:nvPr>
        </p:nvSpPr>
        <p:spPr/>
        <p:txBody>
          <a:bodyPr/>
          <a:lstStyle/>
          <a:p>
            <a:fld id="{33326590-EB38-42B4-9A80-DDA857DBF165}" type="datetimeFigureOut">
              <a:rPr lang="en-GB" smtClean="0"/>
              <a:t>10/09/2024</a:t>
            </a:fld>
            <a:endParaRPr lang="en-GB"/>
          </a:p>
        </p:txBody>
      </p:sp>
      <p:sp>
        <p:nvSpPr>
          <p:cNvPr id="4" name="Footer Placeholder 3">
            <a:extLst>
              <a:ext uri="{FF2B5EF4-FFF2-40B4-BE49-F238E27FC236}">
                <a16:creationId xmlns:a16="http://schemas.microsoft.com/office/drawing/2014/main" id="{D7586984-F2DD-4CD7-985A-FD3C3E3280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1639E0-E35A-46B7-92D0-86ECCF251EC1}"/>
              </a:ext>
            </a:extLst>
          </p:cNvPr>
          <p:cNvSpPr>
            <a:spLocks noGrp="1"/>
          </p:cNvSpPr>
          <p:nvPr>
            <p:ph type="sldNum" sz="quarter" idx="12"/>
          </p:nvPr>
        </p:nvSpPr>
        <p:spPr/>
        <p:txBody>
          <a:bodyPr/>
          <a:lstStyle/>
          <a:p>
            <a:fld id="{C6BE3530-4815-46E5-876D-57673BC1F53D}" type="slidenum">
              <a:rPr lang="en-GB" smtClean="0"/>
              <a:t>‹#›</a:t>
            </a:fld>
            <a:endParaRPr lang="en-GB"/>
          </a:p>
        </p:txBody>
      </p:sp>
    </p:spTree>
    <p:extLst>
      <p:ext uri="{BB962C8B-B14F-4D97-AF65-F5344CB8AC3E}">
        <p14:creationId xmlns:p14="http://schemas.microsoft.com/office/powerpoint/2010/main" val="182868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77DBD-692E-49B2-B6DD-B90391D6A2DA}"/>
              </a:ext>
            </a:extLst>
          </p:cNvPr>
          <p:cNvSpPr>
            <a:spLocks noGrp="1"/>
          </p:cNvSpPr>
          <p:nvPr>
            <p:ph type="dt" sz="half" idx="10"/>
          </p:nvPr>
        </p:nvSpPr>
        <p:spPr/>
        <p:txBody>
          <a:bodyPr/>
          <a:lstStyle/>
          <a:p>
            <a:fld id="{33326590-EB38-42B4-9A80-DDA857DBF165}" type="datetimeFigureOut">
              <a:rPr lang="en-GB" smtClean="0"/>
              <a:t>10/09/2024</a:t>
            </a:fld>
            <a:endParaRPr lang="en-GB"/>
          </a:p>
        </p:txBody>
      </p:sp>
      <p:sp>
        <p:nvSpPr>
          <p:cNvPr id="3" name="Footer Placeholder 2">
            <a:extLst>
              <a:ext uri="{FF2B5EF4-FFF2-40B4-BE49-F238E27FC236}">
                <a16:creationId xmlns:a16="http://schemas.microsoft.com/office/drawing/2014/main" id="{D0B96BFB-69EB-47E8-BBBB-3076548BC0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16EF60-5E07-47A6-80F0-38A971CCD29D}"/>
              </a:ext>
            </a:extLst>
          </p:cNvPr>
          <p:cNvSpPr>
            <a:spLocks noGrp="1"/>
          </p:cNvSpPr>
          <p:nvPr>
            <p:ph type="sldNum" sz="quarter" idx="12"/>
          </p:nvPr>
        </p:nvSpPr>
        <p:spPr/>
        <p:txBody>
          <a:bodyPr/>
          <a:lstStyle/>
          <a:p>
            <a:fld id="{C6BE3530-4815-46E5-876D-57673BC1F53D}" type="slidenum">
              <a:rPr lang="en-GB" smtClean="0"/>
              <a:t>‹#›</a:t>
            </a:fld>
            <a:endParaRPr lang="en-GB"/>
          </a:p>
        </p:txBody>
      </p:sp>
    </p:spTree>
    <p:extLst>
      <p:ext uri="{BB962C8B-B14F-4D97-AF65-F5344CB8AC3E}">
        <p14:creationId xmlns:p14="http://schemas.microsoft.com/office/powerpoint/2010/main" val="15638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2D27-93CA-4D6A-8924-6D6D94DD16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CA62D2-5EF1-4D2B-95E1-3447AB30E2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D5C4C3-E082-4ECA-8171-3CC1FA6B5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C833A1-D65E-44A0-9EEA-5DFA6245E47D}"/>
              </a:ext>
            </a:extLst>
          </p:cNvPr>
          <p:cNvSpPr>
            <a:spLocks noGrp="1"/>
          </p:cNvSpPr>
          <p:nvPr>
            <p:ph type="dt" sz="half" idx="10"/>
          </p:nvPr>
        </p:nvSpPr>
        <p:spPr/>
        <p:txBody>
          <a:bodyPr/>
          <a:lstStyle/>
          <a:p>
            <a:fld id="{33326590-EB38-42B4-9A80-DDA857DBF165}" type="datetimeFigureOut">
              <a:rPr lang="en-GB" smtClean="0"/>
              <a:t>10/09/2024</a:t>
            </a:fld>
            <a:endParaRPr lang="en-GB"/>
          </a:p>
        </p:txBody>
      </p:sp>
      <p:sp>
        <p:nvSpPr>
          <p:cNvPr id="6" name="Footer Placeholder 5">
            <a:extLst>
              <a:ext uri="{FF2B5EF4-FFF2-40B4-BE49-F238E27FC236}">
                <a16:creationId xmlns:a16="http://schemas.microsoft.com/office/drawing/2014/main" id="{3CBD58F1-1DEF-452B-A526-6C908508A9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654E6D-676C-4BCA-9FEA-29985CDFD2B4}"/>
              </a:ext>
            </a:extLst>
          </p:cNvPr>
          <p:cNvSpPr>
            <a:spLocks noGrp="1"/>
          </p:cNvSpPr>
          <p:nvPr>
            <p:ph type="sldNum" sz="quarter" idx="12"/>
          </p:nvPr>
        </p:nvSpPr>
        <p:spPr/>
        <p:txBody>
          <a:bodyPr/>
          <a:lstStyle/>
          <a:p>
            <a:fld id="{C6BE3530-4815-46E5-876D-57673BC1F53D}" type="slidenum">
              <a:rPr lang="en-GB" smtClean="0"/>
              <a:t>‹#›</a:t>
            </a:fld>
            <a:endParaRPr lang="en-GB"/>
          </a:p>
        </p:txBody>
      </p:sp>
    </p:spTree>
    <p:extLst>
      <p:ext uri="{BB962C8B-B14F-4D97-AF65-F5344CB8AC3E}">
        <p14:creationId xmlns:p14="http://schemas.microsoft.com/office/powerpoint/2010/main" val="30969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80C8-F7C1-49E5-8032-6CC95BD53D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8AA82B-216B-41AB-8525-6192F50660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067A63-C13E-4347-AAE4-5D6F042E9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41FC6A-D319-49A6-9535-AE0DBC90B10F}"/>
              </a:ext>
            </a:extLst>
          </p:cNvPr>
          <p:cNvSpPr>
            <a:spLocks noGrp="1"/>
          </p:cNvSpPr>
          <p:nvPr>
            <p:ph type="dt" sz="half" idx="10"/>
          </p:nvPr>
        </p:nvSpPr>
        <p:spPr/>
        <p:txBody>
          <a:bodyPr/>
          <a:lstStyle/>
          <a:p>
            <a:fld id="{33326590-EB38-42B4-9A80-DDA857DBF165}" type="datetimeFigureOut">
              <a:rPr lang="en-GB" smtClean="0"/>
              <a:t>10/09/2024</a:t>
            </a:fld>
            <a:endParaRPr lang="en-GB"/>
          </a:p>
        </p:txBody>
      </p:sp>
      <p:sp>
        <p:nvSpPr>
          <p:cNvPr id="6" name="Footer Placeholder 5">
            <a:extLst>
              <a:ext uri="{FF2B5EF4-FFF2-40B4-BE49-F238E27FC236}">
                <a16:creationId xmlns:a16="http://schemas.microsoft.com/office/drawing/2014/main" id="{0887D92D-B5CF-4E1D-97BD-09FE3DFE39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DF8A38-B448-4488-AB7A-AA97C22D0420}"/>
              </a:ext>
            </a:extLst>
          </p:cNvPr>
          <p:cNvSpPr>
            <a:spLocks noGrp="1"/>
          </p:cNvSpPr>
          <p:nvPr>
            <p:ph type="sldNum" sz="quarter" idx="12"/>
          </p:nvPr>
        </p:nvSpPr>
        <p:spPr/>
        <p:txBody>
          <a:bodyPr/>
          <a:lstStyle/>
          <a:p>
            <a:fld id="{C6BE3530-4815-46E5-876D-57673BC1F53D}" type="slidenum">
              <a:rPr lang="en-GB" smtClean="0"/>
              <a:t>‹#›</a:t>
            </a:fld>
            <a:endParaRPr lang="en-GB"/>
          </a:p>
        </p:txBody>
      </p:sp>
    </p:spTree>
    <p:extLst>
      <p:ext uri="{BB962C8B-B14F-4D97-AF65-F5344CB8AC3E}">
        <p14:creationId xmlns:p14="http://schemas.microsoft.com/office/powerpoint/2010/main" val="202964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6FCB8-AF36-47EE-A3C5-FF6F4747D9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15A752-9C7E-4166-9357-48492B633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4AE5EB-46B0-4B9A-8D62-C6AB0F80D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26590-EB38-42B4-9A80-DDA857DBF165}" type="datetimeFigureOut">
              <a:rPr lang="en-GB" smtClean="0"/>
              <a:t>10/09/2024</a:t>
            </a:fld>
            <a:endParaRPr lang="en-GB"/>
          </a:p>
        </p:txBody>
      </p:sp>
      <p:sp>
        <p:nvSpPr>
          <p:cNvPr id="5" name="Footer Placeholder 4">
            <a:extLst>
              <a:ext uri="{FF2B5EF4-FFF2-40B4-BE49-F238E27FC236}">
                <a16:creationId xmlns:a16="http://schemas.microsoft.com/office/drawing/2014/main" id="{23C8AD83-5D38-48D9-AE11-C7691C719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DF930F-7477-4BE5-8918-BC3D191C89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E3530-4815-46E5-876D-57673BC1F53D}" type="slidenum">
              <a:rPr lang="en-GB" smtClean="0"/>
              <a:t>‹#›</a:t>
            </a:fld>
            <a:endParaRPr lang="en-GB"/>
          </a:p>
        </p:txBody>
      </p:sp>
    </p:spTree>
    <p:extLst>
      <p:ext uri="{BB962C8B-B14F-4D97-AF65-F5344CB8AC3E}">
        <p14:creationId xmlns:p14="http://schemas.microsoft.com/office/powerpoint/2010/main" val="3055958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1.jpe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a:extLst>
              <a:ext uri="{FF2B5EF4-FFF2-40B4-BE49-F238E27FC236}">
                <a16:creationId xmlns:a16="http://schemas.microsoft.com/office/drawing/2014/main" id="{019B169F-676C-42E1-BCA1-D01490FFD119}"/>
              </a:ext>
            </a:extLst>
          </p:cNvPr>
          <p:cNvSpPr>
            <a:spLocks noGrp="1" noChangeArrowheads="1"/>
          </p:cNvSpPr>
          <p:nvPr>
            <p:ph type="title"/>
          </p:nvPr>
        </p:nvSpPr>
        <p:spPr>
          <a:xfrm>
            <a:off x="1524000" y="1356688"/>
            <a:ext cx="8021612" cy="1450427"/>
          </a:xfrm>
        </p:spPr>
        <p:txBody>
          <a:bodyPr>
            <a:normAutofit fontScale="90000"/>
          </a:bodyPr>
          <a:lstStyle/>
          <a:p>
            <a:pPr algn="ctr">
              <a:defRPr/>
            </a:pPr>
            <a:r>
              <a:rPr lang="en-GB" altLang="en-US" sz="4000" b="1" dirty="0">
                <a:latin typeface="Boring Boring" pitchFamily="2" charset="0"/>
              </a:rPr>
              <a:t>Year 1 </a:t>
            </a:r>
            <a:br>
              <a:rPr lang="en-GB" altLang="en-US" sz="4000" dirty="0">
                <a:latin typeface="Boring Boring" pitchFamily="2" charset="0"/>
              </a:rPr>
            </a:br>
            <a:r>
              <a:rPr lang="en-GB" altLang="en-US" sz="4000" dirty="0">
                <a:latin typeface="Boring Boring" pitchFamily="2" charset="0"/>
              </a:rPr>
              <a:t>Parent Curriculum Meeting</a:t>
            </a:r>
            <a:br>
              <a:rPr lang="en-GB" altLang="en-US" sz="4000" dirty="0">
                <a:latin typeface="Boring Boring" pitchFamily="2" charset="0"/>
              </a:rPr>
            </a:br>
            <a:r>
              <a:rPr lang="en-GB" altLang="en-US" sz="4000" dirty="0">
                <a:latin typeface="Boring Boring" pitchFamily="2" charset="0"/>
              </a:rPr>
              <a:t>Tuesday 10</a:t>
            </a:r>
            <a:r>
              <a:rPr lang="en-GB" altLang="en-US" sz="4000" baseline="30000" dirty="0">
                <a:latin typeface="Boring Boring" pitchFamily="2" charset="0"/>
              </a:rPr>
              <a:t>th</a:t>
            </a:r>
            <a:r>
              <a:rPr lang="en-GB" altLang="en-US" sz="4000" dirty="0">
                <a:latin typeface="Boring Boring" pitchFamily="2" charset="0"/>
              </a:rPr>
              <a:t> </a:t>
            </a:r>
            <a:endParaRPr lang="en-US" sz="4000" dirty="0">
              <a:latin typeface="Boring Boring" pitchFamily="2" charset="0"/>
            </a:endParaRPr>
          </a:p>
        </p:txBody>
      </p:sp>
      <p:sp>
        <p:nvSpPr>
          <p:cNvPr id="7171" name="Text Box 1027">
            <a:extLst>
              <a:ext uri="{FF2B5EF4-FFF2-40B4-BE49-F238E27FC236}">
                <a16:creationId xmlns:a16="http://schemas.microsoft.com/office/drawing/2014/main" id="{640FB841-C304-4E21-9D19-914038C7718B}"/>
              </a:ext>
            </a:extLst>
          </p:cNvPr>
          <p:cNvSpPr txBox="1">
            <a:spLocks noChangeArrowheads="1"/>
          </p:cNvSpPr>
          <p:nvPr/>
        </p:nvSpPr>
        <p:spPr bwMode="auto">
          <a:xfrm>
            <a:off x="1364183" y="3429000"/>
            <a:ext cx="4859176"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eaLnBrk="1" hangingPunct="1">
              <a:spcBef>
                <a:spcPct val="50000"/>
              </a:spcBef>
              <a:defRPr/>
            </a:pPr>
            <a:r>
              <a:rPr lang="en-US" sz="4000" b="1" dirty="0">
                <a:latin typeface="Boring Boring" pitchFamily="2" charset="0"/>
              </a:rPr>
              <a:t>Class C: </a:t>
            </a:r>
          </a:p>
          <a:p>
            <a:pPr algn="l" eaLnBrk="1" hangingPunct="1">
              <a:spcBef>
                <a:spcPct val="50000"/>
              </a:spcBef>
              <a:defRPr/>
            </a:pPr>
            <a:r>
              <a:rPr lang="en-US" sz="4000" dirty="0">
                <a:latin typeface="Boring Boring" pitchFamily="2" charset="0"/>
              </a:rPr>
              <a:t>Miss Nicou </a:t>
            </a:r>
          </a:p>
          <a:p>
            <a:pPr eaLnBrk="1" hangingPunct="1">
              <a:spcBef>
                <a:spcPct val="50000"/>
              </a:spcBef>
              <a:defRPr/>
            </a:pPr>
            <a:r>
              <a:rPr lang="en-US" sz="4000" dirty="0" err="1">
                <a:latin typeface="Boring Boring" pitchFamily="2" charset="0"/>
              </a:rPr>
              <a:t>Mrs</a:t>
            </a:r>
            <a:r>
              <a:rPr lang="en-US" sz="4000" dirty="0">
                <a:latin typeface="Boring Boring" pitchFamily="2" charset="0"/>
              </a:rPr>
              <a:t> Barnett </a:t>
            </a:r>
          </a:p>
          <a:p>
            <a:pPr algn="l" eaLnBrk="1" hangingPunct="1">
              <a:spcBef>
                <a:spcPct val="50000"/>
              </a:spcBef>
              <a:defRPr/>
            </a:pPr>
            <a:endParaRPr lang="en-US" sz="4000" dirty="0">
              <a:latin typeface="Boring Boring" pitchFamily="2" charset="0"/>
            </a:endParaRPr>
          </a:p>
        </p:txBody>
      </p:sp>
      <p:pic>
        <p:nvPicPr>
          <p:cNvPr id="7172" name="Picture 3" descr="Screen Shot 2012-09-09 at 20.44.14.png">
            <a:extLst>
              <a:ext uri="{FF2B5EF4-FFF2-40B4-BE49-F238E27FC236}">
                <a16:creationId xmlns:a16="http://schemas.microsoft.com/office/drawing/2014/main" id="{6F74AE34-EE5A-46E9-B63C-F5B8658469F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1524000" y="188913"/>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27">
            <a:extLst>
              <a:ext uri="{FF2B5EF4-FFF2-40B4-BE49-F238E27FC236}">
                <a16:creationId xmlns:a16="http://schemas.microsoft.com/office/drawing/2014/main" id="{354A785B-721F-4FB1-BF60-AF5639A64AFE}"/>
              </a:ext>
            </a:extLst>
          </p:cNvPr>
          <p:cNvSpPr txBox="1">
            <a:spLocks noChangeArrowheads="1"/>
          </p:cNvSpPr>
          <p:nvPr/>
        </p:nvSpPr>
        <p:spPr bwMode="auto">
          <a:xfrm>
            <a:off x="6472808" y="3559628"/>
            <a:ext cx="514637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400">
                <a:solidFill>
                  <a:schemeClr val="tx1"/>
                </a:solidFill>
                <a:latin typeface="Comic Sans MS" charset="0"/>
                <a:ea typeface="ＭＳ Ｐゴシック" charset="0"/>
              </a:defRPr>
            </a:lvl9pPr>
          </a:lstStyle>
          <a:p>
            <a:pPr algn="l" eaLnBrk="1" hangingPunct="1">
              <a:spcBef>
                <a:spcPct val="50000"/>
              </a:spcBef>
              <a:defRPr/>
            </a:pPr>
            <a:r>
              <a:rPr lang="en-US" sz="4000" b="1" dirty="0">
                <a:latin typeface="Boring Boring" pitchFamily="2" charset="0"/>
              </a:rPr>
              <a:t>Class D: </a:t>
            </a:r>
          </a:p>
          <a:p>
            <a:pPr algn="l" eaLnBrk="1" hangingPunct="1">
              <a:spcBef>
                <a:spcPct val="50000"/>
              </a:spcBef>
              <a:defRPr/>
            </a:pPr>
            <a:r>
              <a:rPr lang="en-US" sz="4000" dirty="0">
                <a:latin typeface="Boring Boring" pitchFamily="2" charset="0"/>
              </a:rPr>
              <a:t>Miss Thomas/Miss O’Brien </a:t>
            </a:r>
          </a:p>
        </p:txBody>
      </p:sp>
      <p:sp>
        <p:nvSpPr>
          <p:cNvPr id="6" name="Rectangle 2">
            <a:extLst>
              <a:ext uri="{FF2B5EF4-FFF2-40B4-BE49-F238E27FC236}">
                <a16:creationId xmlns:a16="http://schemas.microsoft.com/office/drawing/2014/main" id="{D9927352-633F-4DF6-B8ED-61EBED6E2426}"/>
              </a:ext>
            </a:extLst>
          </p:cNvPr>
          <p:cNvSpPr txBox="1">
            <a:spLocks noChangeArrowheads="1"/>
          </p:cNvSpPr>
          <p:nvPr/>
        </p:nvSpPr>
        <p:spPr bwMode="auto">
          <a:xfrm>
            <a:off x="5051376" y="289888"/>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W</a:t>
            </a:r>
            <a:r>
              <a:rPr lang="en-GB" dirty="0" err="1">
                <a:solidFill>
                  <a:schemeClr val="bg1"/>
                </a:solidFill>
                <a:latin typeface="SassoonPrimaryType" pitchFamily="2" charset="0"/>
                <a:ea typeface="+mj-ea"/>
              </a:rPr>
              <a:t>elcome</a:t>
            </a:r>
            <a:endParaRPr lang="en-US" dirty="0">
              <a:solidFill>
                <a:schemeClr val="bg1"/>
              </a:solidFill>
              <a:latin typeface="SassoonPrimaryType" pitchFamily="2" charset="0"/>
              <a:ea typeface="+mj-ea"/>
            </a:endParaRPr>
          </a:p>
        </p:txBody>
      </p:sp>
      <p:sp>
        <p:nvSpPr>
          <p:cNvPr id="7" name="Rectangle 1026">
            <a:extLst>
              <a:ext uri="{FF2B5EF4-FFF2-40B4-BE49-F238E27FC236}">
                <a16:creationId xmlns:a16="http://schemas.microsoft.com/office/drawing/2014/main" id="{75AE158C-7935-4BFE-992D-763C2B536652}"/>
              </a:ext>
            </a:extLst>
          </p:cNvPr>
          <p:cNvSpPr txBox="1">
            <a:spLocks noChangeArrowheads="1"/>
          </p:cNvSpPr>
          <p:nvPr/>
        </p:nvSpPr>
        <p:spPr>
          <a:xfrm>
            <a:off x="1242524" y="5983545"/>
            <a:ext cx="8021612" cy="63790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4000" dirty="0">
              <a:latin typeface="Boring Boring" pitchFamily="2" charset="0"/>
            </a:endParaRPr>
          </a:p>
        </p:txBody>
      </p:sp>
      <p:sp>
        <p:nvSpPr>
          <p:cNvPr id="11" name="TextBox 10">
            <a:extLst>
              <a:ext uri="{FF2B5EF4-FFF2-40B4-BE49-F238E27FC236}">
                <a16:creationId xmlns:a16="http://schemas.microsoft.com/office/drawing/2014/main" id="{ADE03A14-6D62-4C97-ACB5-D3FD1C4EC7D5}"/>
              </a:ext>
            </a:extLst>
          </p:cNvPr>
          <p:cNvSpPr txBox="1"/>
          <p:nvPr/>
        </p:nvSpPr>
        <p:spPr>
          <a:xfrm>
            <a:off x="6472808" y="5255649"/>
            <a:ext cx="6093372" cy="646331"/>
          </a:xfrm>
          <a:prstGeom prst="rect">
            <a:avLst/>
          </a:prstGeom>
          <a:noFill/>
        </p:spPr>
        <p:txBody>
          <a:bodyPr wrap="square">
            <a:spAutoFit/>
          </a:bodyPr>
          <a:lstStyle/>
          <a:p>
            <a:r>
              <a:rPr lang="en-US" sz="3600" dirty="0" err="1">
                <a:latin typeface="Boring Boring" pitchFamily="2" charset="0"/>
              </a:rPr>
              <a:t>Mrs</a:t>
            </a:r>
            <a:r>
              <a:rPr lang="en-US" sz="3600" dirty="0">
                <a:latin typeface="Boring Boring" pitchFamily="2" charset="0"/>
              </a:rPr>
              <a:t> O’Neale</a:t>
            </a:r>
            <a:endParaRPr lang="en-GB"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E7548F63-2CF6-4128-8304-EE1E96240B52}"/>
              </a:ext>
            </a:extLst>
          </p:cNvPr>
          <p:cNvSpPr>
            <a:spLocks noGrp="1"/>
          </p:cNvSpPr>
          <p:nvPr>
            <p:ph idx="1"/>
          </p:nvPr>
        </p:nvSpPr>
        <p:spPr>
          <a:xfrm>
            <a:off x="1470057" y="1190242"/>
            <a:ext cx="8229600" cy="4773829"/>
          </a:xfrm>
        </p:spPr>
        <p:txBody>
          <a:bodyPr/>
          <a:lstStyle/>
          <a:p>
            <a:r>
              <a:rPr lang="en-GB" altLang="en-US" sz="4000" dirty="0">
                <a:latin typeface="Boring Boring" pitchFamily="2" charset="0"/>
              </a:rPr>
              <a:t>Form lower-case letters correctly</a:t>
            </a:r>
          </a:p>
          <a:p>
            <a:r>
              <a:rPr lang="en-GB" altLang="en-US" sz="4000" dirty="0">
                <a:latin typeface="Boring Boring" pitchFamily="2" charset="0"/>
              </a:rPr>
              <a:t>Know and form capital letters</a:t>
            </a:r>
          </a:p>
          <a:p>
            <a:endParaRPr lang="en-GB" altLang="en-US" dirty="0">
              <a:latin typeface="SassoonPrimaryType" pitchFamily="2" charset="0"/>
            </a:endParaRPr>
          </a:p>
          <a:p>
            <a:endParaRPr lang="en-GB" altLang="en-US" dirty="0"/>
          </a:p>
        </p:txBody>
      </p:sp>
      <p:sp>
        <p:nvSpPr>
          <p:cNvPr id="54276" name="Rectangle 4">
            <a:extLst>
              <a:ext uri="{FF2B5EF4-FFF2-40B4-BE49-F238E27FC236}">
                <a16:creationId xmlns:a16="http://schemas.microsoft.com/office/drawing/2014/main" id="{A898E6A4-4DD4-4410-9BB9-8BEA70875127}"/>
              </a:ext>
            </a:extLst>
          </p:cNvPr>
          <p:cNvSpPr>
            <a:spLocks noChangeArrowheads="1"/>
          </p:cNvSpPr>
          <p:nvPr/>
        </p:nvSpPr>
        <p:spPr bwMode="auto">
          <a:xfrm>
            <a:off x="1640006" y="5202918"/>
            <a:ext cx="842486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lvl="1" algn="ctr" eaLnBrk="1" hangingPunct="1">
              <a:spcBef>
                <a:spcPct val="0"/>
              </a:spcBef>
              <a:buClrTx/>
              <a:buFontTx/>
              <a:buNone/>
            </a:pPr>
            <a:endParaRPr lang="en-GB" altLang="en-US" sz="2400" dirty="0">
              <a:latin typeface="SassoonPrimaryInfant" pitchFamily="2" charset="0"/>
              <a:hlinkClick r:id="" action="ppaction://noaction"/>
            </a:endParaRPr>
          </a:p>
          <a:p>
            <a:pPr lvl="1" algn="ctr" eaLnBrk="1" hangingPunct="1">
              <a:spcBef>
                <a:spcPct val="0"/>
              </a:spcBef>
              <a:buClrTx/>
              <a:buFontTx/>
              <a:buNone/>
            </a:pPr>
            <a:endParaRPr lang="en-GB" altLang="en-US" sz="2400" dirty="0">
              <a:latin typeface="SassoonPrimaryInfant" pitchFamily="2" charset="0"/>
              <a:hlinkClick r:id="" action="ppaction://noaction"/>
            </a:endParaRPr>
          </a:p>
          <a:p>
            <a:pPr lvl="1" algn="ctr" eaLnBrk="1" hangingPunct="1">
              <a:spcBef>
                <a:spcPct val="0"/>
              </a:spcBef>
              <a:buClrTx/>
              <a:buFontTx/>
              <a:buNone/>
            </a:pPr>
            <a:r>
              <a:rPr lang="en-GB" altLang="en-US" sz="2800" dirty="0">
                <a:latin typeface="Boring Boring" pitchFamily="2" charset="0"/>
                <a:hlinkClick r:id="" action="ppaction://noaction"/>
              </a:rPr>
              <a:t>SJA website: handwriting, school script and rhymes</a:t>
            </a:r>
            <a:endParaRPr lang="en-GB" altLang="en-US" sz="2800" dirty="0">
              <a:latin typeface="Boring Boring" pitchFamily="2" charset="0"/>
            </a:endParaRPr>
          </a:p>
          <a:p>
            <a:pPr lvl="1" algn="ctr" eaLnBrk="1" hangingPunct="1">
              <a:spcBef>
                <a:spcPct val="0"/>
              </a:spcBef>
              <a:buClrTx/>
              <a:buFontTx/>
              <a:buNone/>
            </a:pPr>
            <a:r>
              <a:rPr lang="en-GB" altLang="en-US" sz="2400" dirty="0">
                <a:latin typeface="SassoonPrimaryInfant" pitchFamily="2" charset="0"/>
              </a:rPr>
              <a:t>A</a:t>
            </a:r>
          </a:p>
        </p:txBody>
      </p:sp>
      <p:pic>
        <p:nvPicPr>
          <p:cNvPr id="54277" name="Picture 5">
            <a:extLst>
              <a:ext uri="{FF2B5EF4-FFF2-40B4-BE49-F238E27FC236}">
                <a16:creationId xmlns:a16="http://schemas.microsoft.com/office/drawing/2014/main" id="{363257FF-3341-4895-9073-C6F176335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874" y="2624931"/>
            <a:ext cx="545147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3">
            <a:extLst>
              <a:ext uri="{FF2B5EF4-FFF2-40B4-BE49-F238E27FC236}">
                <a16:creationId xmlns:a16="http://schemas.microsoft.com/office/drawing/2014/main" id="{EFE695DD-2C05-474D-923D-A857CB5BBAD0}"/>
              </a:ext>
            </a:extLst>
          </p:cNvPr>
          <p:cNvGrpSpPr>
            <a:grpSpLocks/>
          </p:cNvGrpSpPr>
          <p:nvPr/>
        </p:nvGrpSpPr>
        <p:grpSpPr bwMode="auto">
          <a:xfrm>
            <a:off x="621312" y="123443"/>
            <a:ext cx="11144638" cy="1066800"/>
            <a:chOff x="0" y="260648"/>
            <a:chExt cx="9144000" cy="1067076"/>
          </a:xfrm>
        </p:grpSpPr>
        <p:pic>
          <p:nvPicPr>
            <p:cNvPr id="7" name="Picture 5" descr="Screen Shot 2012-09-09 at 20.44.14.png">
              <a:extLst>
                <a:ext uri="{FF2B5EF4-FFF2-40B4-BE49-F238E27FC236}">
                  <a16:creationId xmlns:a16="http://schemas.microsoft.com/office/drawing/2014/main" id="{49EC6AF5-4138-482C-9A80-D7FD5A162DB9}"/>
                </a:ext>
              </a:extLst>
            </p:cNvPr>
            <p:cNvPicPr>
              <a:picLocks noChangeAspect="1"/>
            </p:cNvPicPr>
            <p:nvPr/>
          </p:nvPicPr>
          <p:blipFill>
            <a:blip r:embed="rId4">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B94670E9-ECAB-4FED-A523-3BFD9BA8AA42}"/>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9" name="Rectangle 2">
            <a:extLst>
              <a:ext uri="{FF2B5EF4-FFF2-40B4-BE49-F238E27FC236}">
                <a16:creationId xmlns:a16="http://schemas.microsoft.com/office/drawing/2014/main" id="{B98F9E01-DCD3-4909-BF80-E8EDBEED6CDF}"/>
              </a:ext>
            </a:extLst>
          </p:cNvPr>
          <p:cNvSpPr txBox="1">
            <a:spLocks noChangeArrowheads="1"/>
          </p:cNvSpPr>
          <p:nvPr/>
        </p:nvSpPr>
        <p:spPr bwMode="auto">
          <a:xfrm>
            <a:off x="4943871" y="123444"/>
            <a:ext cx="6822079" cy="1066799"/>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Handwriting formation</a:t>
            </a:r>
          </a:p>
        </p:txBody>
      </p:sp>
    </p:spTree>
    <p:extLst>
      <p:ext uri="{BB962C8B-B14F-4D97-AF65-F5344CB8AC3E}">
        <p14:creationId xmlns:p14="http://schemas.microsoft.com/office/powerpoint/2010/main" val="2317505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Content Placeholder 6">
            <a:extLst>
              <a:ext uri="{FF2B5EF4-FFF2-40B4-BE49-F238E27FC236}">
                <a16:creationId xmlns:a16="http://schemas.microsoft.com/office/drawing/2014/main" id="{EF8938C8-6269-4600-9FB5-D0ED2EB1C6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2784" y="1067277"/>
            <a:ext cx="5994839" cy="4865688"/>
          </a:xfrm>
        </p:spPr>
      </p:pic>
      <p:pic>
        <p:nvPicPr>
          <p:cNvPr id="56324" name="Content Placeholder 7">
            <a:extLst>
              <a:ext uri="{FF2B5EF4-FFF2-40B4-BE49-F238E27FC236}">
                <a16:creationId xmlns:a16="http://schemas.microsoft.com/office/drawing/2014/main" id="{F3DDC8D6-E9EF-4368-A661-8C2DBF3998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5935" y="1185069"/>
            <a:ext cx="5373232" cy="530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a:extLst>
              <a:ext uri="{FF2B5EF4-FFF2-40B4-BE49-F238E27FC236}">
                <a16:creationId xmlns:a16="http://schemas.microsoft.com/office/drawing/2014/main" id="{8D62A28B-2F1A-4749-83D2-9636357289BD}"/>
              </a:ext>
            </a:extLst>
          </p:cNvPr>
          <p:cNvGrpSpPr>
            <a:grpSpLocks/>
          </p:cNvGrpSpPr>
          <p:nvPr/>
        </p:nvGrpSpPr>
        <p:grpSpPr bwMode="auto">
          <a:xfrm>
            <a:off x="749454" y="56922"/>
            <a:ext cx="10693091" cy="1066800"/>
            <a:chOff x="0" y="260648"/>
            <a:chExt cx="9144000" cy="1067076"/>
          </a:xfrm>
        </p:grpSpPr>
        <p:pic>
          <p:nvPicPr>
            <p:cNvPr id="6" name="Picture 5" descr="Screen Shot 2012-09-09 at 20.44.14.png">
              <a:extLst>
                <a:ext uri="{FF2B5EF4-FFF2-40B4-BE49-F238E27FC236}">
                  <a16:creationId xmlns:a16="http://schemas.microsoft.com/office/drawing/2014/main" id="{BF7C6BC7-D29C-416C-A50F-1FA04EC4EA33}"/>
                </a:ext>
              </a:extLst>
            </p:cNvPr>
            <p:cNvPicPr>
              <a:picLocks noChangeAspect="1"/>
            </p:cNvPicPr>
            <p:nvPr/>
          </p:nvPicPr>
          <p:blipFill>
            <a:blip r:embed="rId4">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61B907B2-A59C-4CA7-B62F-C53C325A8A3E}"/>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10" name="Rectangle 2">
            <a:extLst>
              <a:ext uri="{FF2B5EF4-FFF2-40B4-BE49-F238E27FC236}">
                <a16:creationId xmlns:a16="http://schemas.microsoft.com/office/drawing/2014/main" id="{7989A7B2-07B4-4119-AE8A-D88F5204F990}"/>
              </a:ext>
            </a:extLst>
          </p:cNvPr>
          <p:cNvSpPr txBox="1">
            <a:spLocks noChangeArrowheads="1"/>
          </p:cNvSpPr>
          <p:nvPr/>
        </p:nvSpPr>
        <p:spPr bwMode="auto">
          <a:xfrm>
            <a:off x="4943871" y="123444"/>
            <a:ext cx="6372957" cy="1066799"/>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Handwriting formation</a:t>
            </a:r>
          </a:p>
        </p:txBody>
      </p:sp>
      <p:sp>
        <p:nvSpPr>
          <p:cNvPr id="2" name="TextBox 1">
            <a:extLst>
              <a:ext uri="{FF2B5EF4-FFF2-40B4-BE49-F238E27FC236}">
                <a16:creationId xmlns:a16="http://schemas.microsoft.com/office/drawing/2014/main" id="{F8ABF6B4-4CB2-4888-BA8A-2FCB9DCFFE7F}"/>
              </a:ext>
            </a:extLst>
          </p:cNvPr>
          <p:cNvSpPr txBox="1"/>
          <p:nvPr/>
        </p:nvSpPr>
        <p:spPr>
          <a:xfrm>
            <a:off x="1446663" y="6271298"/>
            <a:ext cx="1255594" cy="461665"/>
          </a:xfrm>
          <a:prstGeom prst="rect">
            <a:avLst/>
          </a:prstGeom>
          <a:noFill/>
        </p:spPr>
        <p:txBody>
          <a:bodyPr wrap="square" rtlCol="0">
            <a:spAutoFit/>
          </a:bodyPr>
          <a:lstStyle/>
          <a:p>
            <a:r>
              <a:rPr lang="en-GB" sz="2400" b="1" dirty="0">
                <a:latin typeface="Boring Boring" pitchFamily="2" charset="0"/>
              </a:rPr>
              <a:t>A</a:t>
            </a:r>
          </a:p>
        </p:txBody>
      </p:sp>
    </p:spTree>
    <p:extLst>
      <p:ext uri="{BB962C8B-B14F-4D97-AF65-F5344CB8AC3E}">
        <p14:creationId xmlns:p14="http://schemas.microsoft.com/office/powerpoint/2010/main" val="239294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290716" y="275843"/>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7" name="Rectangle 2">
            <a:extLst>
              <a:ext uri="{FF2B5EF4-FFF2-40B4-BE49-F238E27FC236}">
                <a16:creationId xmlns:a16="http://schemas.microsoft.com/office/drawing/2014/main" id="{DC030666-0901-482D-84C8-9FE324884021}"/>
              </a:ext>
            </a:extLst>
          </p:cNvPr>
          <p:cNvSpPr txBox="1">
            <a:spLocks noChangeArrowheads="1"/>
          </p:cNvSpPr>
          <p:nvPr/>
        </p:nvSpPr>
        <p:spPr bwMode="auto">
          <a:xfrm>
            <a:off x="3475722" y="365825"/>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Curriculum </a:t>
            </a:r>
          </a:p>
        </p:txBody>
      </p:sp>
      <p:pic>
        <p:nvPicPr>
          <p:cNvPr id="5" name="Picture 4">
            <a:extLst>
              <a:ext uri="{FF2B5EF4-FFF2-40B4-BE49-F238E27FC236}">
                <a16:creationId xmlns:a16="http://schemas.microsoft.com/office/drawing/2014/main" id="{DDE911EB-250E-42FC-85AF-BD63844F424F}"/>
              </a:ext>
            </a:extLst>
          </p:cNvPr>
          <p:cNvPicPr>
            <a:picLocks noChangeAspect="1"/>
          </p:cNvPicPr>
          <p:nvPr/>
        </p:nvPicPr>
        <p:blipFill>
          <a:blip r:embed="rId4"/>
          <a:stretch>
            <a:fillRect/>
          </a:stretch>
        </p:blipFill>
        <p:spPr>
          <a:xfrm>
            <a:off x="560224" y="1716869"/>
            <a:ext cx="4963497" cy="4743595"/>
          </a:xfrm>
          <a:prstGeom prst="rect">
            <a:avLst/>
          </a:prstGeom>
        </p:spPr>
      </p:pic>
      <p:sp>
        <p:nvSpPr>
          <p:cNvPr id="6" name="Rectangle 5">
            <a:extLst>
              <a:ext uri="{FF2B5EF4-FFF2-40B4-BE49-F238E27FC236}">
                <a16:creationId xmlns:a16="http://schemas.microsoft.com/office/drawing/2014/main" id="{37268840-9049-4D8D-BEC5-1A507ECA5CBA}"/>
              </a:ext>
            </a:extLst>
          </p:cNvPr>
          <p:cNvSpPr/>
          <p:nvPr/>
        </p:nvSpPr>
        <p:spPr>
          <a:xfrm>
            <a:off x="5791053" y="1748909"/>
            <a:ext cx="6233307" cy="5201424"/>
          </a:xfrm>
          <a:prstGeom prst="rect">
            <a:avLst/>
          </a:prstGeom>
        </p:spPr>
        <p:txBody>
          <a:bodyPr wrap="square">
            <a:spAutoFit/>
          </a:bodyPr>
          <a:lstStyle/>
          <a:p>
            <a:pPr>
              <a:spcBef>
                <a:spcPct val="0"/>
              </a:spcBef>
              <a:buFont typeface="Arial" panose="020B0604020202020204" pitchFamily="34" charset="0"/>
              <a:buChar char="•"/>
            </a:pPr>
            <a:r>
              <a:rPr lang="en-GB" altLang="en-US" sz="2800" dirty="0">
                <a:latin typeface="Boring Boring" pitchFamily="2" charset="0"/>
              </a:rPr>
              <a:t>Whole-School Mastery approach – Focusing on secure understanding of key concepts</a:t>
            </a:r>
          </a:p>
          <a:p>
            <a:pPr>
              <a:spcBef>
                <a:spcPct val="0"/>
              </a:spcBef>
              <a:buFont typeface="Arial" panose="020B0604020202020204" pitchFamily="34" charset="0"/>
              <a:buChar char="•"/>
            </a:pPr>
            <a:r>
              <a:rPr lang="en-GB" altLang="en-US" sz="2800" dirty="0">
                <a:latin typeface="Boring Boring" pitchFamily="2" charset="0"/>
              </a:rPr>
              <a:t>Adult led investigations moving towards more independent </a:t>
            </a:r>
          </a:p>
          <a:p>
            <a:pPr>
              <a:spcBef>
                <a:spcPct val="0"/>
              </a:spcBef>
              <a:buFont typeface="Arial" panose="020B0604020202020204" pitchFamily="34" charset="0"/>
              <a:buChar char="•"/>
            </a:pPr>
            <a:r>
              <a:rPr lang="en-GB" altLang="en-US" sz="2800" dirty="0">
                <a:latin typeface="Boring Boring" pitchFamily="2" charset="0"/>
              </a:rPr>
              <a:t>Everyday fluency</a:t>
            </a:r>
          </a:p>
          <a:p>
            <a:pPr>
              <a:spcBef>
                <a:spcPct val="0"/>
              </a:spcBef>
              <a:buFont typeface="Arial" panose="020B0604020202020204" pitchFamily="34" charset="0"/>
              <a:buChar char="•"/>
            </a:pPr>
            <a:r>
              <a:rPr lang="en-GB" altLang="en-US" sz="2800" dirty="0">
                <a:latin typeface="Boring Boring" pitchFamily="2" charset="0"/>
              </a:rPr>
              <a:t>Using a wide-range of manipulatives (Numicon, bead strings…)</a:t>
            </a:r>
          </a:p>
          <a:p>
            <a:pPr>
              <a:spcBef>
                <a:spcPct val="0"/>
              </a:spcBef>
              <a:buFont typeface="Arial" panose="020B0604020202020204" pitchFamily="34" charset="0"/>
              <a:buChar char="•"/>
            </a:pPr>
            <a:r>
              <a:rPr lang="en-GB" altLang="en-US" sz="2800" dirty="0">
                <a:solidFill>
                  <a:srgbClr val="000000"/>
                </a:solidFill>
                <a:latin typeface="Boring Boring" pitchFamily="2" charset="0"/>
                <a:sym typeface="Wingdings" panose="05000000000000000000" pitchFamily="2" charset="2"/>
              </a:rPr>
              <a:t>Develop reasoning: “How do you know that? Prove it” </a:t>
            </a:r>
          </a:p>
          <a:p>
            <a:pPr>
              <a:spcBef>
                <a:spcPct val="0"/>
              </a:spcBef>
              <a:buFont typeface="Arial" panose="020B0604020202020204" pitchFamily="34" charset="0"/>
              <a:buChar char="•"/>
            </a:pPr>
            <a:r>
              <a:rPr lang="en-GB" altLang="en-US" sz="2800" dirty="0">
                <a:solidFill>
                  <a:srgbClr val="000000"/>
                </a:solidFill>
                <a:latin typeface="Boring Boring" pitchFamily="2" charset="0"/>
                <a:sym typeface="Wingdings" panose="05000000000000000000" pitchFamily="2" charset="2"/>
              </a:rPr>
              <a:t>Modelling vocabulary</a:t>
            </a:r>
          </a:p>
          <a:p>
            <a:pPr>
              <a:spcBef>
                <a:spcPct val="0"/>
              </a:spcBef>
              <a:buFont typeface="Arial" panose="020B0604020202020204" pitchFamily="34" charset="0"/>
              <a:buChar char="•"/>
            </a:pPr>
            <a:r>
              <a:rPr lang="en-GB" altLang="en-US" sz="2800" dirty="0">
                <a:solidFill>
                  <a:srgbClr val="000000"/>
                </a:solidFill>
                <a:latin typeface="Boring Boring" pitchFamily="2" charset="0"/>
                <a:sym typeface="Wingdings" panose="05000000000000000000" pitchFamily="2" charset="2"/>
              </a:rPr>
              <a:t>Maths working wall.</a:t>
            </a:r>
          </a:p>
          <a:p>
            <a:pPr>
              <a:spcBef>
                <a:spcPct val="0"/>
              </a:spcBef>
            </a:pPr>
            <a:r>
              <a:rPr lang="en-GB" altLang="en-US" sz="2400" b="1" dirty="0">
                <a:latin typeface="SassoonPrimaryInfant" pitchFamily="2" charset="0"/>
              </a:rPr>
              <a:t>C</a:t>
            </a:r>
          </a:p>
        </p:txBody>
      </p:sp>
      <p:pic>
        <p:nvPicPr>
          <p:cNvPr id="3074" name="Picture 2" descr="Maths - Lillington Nursery &amp; Primary School">
            <a:extLst>
              <a:ext uri="{FF2B5EF4-FFF2-40B4-BE49-F238E27FC236}">
                <a16:creationId xmlns:a16="http://schemas.microsoft.com/office/drawing/2014/main" id="{33026648-4218-4DE4-8A83-4A7350E0D6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1614" y="209454"/>
            <a:ext cx="2159239" cy="11995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Minute Maths - Apps on Google Play">
            <a:extLst>
              <a:ext uri="{FF2B5EF4-FFF2-40B4-BE49-F238E27FC236}">
                <a16:creationId xmlns:a16="http://schemas.microsoft.com/office/drawing/2014/main" id="{91BACFA7-99A1-4058-94E6-88BE2CA9C5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2346" y="5317214"/>
            <a:ext cx="2590602" cy="126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0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524000" y="260902"/>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9" name="Rectangle 2">
            <a:extLst>
              <a:ext uri="{FF2B5EF4-FFF2-40B4-BE49-F238E27FC236}">
                <a16:creationId xmlns:a16="http://schemas.microsoft.com/office/drawing/2014/main" id="{C0800CB3-7123-44A7-8068-0896D717ED11}"/>
              </a:ext>
            </a:extLst>
          </p:cNvPr>
          <p:cNvSpPr txBox="1">
            <a:spLocks noChangeArrowheads="1"/>
          </p:cNvSpPr>
          <p:nvPr/>
        </p:nvSpPr>
        <p:spPr bwMode="auto">
          <a:xfrm>
            <a:off x="5096272" y="413302"/>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Curriculum </a:t>
            </a:r>
          </a:p>
        </p:txBody>
      </p:sp>
      <p:pic>
        <p:nvPicPr>
          <p:cNvPr id="4" name="Picture 3">
            <a:extLst>
              <a:ext uri="{FF2B5EF4-FFF2-40B4-BE49-F238E27FC236}">
                <a16:creationId xmlns:a16="http://schemas.microsoft.com/office/drawing/2014/main" id="{5C012492-B742-4965-9A98-207621B058CD}"/>
              </a:ext>
            </a:extLst>
          </p:cNvPr>
          <p:cNvPicPr>
            <a:picLocks noChangeAspect="1"/>
          </p:cNvPicPr>
          <p:nvPr/>
        </p:nvPicPr>
        <p:blipFill>
          <a:blip r:embed="rId4"/>
          <a:stretch>
            <a:fillRect/>
          </a:stretch>
        </p:blipFill>
        <p:spPr>
          <a:xfrm>
            <a:off x="531779" y="1772719"/>
            <a:ext cx="4412093" cy="4236196"/>
          </a:xfrm>
          <a:prstGeom prst="rect">
            <a:avLst/>
          </a:prstGeom>
        </p:spPr>
      </p:pic>
      <p:sp>
        <p:nvSpPr>
          <p:cNvPr id="6" name="TextBox 5">
            <a:extLst>
              <a:ext uri="{FF2B5EF4-FFF2-40B4-BE49-F238E27FC236}">
                <a16:creationId xmlns:a16="http://schemas.microsoft.com/office/drawing/2014/main" id="{690A882A-08D5-4DE5-9ACB-32961F79FAFE}"/>
              </a:ext>
            </a:extLst>
          </p:cNvPr>
          <p:cNvSpPr txBox="1"/>
          <p:nvPr/>
        </p:nvSpPr>
        <p:spPr>
          <a:xfrm>
            <a:off x="5388697" y="3308902"/>
            <a:ext cx="6271524" cy="3539430"/>
          </a:xfrm>
          <a:prstGeom prst="rect">
            <a:avLst/>
          </a:prstGeom>
          <a:noFill/>
        </p:spPr>
        <p:txBody>
          <a:bodyPr wrap="square" rtlCol="0">
            <a:spAutoFit/>
          </a:bodyPr>
          <a:lstStyle/>
          <a:p>
            <a:r>
              <a:rPr lang="en-US" sz="3200" dirty="0">
                <a:latin typeface="Boring Boring" pitchFamily="2" charset="0"/>
              </a:rPr>
              <a:t>The children pray together at the beginning of the day, lunch time and at the end of the day.</a:t>
            </a:r>
          </a:p>
          <a:p>
            <a:r>
              <a:rPr lang="en-US" sz="3200" dirty="0">
                <a:latin typeface="Boring Boring" pitchFamily="2" charset="0"/>
              </a:rPr>
              <a:t>We attend church and celebrate mass at the beginning of each term and on Feast days that fall during the school week.</a:t>
            </a:r>
          </a:p>
          <a:p>
            <a:r>
              <a:rPr lang="en-US" sz="3200" b="1" dirty="0">
                <a:latin typeface="Boring Boring" pitchFamily="2" charset="0"/>
              </a:rPr>
              <a:t>C</a:t>
            </a:r>
            <a:endParaRPr lang="en-GB" sz="3200" b="1" dirty="0">
              <a:latin typeface="Boring Boring" pitchFamily="2" charset="0"/>
            </a:endParaRPr>
          </a:p>
        </p:txBody>
      </p:sp>
      <p:pic>
        <p:nvPicPr>
          <p:cNvPr id="4098" name="Picture 2" descr="Come and See">
            <a:extLst>
              <a:ext uri="{FF2B5EF4-FFF2-40B4-BE49-F238E27FC236}">
                <a16:creationId xmlns:a16="http://schemas.microsoft.com/office/drawing/2014/main" id="{2050BF32-9039-44DA-8FEC-1C15F56A34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7363" y="1447800"/>
            <a:ext cx="197167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me and See">
            <a:extLst>
              <a:ext uri="{FF2B5EF4-FFF2-40B4-BE49-F238E27FC236}">
                <a16:creationId xmlns:a16="http://schemas.microsoft.com/office/drawing/2014/main" id="{1FF939BA-34ED-4908-BB40-84449CA6A9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5215" y="1446894"/>
            <a:ext cx="2024086" cy="194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790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2880360" y="260495"/>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9" name="Rectangle 2">
            <a:extLst>
              <a:ext uri="{FF2B5EF4-FFF2-40B4-BE49-F238E27FC236}">
                <a16:creationId xmlns:a16="http://schemas.microsoft.com/office/drawing/2014/main" id="{C0800CB3-7123-44A7-8068-0896D717ED11}"/>
              </a:ext>
            </a:extLst>
          </p:cNvPr>
          <p:cNvSpPr txBox="1">
            <a:spLocks noChangeArrowheads="1"/>
          </p:cNvSpPr>
          <p:nvPr/>
        </p:nvSpPr>
        <p:spPr bwMode="auto">
          <a:xfrm>
            <a:off x="6353984" y="377728"/>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Curriculum </a:t>
            </a:r>
          </a:p>
        </p:txBody>
      </p:sp>
      <p:pic>
        <p:nvPicPr>
          <p:cNvPr id="2" name="Picture 1">
            <a:extLst>
              <a:ext uri="{FF2B5EF4-FFF2-40B4-BE49-F238E27FC236}">
                <a16:creationId xmlns:a16="http://schemas.microsoft.com/office/drawing/2014/main" id="{D4C9B9DA-97CF-4D29-A46C-A221F1BDA10C}"/>
              </a:ext>
            </a:extLst>
          </p:cNvPr>
          <p:cNvPicPr>
            <a:picLocks noChangeAspect="1"/>
          </p:cNvPicPr>
          <p:nvPr/>
        </p:nvPicPr>
        <p:blipFill>
          <a:blip r:embed="rId4"/>
          <a:stretch>
            <a:fillRect/>
          </a:stretch>
        </p:blipFill>
        <p:spPr>
          <a:xfrm>
            <a:off x="519993" y="1107733"/>
            <a:ext cx="4720734" cy="3502965"/>
          </a:xfrm>
          <a:prstGeom prst="rect">
            <a:avLst/>
          </a:prstGeom>
        </p:spPr>
      </p:pic>
      <p:pic>
        <p:nvPicPr>
          <p:cNvPr id="3" name="Picture 2">
            <a:extLst>
              <a:ext uri="{FF2B5EF4-FFF2-40B4-BE49-F238E27FC236}">
                <a16:creationId xmlns:a16="http://schemas.microsoft.com/office/drawing/2014/main" id="{751CF677-321A-4EDA-908F-596BEFE4A737}"/>
              </a:ext>
            </a:extLst>
          </p:cNvPr>
          <p:cNvPicPr>
            <a:picLocks noChangeAspect="1"/>
          </p:cNvPicPr>
          <p:nvPr/>
        </p:nvPicPr>
        <p:blipFill>
          <a:blip r:embed="rId5"/>
          <a:stretch>
            <a:fillRect/>
          </a:stretch>
        </p:blipFill>
        <p:spPr>
          <a:xfrm>
            <a:off x="668727" y="4496188"/>
            <a:ext cx="4572000" cy="961748"/>
          </a:xfrm>
          <a:prstGeom prst="rect">
            <a:avLst/>
          </a:prstGeom>
        </p:spPr>
      </p:pic>
      <p:sp>
        <p:nvSpPr>
          <p:cNvPr id="4" name="Rectangle 3">
            <a:extLst>
              <a:ext uri="{FF2B5EF4-FFF2-40B4-BE49-F238E27FC236}">
                <a16:creationId xmlns:a16="http://schemas.microsoft.com/office/drawing/2014/main" id="{DED5F9B6-B5EE-4D1B-AD1B-2CC9258FE92B}"/>
              </a:ext>
            </a:extLst>
          </p:cNvPr>
          <p:cNvSpPr/>
          <p:nvPr/>
        </p:nvSpPr>
        <p:spPr>
          <a:xfrm>
            <a:off x="5557102" y="1484567"/>
            <a:ext cx="6634898" cy="4754571"/>
          </a:xfrm>
          <a:prstGeom prst="rect">
            <a:avLst/>
          </a:prstGeom>
        </p:spPr>
        <p:txBody>
          <a:bodyPr wrap="square">
            <a:spAutoFit/>
          </a:bodyPr>
          <a:lstStyle/>
          <a:p>
            <a:pPr>
              <a:lnSpc>
                <a:spcPct val="107000"/>
              </a:lnSpc>
              <a:spcAft>
                <a:spcPts val="800"/>
              </a:spcAft>
            </a:pPr>
            <a:r>
              <a:rPr lang="en-GB" sz="2400" dirty="0">
                <a:latin typeface="Boring Boring" pitchFamily="2" charset="0"/>
                <a:ea typeface="Calibri" panose="020F0502020204030204" pitchFamily="34" charset="0"/>
                <a:cs typeface="Calibri" panose="020F0502020204030204" pitchFamily="34" charset="0"/>
              </a:rPr>
              <a:t>Organised into four Threshold Concepts</a:t>
            </a:r>
            <a:endParaRPr lang="en-GB" sz="4000" dirty="0">
              <a:latin typeface="Boring Boring"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latin typeface="Boring Boring" pitchFamily="2" charset="0"/>
                <a:ea typeface="Calibri" panose="020F0502020204030204" pitchFamily="34" charset="0"/>
                <a:cs typeface="Calibri" panose="020F0502020204030204" pitchFamily="34" charset="0"/>
              </a:rPr>
              <a:t>Code:</a:t>
            </a:r>
            <a:r>
              <a:rPr lang="en-GB" sz="2400" dirty="0">
                <a:latin typeface="Boring Boring" pitchFamily="2" charset="0"/>
                <a:ea typeface="Calibri" panose="020F0502020204030204" pitchFamily="34" charset="0"/>
                <a:cs typeface="Calibri" panose="020F0502020204030204" pitchFamily="34" charset="0"/>
              </a:rPr>
              <a:t> This concept involves developing an understanding of instructions, logic and sequences</a:t>
            </a:r>
            <a:endParaRPr lang="en-GB" sz="4000" dirty="0">
              <a:latin typeface="Boring Boring"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latin typeface="Boring Boring" pitchFamily="2" charset="0"/>
                <a:ea typeface="Calibri" panose="020F0502020204030204" pitchFamily="34" charset="0"/>
                <a:cs typeface="Calibri" panose="020F0502020204030204" pitchFamily="34" charset="0"/>
              </a:rPr>
              <a:t>Connect: </a:t>
            </a:r>
            <a:r>
              <a:rPr lang="en-GB" sz="2400" dirty="0">
                <a:latin typeface="Boring Boring" pitchFamily="2" charset="0"/>
                <a:ea typeface="Calibri" panose="020F0502020204030204" pitchFamily="34" charset="0"/>
                <a:cs typeface="Calibri" panose="020F0502020204030204" pitchFamily="34" charset="0"/>
              </a:rPr>
              <a:t>developing an understanding of how to safely connect with others</a:t>
            </a:r>
            <a:endParaRPr lang="en-GB" sz="4000" dirty="0">
              <a:latin typeface="Boring Boring"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latin typeface="Boring Boring" pitchFamily="2" charset="0"/>
                <a:ea typeface="Calibri" panose="020F0502020204030204" pitchFamily="34" charset="0"/>
                <a:cs typeface="Calibri" panose="020F0502020204030204" pitchFamily="34" charset="0"/>
              </a:rPr>
              <a:t>Communicate: </a:t>
            </a:r>
            <a:r>
              <a:rPr lang="en-GB" sz="2400" dirty="0">
                <a:latin typeface="Boring Boring" pitchFamily="2" charset="0"/>
                <a:ea typeface="Calibri" panose="020F0502020204030204" pitchFamily="34" charset="0"/>
                <a:cs typeface="Calibri" panose="020F0502020204030204" pitchFamily="34" charset="0"/>
              </a:rPr>
              <a:t>involves using apps to communicate one’s ideas</a:t>
            </a:r>
            <a:endParaRPr lang="en-GB" sz="4000" dirty="0">
              <a:latin typeface="Boring Boring" pitchFamily="2"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latin typeface="Boring Boring" pitchFamily="2" charset="0"/>
                <a:ea typeface="Calibri" panose="020F0502020204030204" pitchFamily="34" charset="0"/>
                <a:cs typeface="Calibri" panose="020F0502020204030204" pitchFamily="34" charset="0"/>
              </a:rPr>
              <a:t>Collect:</a:t>
            </a:r>
            <a:r>
              <a:rPr lang="en-GB" sz="2400" dirty="0">
                <a:latin typeface="Boring Boring" pitchFamily="2" charset="0"/>
                <a:ea typeface="Calibri" panose="020F0502020204030204" pitchFamily="34" charset="0"/>
                <a:cs typeface="Calibri" panose="020F0502020204030204" pitchFamily="34" charset="0"/>
              </a:rPr>
              <a:t> developing an understanding of databases and their uses</a:t>
            </a:r>
          </a:p>
          <a:p>
            <a:pPr>
              <a:lnSpc>
                <a:spcPct val="107000"/>
              </a:lnSpc>
              <a:spcAft>
                <a:spcPts val="800"/>
              </a:spcAft>
            </a:pPr>
            <a:r>
              <a:rPr lang="en-GB" sz="2800" b="1" dirty="0">
                <a:effectLst/>
                <a:latin typeface="Boring Boring" pitchFamily="2" charset="0"/>
                <a:ea typeface="Calibri" panose="020F0502020204030204" pitchFamily="34" charset="0"/>
                <a:cs typeface="Calibri" panose="020F0502020204030204" pitchFamily="34" charset="0"/>
              </a:rPr>
              <a:t>A</a:t>
            </a:r>
            <a:endParaRPr lang="en-GB" sz="4400" b="1" dirty="0">
              <a:effectLst/>
              <a:latin typeface="Boring Boring" pitchFamily="2"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1F27B345-D920-4B43-A9DF-1C40F5063D65}"/>
              </a:ext>
            </a:extLst>
          </p:cNvPr>
          <p:cNvPicPr/>
          <p:nvPr/>
        </p:nvPicPr>
        <p:blipFill rotWithShape="1">
          <a:blip r:embed="rId6"/>
          <a:srcRect r="3111" b="21000"/>
          <a:stretch/>
        </p:blipFill>
        <p:spPr bwMode="auto">
          <a:xfrm>
            <a:off x="519993" y="5061609"/>
            <a:ext cx="4720734" cy="1535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6001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524000" y="260902"/>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9" name="Rectangle 2">
            <a:extLst>
              <a:ext uri="{FF2B5EF4-FFF2-40B4-BE49-F238E27FC236}">
                <a16:creationId xmlns:a16="http://schemas.microsoft.com/office/drawing/2014/main" id="{099D34CE-E3D2-471E-B090-F413B4CC9A72}"/>
              </a:ext>
            </a:extLst>
          </p:cNvPr>
          <p:cNvSpPr txBox="1">
            <a:spLocks noChangeArrowheads="1"/>
          </p:cNvSpPr>
          <p:nvPr/>
        </p:nvSpPr>
        <p:spPr bwMode="auto">
          <a:xfrm>
            <a:off x="5096272" y="413302"/>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Curriculum </a:t>
            </a:r>
          </a:p>
        </p:txBody>
      </p:sp>
      <p:pic>
        <p:nvPicPr>
          <p:cNvPr id="4" name="Picture 3">
            <a:extLst>
              <a:ext uri="{FF2B5EF4-FFF2-40B4-BE49-F238E27FC236}">
                <a16:creationId xmlns:a16="http://schemas.microsoft.com/office/drawing/2014/main" id="{0EDC5260-5C60-439D-9B3F-53118F425688}"/>
              </a:ext>
            </a:extLst>
          </p:cNvPr>
          <p:cNvPicPr>
            <a:picLocks noChangeAspect="1"/>
          </p:cNvPicPr>
          <p:nvPr/>
        </p:nvPicPr>
        <p:blipFill>
          <a:blip r:embed="rId4"/>
          <a:stretch>
            <a:fillRect/>
          </a:stretch>
        </p:blipFill>
        <p:spPr>
          <a:xfrm>
            <a:off x="532340" y="1630043"/>
            <a:ext cx="4563932" cy="4967055"/>
          </a:xfrm>
          <a:prstGeom prst="rect">
            <a:avLst/>
          </a:prstGeom>
        </p:spPr>
      </p:pic>
      <p:sp>
        <p:nvSpPr>
          <p:cNvPr id="6" name="TextBox 5">
            <a:extLst>
              <a:ext uri="{FF2B5EF4-FFF2-40B4-BE49-F238E27FC236}">
                <a16:creationId xmlns:a16="http://schemas.microsoft.com/office/drawing/2014/main" id="{4755C191-8292-4A06-8375-1F1E64A83CD9}"/>
              </a:ext>
            </a:extLst>
          </p:cNvPr>
          <p:cNvSpPr txBox="1"/>
          <p:nvPr/>
        </p:nvSpPr>
        <p:spPr>
          <a:xfrm>
            <a:off x="5524523" y="1622989"/>
            <a:ext cx="5784699" cy="6001643"/>
          </a:xfrm>
          <a:prstGeom prst="rect">
            <a:avLst/>
          </a:prstGeom>
          <a:noFill/>
        </p:spPr>
        <p:txBody>
          <a:bodyPr wrap="square" rtlCol="0">
            <a:spAutoFit/>
          </a:bodyPr>
          <a:lstStyle/>
          <a:p>
            <a:r>
              <a:rPr lang="en-GB" sz="3200" dirty="0">
                <a:latin typeface="Boring Boring" pitchFamily="2" charset="0"/>
              </a:rPr>
              <a:t>We cover these objectives throughout the year through the following topics-</a:t>
            </a:r>
          </a:p>
          <a:p>
            <a:pPr marL="457200" indent="-457200">
              <a:buFont typeface="Arial" panose="020B0604020202020204" pitchFamily="34" charset="0"/>
              <a:buChar char="•"/>
            </a:pPr>
            <a:r>
              <a:rPr lang="en-GB" sz="3200" b="1" dirty="0">
                <a:latin typeface="Boring Boring" pitchFamily="2" charset="0"/>
              </a:rPr>
              <a:t>Who am I </a:t>
            </a:r>
            <a:r>
              <a:rPr lang="en-GB" sz="3200" dirty="0">
                <a:latin typeface="Boring Boring" pitchFamily="2" charset="0"/>
              </a:rPr>
              <a:t>– The human body.</a:t>
            </a:r>
          </a:p>
          <a:p>
            <a:pPr marL="457200" indent="-457200">
              <a:buFont typeface="Arial" panose="020B0604020202020204" pitchFamily="34" charset="0"/>
              <a:buChar char="•"/>
            </a:pPr>
            <a:r>
              <a:rPr lang="en-GB" sz="3200" b="1" dirty="0">
                <a:latin typeface="Boring Boring" pitchFamily="2" charset="0"/>
              </a:rPr>
              <a:t>Celebrations</a:t>
            </a:r>
            <a:r>
              <a:rPr lang="en-GB" sz="3200" dirty="0">
                <a:latin typeface="Boring Boring" pitchFamily="2" charset="0"/>
              </a:rPr>
              <a:t> – light, shadows and materials</a:t>
            </a:r>
          </a:p>
          <a:p>
            <a:pPr marL="457200" indent="-457200">
              <a:buFont typeface="Arial" panose="020B0604020202020204" pitchFamily="34" charset="0"/>
              <a:buChar char="•"/>
            </a:pPr>
            <a:r>
              <a:rPr lang="en-GB" sz="3200" b="1" dirty="0">
                <a:latin typeface="Boring Boring" pitchFamily="2" charset="0"/>
              </a:rPr>
              <a:t>Polar adventures </a:t>
            </a:r>
            <a:r>
              <a:rPr lang="en-GB" sz="3200" dirty="0">
                <a:latin typeface="Boring Boring" pitchFamily="2" charset="0"/>
              </a:rPr>
              <a:t>– classifying materials</a:t>
            </a:r>
          </a:p>
          <a:p>
            <a:pPr marL="457200" indent="-457200">
              <a:buFont typeface="Arial" panose="020B0604020202020204" pitchFamily="34" charset="0"/>
              <a:buChar char="•"/>
            </a:pPr>
            <a:r>
              <a:rPr lang="en-GB" sz="3200" b="1" dirty="0">
                <a:latin typeface="Boring Boring" pitchFamily="2" charset="0"/>
              </a:rPr>
              <a:t>Treasure Island </a:t>
            </a:r>
            <a:r>
              <a:rPr lang="en-GB" sz="3200" dirty="0">
                <a:latin typeface="Boring Boring" pitchFamily="2" charset="0"/>
              </a:rPr>
              <a:t>– plants</a:t>
            </a:r>
          </a:p>
          <a:p>
            <a:pPr marL="457200" indent="-457200">
              <a:buFont typeface="Arial" panose="020B0604020202020204" pitchFamily="34" charset="0"/>
              <a:buChar char="•"/>
            </a:pPr>
            <a:r>
              <a:rPr lang="en-GB" sz="3200" b="1" dirty="0">
                <a:latin typeface="Boring Boring" pitchFamily="2" charset="0"/>
              </a:rPr>
              <a:t>On Safari </a:t>
            </a:r>
            <a:r>
              <a:rPr lang="en-GB" sz="3200" dirty="0">
                <a:latin typeface="Boring Boring" pitchFamily="2" charset="0"/>
              </a:rPr>
              <a:t>– invertebrate animals</a:t>
            </a:r>
          </a:p>
          <a:p>
            <a:pPr marL="457200" indent="-457200">
              <a:buFont typeface="Arial" panose="020B0604020202020204" pitchFamily="34" charset="0"/>
              <a:buChar char="•"/>
            </a:pPr>
            <a:r>
              <a:rPr lang="en-GB" sz="3200" b="1" dirty="0">
                <a:latin typeface="Boring Boring" pitchFamily="2" charset="0"/>
              </a:rPr>
              <a:t>Holiday</a:t>
            </a:r>
            <a:r>
              <a:rPr lang="en-GB" sz="3200" dirty="0">
                <a:latin typeface="Boring Boring" pitchFamily="2" charset="0"/>
              </a:rPr>
              <a:t> – classify animals </a:t>
            </a:r>
            <a:r>
              <a:rPr lang="en-GB" sz="3200" b="1" dirty="0">
                <a:latin typeface="Boring Boring" pitchFamily="2" charset="0"/>
              </a:rPr>
              <a:t>C</a:t>
            </a:r>
          </a:p>
          <a:p>
            <a:endParaRPr lang="en-GB" sz="3200" dirty="0">
              <a:latin typeface="Boring Boring" pitchFamily="2" charset="0"/>
            </a:endParaRPr>
          </a:p>
          <a:p>
            <a:pPr marL="457200" indent="-457200">
              <a:buFont typeface="Arial" panose="020B0604020202020204" pitchFamily="34" charset="0"/>
              <a:buChar char="•"/>
            </a:pPr>
            <a:endParaRPr lang="en-GB" sz="3200" dirty="0">
              <a:latin typeface="Boring Boring" pitchFamily="2" charset="0"/>
            </a:endParaRPr>
          </a:p>
        </p:txBody>
      </p:sp>
    </p:spTree>
    <p:extLst>
      <p:ext uri="{BB962C8B-B14F-4D97-AF65-F5344CB8AC3E}">
        <p14:creationId xmlns:p14="http://schemas.microsoft.com/office/powerpoint/2010/main" val="1418620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524000" y="260902"/>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9" name="Rectangle 2">
            <a:extLst>
              <a:ext uri="{FF2B5EF4-FFF2-40B4-BE49-F238E27FC236}">
                <a16:creationId xmlns:a16="http://schemas.microsoft.com/office/drawing/2014/main" id="{099D34CE-E3D2-471E-B090-F413B4CC9A72}"/>
              </a:ext>
            </a:extLst>
          </p:cNvPr>
          <p:cNvSpPr txBox="1">
            <a:spLocks noChangeArrowheads="1"/>
          </p:cNvSpPr>
          <p:nvPr/>
        </p:nvSpPr>
        <p:spPr bwMode="auto">
          <a:xfrm>
            <a:off x="5096272" y="413302"/>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Curriculum </a:t>
            </a:r>
          </a:p>
        </p:txBody>
      </p:sp>
      <p:pic>
        <p:nvPicPr>
          <p:cNvPr id="2" name="Picture 1">
            <a:extLst>
              <a:ext uri="{FF2B5EF4-FFF2-40B4-BE49-F238E27FC236}">
                <a16:creationId xmlns:a16="http://schemas.microsoft.com/office/drawing/2014/main" id="{601523C9-6932-4704-9398-80CB1B93F6C3}"/>
              </a:ext>
            </a:extLst>
          </p:cNvPr>
          <p:cNvPicPr>
            <a:picLocks noChangeAspect="1"/>
          </p:cNvPicPr>
          <p:nvPr/>
        </p:nvPicPr>
        <p:blipFill>
          <a:blip r:embed="rId4"/>
          <a:stretch>
            <a:fillRect/>
          </a:stretch>
        </p:blipFill>
        <p:spPr>
          <a:xfrm>
            <a:off x="411479" y="1510582"/>
            <a:ext cx="9782845" cy="4165900"/>
          </a:xfrm>
          <a:prstGeom prst="rect">
            <a:avLst/>
          </a:prstGeom>
        </p:spPr>
      </p:pic>
      <p:pic>
        <p:nvPicPr>
          <p:cNvPr id="5122" name="Picture 2" descr="Rising Stars - Login">
            <a:extLst>
              <a:ext uri="{FF2B5EF4-FFF2-40B4-BE49-F238E27FC236}">
                <a16:creationId xmlns:a16="http://schemas.microsoft.com/office/drawing/2014/main" id="{7BA60461-C9EC-4002-8465-0BF8A0DED1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6585" y="5753939"/>
            <a:ext cx="4317996" cy="8431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7F77F0-900B-4AEE-B50B-3C4918FEA4A7}"/>
              </a:ext>
            </a:extLst>
          </p:cNvPr>
          <p:cNvSpPr txBox="1"/>
          <p:nvPr/>
        </p:nvSpPr>
        <p:spPr>
          <a:xfrm>
            <a:off x="668740" y="5753939"/>
            <a:ext cx="532263" cy="584775"/>
          </a:xfrm>
          <a:prstGeom prst="rect">
            <a:avLst/>
          </a:prstGeom>
          <a:noFill/>
        </p:spPr>
        <p:txBody>
          <a:bodyPr wrap="square" rtlCol="0">
            <a:spAutoFit/>
          </a:bodyPr>
          <a:lstStyle/>
          <a:p>
            <a:r>
              <a:rPr lang="en-GB" sz="3200" b="1" dirty="0">
                <a:latin typeface="Boring Boring" pitchFamily="2" charset="0"/>
              </a:rPr>
              <a:t>A</a:t>
            </a:r>
            <a:endParaRPr lang="en-GB" b="1" dirty="0">
              <a:latin typeface="Boring Boring" pitchFamily="2" charset="0"/>
            </a:endParaRPr>
          </a:p>
        </p:txBody>
      </p:sp>
    </p:spTree>
    <p:extLst>
      <p:ext uri="{BB962C8B-B14F-4D97-AF65-F5344CB8AC3E}">
        <p14:creationId xmlns:p14="http://schemas.microsoft.com/office/powerpoint/2010/main" val="54803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istory – Parklands Community Primary School">
            <a:extLst>
              <a:ext uri="{FF2B5EF4-FFF2-40B4-BE49-F238E27FC236}">
                <a16:creationId xmlns:a16="http://schemas.microsoft.com/office/drawing/2014/main" id="{5C890091-E636-46DF-A6C1-8972103F5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5004" y="4156329"/>
            <a:ext cx="2205991" cy="155717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eography for Kids | What is Geography? | Geography Facts for Kids">
            <a:extLst>
              <a:ext uri="{FF2B5EF4-FFF2-40B4-BE49-F238E27FC236}">
                <a16:creationId xmlns:a16="http://schemas.microsoft.com/office/drawing/2014/main" id="{52674523-DF6A-47C9-B924-2E20CA530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19" y="3875857"/>
            <a:ext cx="2205990" cy="2205990"/>
          </a:xfrm>
          <a:prstGeom prst="rect">
            <a:avLst/>
          </a:prstGeom>
          <a:noFill/>
          <a:extLst>
            <a:ext uri="{909E8E84-426E-40DD-AFC4-6F175D3DCCD1}">
              <a14:hiddenFill xmlns:a14="http://schemas.microsoft.com/office/drawing/2010/main">
                <a:solidFill>
                  <a:srgbClr val="FFFFFF"/>
                </a:solidFill>
              </a14:hiddenFill>
            </a:ext>
          </a:extLst>
        </p:spPr>
      </p:pic>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524000" y="260902"/>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5">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9" name="Rectangle 2">
            <a:extLst>
              <a:ext uri="{FF2B5EF4-FFF2-40B4-BE49-F238E27FC236}">
                <a16:creationId xmlns:a16="http://schemas.microsoft.com/office/drawing/2014/main" id="{099D34CE-E3D2-471E-B090-F413B4CC9A72}"/>
              </a:ext>
            </a:extLst>
          </p:cNvPr>
          <p:cNvSpPr txBox="1">
            <a:spLocks noChangeArrowheads="1"/>
          </p:cNvSpPr>
          <p:nvPr/>
        </p:nvSpPr>
        <p:spPr bwMode="auto">
          <a:xfrm>
            <a:off x="5096272" y="413302"/>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Curriculum </a:t>
            </a:r>
          </a:p>
        </p:txBody>
      </p:sp>
      <p:sp>
        <p:nvSpPr>
          <p:cNvPr id="5" name="TextBox 4">
            <a:extLst>
              <a:ext uri="{FF2B5EF4-FFF2-40B4-BE49-F238E27FC236}">
                <a16:creationId xmlns:a16="http://schemas.microsoft.com/office/drawing/2014/main" id="{AC325340-B09C-4319-95B6-667248024FAE}"/>
              </a:ext>
            </a:extLst>
          </p:cNvPr>
          <p:cNvSpPr txBox="1"/>
          <p:nvPr/>
        </p:nvSpPr>
        <p:spPr>
          <a:xfrm>
            <a:off x="339012" y="1601784"/>
            <a:ext cx="5894148" cy="2554545"/>
          </a:xfrm>
          <a:prstGeom prst="rect">
            <a:avLst/>
          </a:prstGeom>
          <a:noFill/>
        </p:spPr>
        <p:txBody>
          <a:bodyPr wrap="square" rtlCol="0">
            <a:spAutoFit/>
          </a:bodyPr>
          <a:lstStyle/>
          <a:p>
            <a:pPr algn="ctr"/>
            <a:r>
              <a:rPr lang="en-US" sz="4000" b="1" dirty="0">
                <a:latin typeface="Boring Boring" pitchFamily="2" charset="0"/>
              </a:rPr>
              <a:t>Geography topics:</a:t>
            </a:r>
          </a:p>
          <a:p>
            <a:pPr marL="457200" indent="-457200">
              <a:buFont typeface="Arial" panose="020B0604020202020204" pitchFamily="34" charset="0"/>
              <a:buChar char="•"/>
            </a:pPr>
            <a:r>
              <a:rPr lang="en-US" sz="4000" dirty="0">
                <a:latin typeface="Boring Boring" pitchFamily="2" charset="0"/>
              </a:rPr>
              <a:t>Our local area</a:t>
            </a:r>
          </a:p>
          <a:p>
            <a:pPr marL="457200" indent="-457200">
              <a:buFont typeface="Arial" panose="020B0604020202020204" pitchFamily="34" charset="0"/>
              <a:buChar char="•"/>
            </a:pPr>
            <a:r>
              <a:rPr lang="en-US" sz="4000" dirty="0">
                <a:latin typeface="Boring Boring" pitchFamily="2" charset="0"/>
              </a:rPr>
              <a:t>People and their communities</a:t>
            </a:r>
          </a:p>
          <a:p>
            <a:pPr marL="457200" indent="-457200">
              <a:buFont typeface="Arial" panose="020B0604020202020204" pitchFamily="34" charset="0"/>
              <a:buChar char="•"/>
            </a:pPr>
            <a:r>
              <a:rPr lang="en-US" sz="4000" dirty="0">
                <a:latin typeface="Boring Boring" pitchFamily="2" charset="0"/>
              </a:rPr>
              <a:t>Animals and their habitats </a:t>
            </a:r>
          </a:p>
        </p:txBody>
      </p:sp>
      <p:sp>
        <p:nvSpPr>
          <p:cNvPr id="10" name="TextBox 9">
            <a:extLst>
              <a:ext uri="{FF2B5EF4-FFF2-40B4-BE49-F238E27FC236}">
                <a16:creationId xmlns:a16="http://schemas.microsoft.com/office/drawing/2014/main" id="{3AE6AC6C-F7D9-4035-B14A-454901E83298}"/>
              </a:ext>
            </a:extLst>
          </p:cNvPr>
          <p:cNvSpPr txBox="1"/>
          <p:nvPr/>
        </p:nvSpPr>
        <p:spPr>
          <a:xfrm>
            <a:off x="6632309" y="1601784"/>
            <a:ext cx="5453011" cy="2554545"/>
          </a:xfrm>
          <a:prstGeom prst="rect">
            <a:avLst/>
          </a:prstGeom>
          <a:noFill/>
        </p:spPr>
        <p:txBody>
          <a:bodyPr wrap="square" rtlCol="0">
            <a:spAutoFit/>
          </a:bodyPr>
          <a:lstStyle/>
          <a:p>
            <a:pPr algn="ctr"/>
            <a:r>
              <a:rPr lang="en-US" sz="4000" b="1" dirty="0">
                <a:latin typeface="Boring Boring" pitchFamily="2" charset="0"/>
              </a:rPr>
              <a:t>History Topics:</a:t>
            </a:r>
          </a:p>
          <a:p>
            <a:pPr marL="457200" indent="-457200">
              <a:buFont typeface="Arial" panose="020B0604020202020204" pitchFamily="34" charset="0"/>
              <a:buChar char="•"/>
            </a:pPr>
            <a:r>
              <a:rPr lang="en-US" sz="4000" dirty="0">
                <a:latin typeface="Boring Boring" pitchFamily="2" charset="0"/>
              </a:rPr>
              <a:t>My family history</a:t>
            </a:r>
          </a:p>
          <a:p>
            <a:pPr marL="457200" indent="-457200">
              <a:buFont typeface="Arial" panose="020B0604020202020204" pitchFamily="34" charset="0"/>
              <a:buChar char="•"/>
            </a:pPr>
            <a:r>
              <a:rPr lang="en-US" sz="4000" dirty="0">
                <a:latin typeface="Boring Boring" pitchFamily="2" charset="0"/>
              </a:rPr>
              <a:t>The greatest explorers </a:t>
            </a:r>
          </a:p>
          <a:p>
            <a:pPr marL="457200" indent="-457200">
              <a:buFont typeface="Arial" panose="020B0604020202020204" pitchFamily="34" charset="0"/>
              <a:buChar char="•"/>
            </a:pPr>
            <a:r>
              <a:rPr lang="en-US" sz="4000" dirty="0">
                <a:latin typeface="Boring Boring" pitchFamily="2" charset="0"/>
              </a:rPr>
              <a:t>Great inventions</a:t>
            </a:r>
            <a:endParaRPr lang="en-US" sz="2800" dirty="0">
              <a:latin typeface="Boring Boring" pitchFamily="2" charset="0"/>
            </a:endParaRPr>
          </a:p>
        </p:txBody>
      </p:sp>
      <p:sp>
        <p:nvSpPr>
          <p:cNvPr id="3" name="Rectangle 2">
            <a:extLst>
              <a:ext uri="{FF2B5EF4-FFF2-40B4-BE49-F238E27FC236}">
                <a16:creationId xmlns:a16="http://schemas.microsoft.com/office/drawing/2014/main" id="{B5C35FC1-2FF6-4EFD-81B5-66454373562F}"/>
              </a:ext>
            </a:extLst>
          </p:cNvPr>
          <p:cNvSpPr/>
          <p:nvPr/>
        </p:nvSpPr>
        <p:spPr>
          <a:xfrm>
            <a:off x="1465949" y="5530298"/>
            <a:ext cx="10332720" cy="1077218"/>
          </a:xfrm>
          <a:prstGeom prst="rect">
            <a:avLst/>
          </a:prstGeom>
        </p:spPr>
        <p:txBody>
          <a:bodyPr wrap="square">
            <a:spAutoFit/>
          </a:bodyPr>
          <a:lstStyle/>
          <a:p>
            <a:r>
              <a:rPr lang="en-US" sz="3200" dirty="0">
                <a:latin typeface="Boring Boring" pitchFamily="2" charset="0"/>
              </a:rPr>
              <a:t>Building on skills and knowledge learnt in reception and forms the foundations of learning to come.</a:t>
            </a:r>
            <a:r>
              <a:rPr lang="en-US" sz="3200" b="1" dirty="0">
                <a:latin typeface="Boring Boring" pitchFamily="2" charset="0"/>
              </a:rPr>
              <a:t> A</a:t>
            </a:r>
            <a:endParaRPr lang="en-GB" sz="3200" b="1" dirty="0">
              <a:latin typeface="Boring Boring" pitchFamily="2" charset="0"/>
            </a:endParaRPr>
          </a:p>
        </p:txBody>
      </p:sp>
      <p:cxnSp>
        <p:nvCxnSpPr>
          <p:cNvPr id="7" name="Straight Connector 6">
            <a:extLst>
              <a:ext uri="{FF2B5EF4-FFF2-40B4-BE49-F238E27FC236}">
                <a16:creationId xmlns:a16="http://schemas.microsoft.com/office/drawing/2014/main" id="{3705659B-BD48-4F6F-B051-D3EDAB875BF8}"/>
              </a:ext>
            </a:extLst>
          </p:cNvPr>
          <p:cNvCxnSpPr/>
          <p:nvPr/>
        </p:nvCxnSpPr>
        <p:spPr>
          <a:xfrm>
            <a:off x="6339840" y="1327702"/>
            <a:ext cx="0" cy="413952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0753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524000" y="260902"/>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9" name="Rectangle 2">
            <a:extLst>
              <a:ext uri="{FF2B5EF4-FFF2-40B4-BE49-F238E27FC236}">
                <a16:creationId xmlns:a16="http://schemas.microsoft.com/office/drawing/2014/main" id="{099D34CE-E3D2-471E-B090-F413B4CC9A72}"/>
              </a:ext>
            </a:extLst>
          </p:cNvPr>
          <p:cNvSpPr txBox="1">
            <a:spLocks noChangeArrowheads="1"/>
          </p:cNvSpPr>
          <p:nvPr/>
        </p:nvSpPr>
        <p:spPr bwMode="auto">
          <a:xfrm>
            <a:off x="5096272" y="413302"/>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Curriculum </a:t>
            </a:r>
          </a:p>
        </p:txBody>
      </p:sp>
      <p:pic>
        <p:nvPicPr>
          <p:cNvPr id="3" name="Picture 2">
            <a:extLst>
              <a:ext uri="{FF2B5EF4-FFF2-40B4-BE49-F238E27FC236}">
                <a16:creationId xmlns:a16="http://schemas.microsoft.com/office/drawing/2014/main" id="{4085C290-2482-4F58-8196-0FF2F96D42B6}"/>
              </a:ext>
            </a:extLst>
          </p:cNvPr>
          <p:cNvPicPr>
            <a:picLocks noChangeAspect="1"/>
          </p:cNvPicPr>
          <p:nvPr/>
        </p:nvPicPr>
        <p:blipFill>
          <a:blip r:embed="rId4"/>
          <a:stretch>
            <a:fillRect/>
          </a:stretch>
        </p:blipFill>
        <p:spPr>
          <a:xfrm>
            <a:off x="751500" y="1759986"/>
            <a:ext cx="10688999" cy="4418346"/>
          </a:xfrm>
          <a:prstGeom prst="rect">
            <a:avLst/>
          </a:prstGeom>
        </p:spPr>
      </p:pic>
      <p:sp>
        <p:nvSpPr>
          <p:cNvPr id="2" name="TextBox 1">
            <a:extLst>
              <a:ext uri="{FF2B5EF4-FFF2-40B4-BE49-F238E27FC236}">
                <a16:creationId xmlns:a16="http://schemas.microsoft.com/office/drawing/2014/main" id="{F7ACD733-5885-4D0C-88B2-33AD3EFA527E}"/>
              </a:ext>
            </a:extLst>
          </p:cNvPr>
          <p:cNvSpPr txBox="1"/>
          <p:nvPr/>
        </p:nvSpPr>
        <p:spPr>
          <a:xfrm>
            <a:off x="996287" y="6178332"/>
            <a:ext cx="527713" cy="400110"/>
          </a:xfrm>
          <a:prstGeom prst="rect">
            <a:avLst/>
          </a:prstGeom>
          <a:noFill/>
        </p:spPr>
        <p:txBody>
          <a:bodyPr wrap="square" rtlCol="0">
            <a:spAutoFit/>
          </a:bodyPr>
          <a:lstStyle/>
          <a:p>
            <a:r>
              <a:rPr lang="en-GB" sz="2000" b="1" dirty="0"/>
              <a:t>C</a:t>
            </a:r>
          </a:p>
        </p:txBody>
      </p:sp>
    </p:spTree>
    <p:extLst>
      <p:ext uri="{BB962C8B-B14F-4D97-AF65-F5344CB8AC3E}">
        <p14:creationId xmlns:p14="http://schemas.microsoft.com/office/powerpoint/2010/main" val="3701154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524000" y="260902"/>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9" name="Rectangle 2">
            <a:extLst>
              <a:ext uri="{FF2B5EF4-FFF2-40B4-BE49-F238E27FC236}">
                <a16:creationId xmlns:a16="http://schemas.microsoft.com/office/drawing/2014/main" id="{099D34CE-E3D2-471E-B090-F413B4CC9A72}"/>
              </a:ext>
            </a:extLst>
          </p:cNvPr>
          <p:cNvSpPr txBox="1">
            <a:spLocks noChangeArrowheads="1"/>
          </p:cNvSpPr>
          <p:nvPr/>
        </p:nvSpPr>
        <p:spPr bwMode="auto">
          <a:xfrm>
            <a:off x="5096272" y="413302"/>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Curriculum </a:t>
            </a:r>
          </a:p>
        </p:txBody>
      </p:sp>
      <p:sp>
        <p:nvSpPr>
          <p:cNvPr id="4" name="TextBox 3">
            <a:extLst>
              <a:ext uri="{FF2B5EF4-FFF2-40B4-BE49-F238E27FC236}">
                <a16:creationId xmlns:a16="http://schemas.microsoft.com/office/drawing/2014/main" id="{0D9B225B-D6BC-4B8F-82CA-FD6C2B24CA8E}"/>
              </a:ext>
            </a:extLst>
          </p:cNvPr>
          <p:cNvSpPr txBox="1"/>
          <p:nvPr/>
        </p:nvSpPr>
        <p:spPr>
          <a:xfrm>
            <a:off x="853937" y="2551837"/>
            <a:ext cx="10854665" cy="3970318"/>
          </a:xfrm>
          <a:prstGeom prst="rect">
            <a:avLst/>
          </a:prstGeom>
          <a:noFill/>
        </p:spPr>
        <p:txBody>
          <a:bodyPr wrap="square" rtlCol="0">
            <a:spAutoFit/>
          </a:bodyPr>
          <a:lstStyle/>
          <a:p>
            <a:r>
              <a:rPr lang="en-US" sz="3600" dirty="0">
                <a:latin typeface="Boring Boring" pitchFamily="2" charset="0"/>
              </a:rPr>
              <a:t>We have weekly singing assembly, led by Mr. Owen. The children learn songs for Mass and non-religious ones</a:t>
            </a:r>
          </a:p>
          <a:p>
            <a:endParaRPr lang="en-US" sz="3600" dirty="0">
              <a:latin typeface="Boring Boring" pitchFamily="2" charset="0"/>
            </a:endParaRPr>
          </a:p>
          <a:p>
            <a:r>
              <a:rPr lang="en-US" sz="3600" dirty="0">
                <a:latin typeface="Boring Boring" pitchFamily="2" charset="0"/>
              </a:rPr>
              <a:t>The children have weekly 45 minute music lessons with </a:t>
            </a:r>
            <a:r>
              <a:rPr lang="en-US" sz="3600" dirty="0" err="1">
                <a:latin typeface="Boring Boring" pitchFamily="2" charset="0"/>
              </a:rPr>
              <a:t>Mr</a:t>
            </a:r>
            <a:r>
              <a:rPr lang="en-US" sz="3600" dirty="0">
                <a:latin typeface="Boring Boring" pitchFamily="2" charset="0"/>
              </a:rPr>
              <a:t> Owen too. The children are also introduced to playing musical  instruments such as the xylophone. </a:t>
            </a:r>
          </a:p>
          <a:p>
            <a:r>
              <a:rPr lang="en-US" sz="3600" b="1" dirty="0">
                <a:latin typeface="Boring Boring" pitchFamily="2" charset="0"/>
              </a:rPr>
              <a:t>A</a:t>
            </a:r>
          </a:p>
        </p:txBody>
      </p:sp>
    </p:spTree>
    <p:extLst>
      <p:ext uri="{BB962C8B-B14F-4D97-AF65-F5344CB8AC3E}">
        <p14:creationId xmlns:p14="http://schemas.microsoft.com/office/powerpoint/2010/main" val="196036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E3F646E-6E33-49D0-9B95-9C8491DCAAE6}"/>
              </a:ext>
            </a:extLst>
          </p:cNvPr>
          <p:cNvSpPr>
            <a:spLocks noGrp="1" noChangeArrowheads="1"/>
          </p:cNvSpPr>
          <p:nvPr>
            <p:ph idx="1"/>
          </p:nvPr>
        </p:nvSpPr>
        <p:spPr>
          <a:xfrm>
            <a:off x="1138934" y="1844675"/>
            <a:ext cx="9914132" cy="3676650"/>
          </a:xfrm>
        </p:spPr>
        <p:txBody>
          <a:bodyPr>
            <a:normAutofit fontScale="70000" lnSpcReduction="20000"/>
          </a:bodyPr>
          <a:lstStyle/>
          <a:p>
            <a:r>
              <a:rPr lang="en-GB" altLang="en-US" sz="3600" b="1" dirty="0">
                <a:latin typeface="Boring Boring" pitchFamily="2" charset="0"/>
                <a:sym typeface="Comic Sans MS" panose="030F0702030302020204" pitchFamily="66" charset="0"/>
              </a:rPr>
              <a:t>Give you a better understanding of your child’s learning this year</a:t>
            </a:r>
            <a:endParaRPr lang="en-US" altLang="en-US" sz="3600" b="1" dirty="0">
              <a:latin typeface="Boring Boring" pitchFamily="2" charset="0"/>
              <a:sym typeface="Comic Sans MS" panose="030F0702030302020204" pitchFamily="66" charset="0"/>
            </a:endParaRPr>
          </a:p>
          <a:p>
            <a:r>
              <a:rPr lang="en-US" altLang="en-US" sz="3600" b="1" dirty="0">
                <a:latin typeface="Boring Boring" pitchFamily="2" charset="0"/>
                <a:sym typeface="Comic Sans MS" panose="030F0702030302020204" pitchFamily="66" charset="0"/>
              </a:rPr>
              <a:t>The school day and classroom routines</a:t>
            </a:r>
            <a:endParaRPr lang="en-GB" altLang="en-US" sz="3600" b="1" dirty="0">
              <a:latin typeface="Boring Boring" pitchFamily="2" charset="0"/>
              <a:sym typeface="Comic Sans MS" panose="030F0702030302020204" pitchFamily="66" charset="0"/>
            </a:endParaRPr>
          </a:p>
          <a:p>
            <a:pPr eaLnBrk="1" hangingPunct="1"/>
            <a:r>
              <a:rPr lang="en-GB" altLang="en-US" sz="3600" b="1" dirty="0">
                <a:latin typeface="Boring Boring" pitchFamily="2" charset="0"/>
                <a:sym typeface="Comic Sans MS" panose="030F0702030302020204" pitchFamily="66" charset="0"/>
              </a:rPr>
              <a:t>Curriculum coverage</a:t>
            </a:r>
          </a:p>
          <a:p>
            <a:pPr eaLnBrk="1" hangingPunct="1"/>
            <a:r>
              <a:rPr lang="en-GB" altLang="en-US" sz="3600" b="1" dirty="0">
                <a:latin typeface="Boring Boring" pitchFamily="2" charset="0"/>
                <a:sym typeface="Comic Sans MS" panose="030F0702030302020204" pitchFamily="66" charset="0"/>
              </a:rPr>
              <a:t>Help parents/carers to feel empowered to support their children at home</a:t>
            </a:r>
          </a:p>
          <a:p>
            <a:pPr eaLnBrk="1" hangingPunct="1"/>
            <a:r>
              <a:rPr lang="en-GB" altLang="en-US" sz="3600" b="1" dirty="0">
                <a:latin typeface="Boring Boring" pitchFamily="2" charset="0"/>
                <a:sym typeface="Comic Sans MS" panose="030F0702030302020204" pitchFamily="66" charset="0"/>
              </a:rPr>
              <a:t>Give you the opportunity to ask questions</a:t>
            </a:r>
          </a:p>
          <a:p>
            <a:pPr eaLnBrk="1" hangingPunct="1"/>
            <a:r>
              <a:rPr lang="en-GB" altLang="en-US" sz="3600" b="1" dirty="0">
                <a:latin typeface="Boring Boring" pitchFamily="2" charset="0"/>
                <a:sym typeface="Comic Sans MS" panose="030F0702030302020204" pitchFamily="66" charset="0"/>
              </a:rPr>
              <a:t>If you do have any questions, please add them to the chat function and we will answer at the end of the session</a:t>
            </a:r>
          </a:p>
          <a:p>
            <a:pPr eaLnBrk="1" hangingPunct="1"/>
            <a:endParaRPr lang="en-GB" altLang="en-US" sz="3600" dirty="0">
              <a:latin typeface="Boring Boring" pitchFamily="2" charset="0"/>
              <a:sym typeface="Comic Sans MS" panose="030F0702030302020204" pitchFamily="66" charset="0"/>
            </a:endParaRPr>
          </a:p>
          <a:p>
            <a:pPr marL="0" indent="0" eaLnBrk="1" hangingPunct="1">
              <a:buNone/>
            </a:pPr>
            <a:r>
              <a:rPr lang="en-GB" altLang="en-US" sz="3600" b="1" dirty="0">
                <a:latin typeface="Boring Boring" pitchFamily="2" charset="0"/>
                <a:sym typeface="Comic Sans MS" panose="030F0702030302020204" pitchFamily="66" charset="0"/>
              </a:rPr>
              <a:t>C</a:t>
            </a:r>
            <a:endParaRPr lang="en-US" altLang="en-US" sz="3600" b="1" dirty="0">
              <a:latin typeface="Boring Boring" pitchFamily="2" charset="0"/>
              <a:sym typeface="Comic Sans MS" panose="030F0702030302020204" pitchFamily="66" charset="0"/>
            </a:endParaRPr>
          </a:p>
        </p:txBody>
      </p:sp>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524000" y="188913"/>
            <a:ext cx="9144000" cy="1066800"/>
            <a:chOff x="0" y="188640"/>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188640"/>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GB" dirty="0">
                  <a:solidFill>
                    <a:schemeClr val="bg1"/>
                  </a:solidFill>
                  <a:latin typeface="SassoonPrimaryType" pitchFamily="2" charset="0"/>
                  <a:ea typeface="+mj-ea"/>
                </a:rPr>
                <a:t>Aims of the Session</a:t>
              </a:r>
              <a:endParaRPr lang="en-US" dirty="0">
                <a:solidFill>
                  <a:schemeClr val="bg1"/>
                </a:solidFill>
                <a:latin typeface="SassoonPrimaryType" pitchFamily="2" charset="0"/>
                <a:ea typeface="+mj-ea"/>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524000" y="260902"/>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9" name="Rectangle 2">
            <a:extLst>
              <a:ext uri="{FF2B5EF4-FFF2-40B4-BE49-F238E27FC236}">
                <a16:creationId xmlns:a16="http://schemas.microsoft.com/office/drawing/2014/main" id="{099D34CE-E3D2-471E-B090-F413B4CC9A72}"/>
              </a:ext>
            </a:extLst>
          </p:cNvPr>
          <p:cNvSpPr txBox="1">
            <a:spLocks noChangeArrowheads="1"/>
          </p:cNvSpPr>
          <p:nvPr/>
        </p:nvSpPr>
        <p:spPr bwMode="auto">
          <a:xfrm>
            <a:off x="5096272" y="413302"/>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Curriculum </a:t>
            </a:r>
          </a:p>
        </p:txBody>
      </p:sp>
      <p:pic>
        <p:nvPicPr>
          <p:cNvPr id="3" name="Picture 2">
            <a:extLst>
              <a:ext uri="{FF2B5EF4-FFF2-40B4-BE49-F238E27FC236}">
                <a16:creationId xmlns:a16="http://schemas.microsoft.com/office/drawing/2014/main" id="{DCAAF184-0B43-4D45-A064-188075882059}"/>
              </a:ext>
            </a:extLst>
          </p:cNvPr>
          <p:cNvPicPr>
            <a:picLocks noChangeAspect="1"/>
          </p:cNvPicPr>
          <p:nvPr/>
        </p:nvPicPr>
        <p:blipFill>
          <a:blip r:embed="rId4"/>
          <a:stretch>
            <a:fillRect/>
          </a:stretch>
        </p:blipFill>
        <p:spPr>
          <a:xfrm>
            <a:off x="931549" y="1761153"/>
            <a:ext cx="5215766" cy="4683545"/>
          </a:xfrm>
          <a:prstGeom prst="rect">
            <a:avLst/>
          </a:prstGeom>
        </p:spPr>
      </p:pic>
      <p:pic>
        <p:nvPicPr>
          <p:cNvPr id="4" name="Picture 3">
            <a:extLst>
              <a:ext uri="{FF2B5EF4-FFF2-40B4-BE49-F238E27FC236}">
                <a16:creationId xmlns:a16="http://schemas.microsoft.com/office/drawing/2014/main" id="{190B45EA-ADD9-4D18-9B07-FB3199649AFA}"/>
              </a:ext>
            </a:extLst>
          </p:cNvPr>
          <p:cNvPicPr>
            <a:picLocks noChangeAspect="1"/>
          </p:cNvPicPr>
          <p:nvPr/>
        </p:nvPicPr>
        <p:blipFill>
          <a:blip r:embed="rId5"/>
          <a:stretch>
            <a:fillRect/>
          </a:stretch>
        </p:blipFill>
        <p:spPr>
          <a:xfrm>
            <a:off x="6147315" y="1761152"/>
            <a:ext cx="4565581" cy="2765070"/>
          </a:xfrm>
          <a:prstGeom prst="rect">
            <a:avLst/>
          </a:prstGeom>
        </p:spPr>
      </p:pic>
      <p:sp>
        <p:nvSpPr>
          <p:cNvPr id="2" name="TextBox 1">
            <a:extLst>
              <a:ext uri="{FF2B5EF4-FFF2-40B4-BE49-F238E27FC236}">
                <a16:creationId xmlns:a16="http://schemas.microsoft.com/office/drawing/2014/main" id="{0970094C-14DB-438C-B96B-769B8F1F1026}"/>
              </a:ext>
            </a:extLst>
          </p:cNvPr>
          <p:cNvSpPr txBox="1"/>
          <p:nvPr/>
        </p:nvSpPr>
        <p:spPr>
          <a:xfrm>
            <a:off x="6591868" y="4749421"/>
            <a:ext cx="395785" cy="523220"/>
          </a:xfrm>
          <a:prstGeom prst="rect">
            <a:avLst/>
          </a:prstGeom>
          <a:noFill/>
        </p:spPr>
        <p:txBody>
          <a:bodyPr wrap="square" rtlCol="0">
            <a:spAutoFit/>
          </a:bodyPr>
          <a:lstStyle/>
          <a:p>
            <a:r>
              <a:rPr lang="en-GB" sz="2800" b="1" dirty="0">
                <a:latin typeface="Boring Boring" pitchFamily="2" charset="0"/>
              </a:rPr>
              <a:t>A</a:t>
            </a:r>
          </a:p>
        </p:txBody>
      </p:sp>
    </p:spTree>
    <p:extLst>
      <p:ext uri="{BB962C8B-B14F-4D97-AF65-F5344CB8AC3E}">
        <p14:creationId xmlns:p14="http://schemas.microsoft.com/office/powerpoint/2010/main" val="2634441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524000" y="260902"/>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9" name="Rectangle 2">
            <a:extLst>
              <a:ext uri="{FF2B5EF4-FFF2-40B4-BE49-F238E27FC236}">
                <a16:creationId xmlns:a16="http://schemas.microsoft.com/office/drawing/2014/main" id="{099D34CE-E3D2-471E-B090-F413B4CC9A72}"/>
              </a:ext>
            </a:extLst>
          </p:cNvPr>
          <p:cNvSpPr txBox="1">
            <a:spLocks noChangeArrowheads="1"/>
          </p:cNvSpPr>
          <p:nvPr/>
        </p:nvSpPr>
        <p:spPr bwMode="auto">
          <a:xfrm>
            <a:off x="5096272" y="413302"/>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Curriculum </a:t>
            </a:r>
          </a:p>
        </p:txBody>
      </p:sp>
      <p:pic>
        <p:nvPicPr>
          <p:cNvPr id="2" name="Picture 1">
            <a:extLst>
              <a:ext uri="{FF2B5EF4-FFF2-40B4-BE49-F238E27FC236}">
                <a16:creationId xmlns:a16="http://schemas.microsoft.com/office/drawing/2014/main" id="{5552090F-2CC9-42E4-B781-E3417000A59C}"/>
              </a:ext>
            </a:extLst>
          </p:cNvPr>
          <p:cNvPicPr>
            <a:picLocks noChangeAspect="1"/>
          </p:cNvPicPr>
          <p:nvPr/>
        </p:nvPicPr>
        <p:blipFill>
          <a:blip r:embed="rId4"/>
          <a:stretch>
            <a:fillRect/>
          </a:stretch>
        </p:blipFill>
        <p:spPr>
          <a:xfrm>
            <a:off x="1374710" y="1337571"/>
            <a:ext cx="3569162" cy="5489125"/>
          </a:xfrm>
          <a:prstGeom prst="rect">
            <a:avLst/>
          </a:prstGeom>
        </p:spPr>
      </p:pic>
      <p:pic>
        <p:nvPicPr>
          <p:cNvPr id="3" name="Picture 2">
            <a:extLst>
              <a:ext uri="{FF2B5EF4-FFF2-40B4-BE49-F238E27FC236}">
                <a16:creationId xmlns:a16="http://schemas.microsoft.com/office/drawing/2014/main" id="{93ABC703-4192-4A8D-873D-88055AB6C270}"/>
              </a:ext>
            </a:extLst>
          </p:cNvPr>
          <p:cNvPicPr>
            <a:picLocks noChangeAspect="1"/>
          </p:cNvPicPr>
          <p:nvPr/>
        </p:nvPicPr>
        <p:blipFill>
          <a:blip r:embed="rId5"/>
          <a:stretch>
            <a:fillRect/>
          </a:stretch>
        </p:blipFill>
        <p:spPr>
          <a:xfrm>
            <a:off x="9771912" y="458247"/>
            <a:ext cx="1899680" cy="1616394"/>
          </a:xfrm>
          <a:prstGeom prst="rect">
            <a:avLst/>
          </a:prstGeom>
        </p:spPr>
      </p:pic>
      <p:pic>
        <p:nvPicPr>
          <p:cNvPr id="4" name="Picture 3">
            <a:extLst>
              <a:ext uri="{FF2B5EF4-FFF2-40B4-BE49-F238E27FC236}">
                <a16:creationId xmlns:a16="http://schemas.microsoft.com/office/drawing/2014/main" id="{90FE6E20-4CC2-4015-96E8-537DC265D293}"/>
              </a:ext>
            </a:extLst>
          </p:cNvPr>
          <p:cNvPicPr>
            <a:picLocks noChangeAspect="1"/>
          </p:cNvPicPr>
          <p:nvPr/>
        </p:nvPicPr>
        <p:blipFill>
          <a:blip r:embed="rId6"/>
          <a:stretch>
            <a:fillRect/>
          </a:stretch>
        </p:blipFill>
        <p:spPr>
          <a:xfrm>
            <a:off x="5096272" y="2119313"/>
            <a:ext cx="6845300" cy="1066800"/>
          </a:xfrm>
          <a:prstGeom prst="rect">
            <a:avLst/>
          </a:prstGeom>
        </p:spPr>
      </p:pic>
      <p:pic>
        <p:nvPicPr>
          <p:cNvPr id="5" name="Picture 4">
            <a:extLst>
              <a:ext uri="{FF2B5EF4-FFF2-40B4-BE49-F238E27FC236}">
                <a16:creationId xmlns:a16="http://schemas.microsoft.com/office/drawing/2014/main" id="{5AE91117-9C5E-452B-AE93-D650F4D1A066}"/>
              </a:ext>
            </a:extLst>
          </p:cNvPr>
          <p:cNvPicPr>
            <a:picLocks noChangeAspect="1"/>
          </p:cNvPicPr>
          <p:nvPr/>
        </p:nvPicPr>
        <p:blipFill>
          <a:blip r:embed="rId7"/>
          <a:stretch>
            <a:fillRect/>
          </a:stretch>
        </p:blipFill>
        <p:spPr>
          <a:xfrm>
            <a:off x="4987198" y="3186113"/>
            <a:ext cx="6954374" cy="1816700"/>
          </a:xfrm>
          <a:prstGeom prst="rect">
            <a:avLst/>
          </a:prstGeom>
        </p:spPr>
      </p:pic>
      <p:pic>
        <p:nvPicPr>
          <p:cNvPr id="6" name="Picture 5">
            <a:extLst>
              <a:ext uri="{FF2B5EF4-FFF2-40B4-BE49-F238E27FC236}">
                <a16:creationId xmlns:a16="http://schemas.microsoft.com/office/drawing/2014/main" id="{45F8CD9E-5F20-480D-BFA3-283CEF7518A1}"/>
              </a:ext>
            </a:extLst>
          </p:cNvPr>
          <p:cNvPicPr>
            <a:picLocks noChangeAspect="1"/>
          </p:cNvPicPr>
          <p:nvPr/>
        </p:nvPicPr>
        <p:blipFill>
          <a:blip r:embed="rId8"/>
          <a:stretch>
            <a:fillRect/>
          </a:stretch>
        </p:blipFill>
        <p:spPr>
          <a:xfrm>
            <a:off x="5096272" y="5002813"/>
            <a:ext cx="4837920" cy="616732"/>
          </a:xfrm>
          <a:prstGeom prst="rect">
            <a:avLst/>
          </a:prstGeom>
        </p:spPr>
      </p:pic>
      <p:pic>
        <p:nvPicPr>
          <p:cNvPr id="7" name="Picture 6">
            <a:extLst>
              <a:ext uri="{FF2B5EF4-FFF2-40B4-BE49-F238E27FC236}">
                <a16:creationId xmlns:a16="http://schemas.microsoft.com/office/drawing/2014/main" id="{324F0ED8-5030-45A6-A7CB-D32DD4042AD8}"/>
              </a:ext>
            </a:extLst>
          </p:cNvPr>
          <p:cNvPicPr>
            <a:picLocks noChangeAspect="1"/>
          </p:cNvPicPr>
          <p:nvPr/>
        </p:nvPicPr>
        <p:blipFill>
          <a:blip r:embed="rId9"/>
          <a:stretch>
            <a:fillRect/>
          </a:stretch>
        </p:blipFill>
        <p:spPr>
          <a:xfrm>
            <a:off x="5156597" y="5577840"/>
            <a:ext cx="5173000" cy="616732"/>
          </a:xfrm>
          <a:prstGeom prst="rect">
            <a:avLst/>
          </a:prstGeom>
        </p:spPr>
      </p:pic>
      <p:sp>
        <p:nvSpPr>
          <p:cNvPr id="10" name="TextBox 9">
            <a:extLst>
              <a:ext uri="{FF2B5EF4-FFF2-40B4-BE49-F238E27FC236}">
                <a16:creationId xmlns:a16="http://schemas.microsoft.com/office/drawing/2014/main" id="{52445966-F0D1-405F-90F1-55D28EF0C986}"/>
              </a:ext>
            </a:extLst>
          </p:cNvPr>
          <p:cNvSpPr txBox="1"/>
          <p:nvPr/>
        </p:nvSpPr>
        <p:spPr>
          <a:xfrm>
            <a:off x="5363570" y="6018663"/>
            <a:ext cx="573206" cy="523220"/>
          </a:xfrm>
          <a:prstGeom prst="rect">
            <a:avLst/>
          </a:prstGeom>
          <a:noFill/>
        </p:spPr>
        <p:txBody>
          <a:bodyPr wrap="square" rtlCol="0">
            <a:spAutoFit/>
          </a:bodyPr>
          <a:lstStyle/>
          <a:p>
            <a:r>
              <a:rPr lang="en-GB" sz="2800" b="1" dirty="0">
                <a:latin typeface="Boring Boring" pitchFamily="2" charset="0"/>
              </a:rPr>
              <a:t>A</a:t>
            </a:r>
          </a:p>
        </p:txBody>
      </p:sp>
    </p:spTree>
    <p:extLst>
      <p:ext uri="{BB962C8B-B14F-4D97-AF65-F5344CB8AC3E}">
        <p14:creationId xmlns:p14="http://schemas.microsoft.com/office/powerpoint/2010/main" val="3820113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524000" y="260902"/>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7" name="Rectangle 2">
            <a:extLst>
              <a:ext uri="{FF2B5EF4-FFF2-40B4-BE49-F238E27FC236}">
                <a16:creationId xmlns:a16="http://schemas.microsoft.com/office/drawing/2014/main" id="{23B189B7-EF23-4394-8BF2-46167A4A00C9}"/>
              </a:ext>
            </a:extLst>
          </p:cNvPr>
          <p:cNvSpPr txBox="1">
            <a:spLocks noChangeArrowheads="1"/>
          </p:cNvSpPr>
          <p:nvPr/>
        </p:nvSpPr>
        <p:spPr bwMode="auto">
          <a:xfrm>
            <a:off x="5096272" y="413302"/>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PE </a:t>
            </a:r>
            <a:r>
              <a:rPr lang="en-GB" dirty="0">
                <a:solidFill>
                  <a:schemeClr val="bg1"/>
                </a:solidFill>
                <a:latin typeface="SassoonPrimaryType" pitchFamily="2" charset="0"/>
                <a:ea typeface="+mj-ea"/>
              </a:rPr>
              <a:t>days</a:t>
            </a:r>
            <a:endParaRPr lang="en-US" dirty="0">
              <a:solidFill>
                <a:schemeClr val="bg1"/>
              </a:solidFill>
              <a:latin typeface="SassoonPrimaryType" pitchFamily="2" charset="0"/>
              <a:ea typeface="+mj-ea"/>
            </a:endParaRPr>
          </a:p>
        </p:txBody>
      </p:sp>
      <p:pic>
        <p:nvPicPr>
          <p:cNvPr id="2" name="Picture 1">
            <a:extLst>
              <a:ext uri="{FF2B5EF4-FFF2-40B4-BE49-F238E27FC236}">
                <a16:creationId xmlns:a16="http://schemas.microsoft.com/office/drawing/2014/main" id="{DB7E7185-594A-4E79-B919-CE2108329886}"/>
              </a:ext>
            </a:extLst>
          </p:cNvPr>
          <p:cNvPicPr>
            <a:picLocks noChangeAspect="1"/>
          </p:cNvPicPr>
          <p:nvPr/>
        </p:nvPicPr>
        <p:blipFill>
          <a:blip r:embed="rId4"/>
          <a:stretch>
            <a:fillRect/>
          </a:stretch>
        </p:blipFill>
        <p:spPr>
          <a:xfrm>
            <a:off x="457202" y="2177699"/>
            <a:ext cx="4911122" cy="2502602"/>
          </a:xfrm>
          <a:prstGeom prst="rect">
            <a:avLst/>
          </a:prstGeom>
        </p:spPr>
      </p:pic>
      <p:sp>
        <p:nvSpPr>
          <p:cNvPr id="4" name="TextBox 3">
            <a:extLst>
              <a:ext uri="{FF2B5EF4-FFF2-40B4-BE49-F238E27FC236}">
                <a16:creationId xmlns:a16="http://schemas.microsoft.com/office/drawing/2014/main" id="{33744850-29A5-4C23-A142-03776285D5BC}"/>
              </a:ext>
            </a:extLst>
          </p:cNvPr>
          <p:cNvSpPr txBox="1"/>
          <p:nvPr/>
        </p:nvSpPr>
        <p:spPr>
          <a:xfrm>
            <a:off x="5749322" y="2422936"/>
            <a:ext cx="5616624" cy="3046988"/>
          </a:xfrm>
          <a:prstGeom prst="rect">
            <a:avLst/>
          </a:prstGeom>
          <a:noFill/>
        </p:spPr>
        <p:txBody>
          <a:bodyPr wrap="square" rtlCol="0">
            <a:spAutoFit/>
          </a:bodyPr>
          <a:lstStyle/>
          <a:p>
            <a:r>
              <a:rPr lang="en-US" sz="3200" dirty="0">
                <a:latin typeface="Boring Boring" pitchFamily="2" charset="0"/>
              </a:rPr>
              <a:t>Please remember to send your child into school in their PE kits on a Monday and Friday so they can take part in the lesson</a:t>
            </a:r>
          </a:p>
          <a:p>
            <a:endParaRPr lang="en-US" sz="3200" dirty="0">
              <a:latin typeface="Boring Boring" pitchFamily="2" charset="0"/>
            </a:endParaRPr>
          </a:p>
          <a:p>
            <a:r>
              <a:rPr lang="en-US" sz="3200" dirty="0">
                <a:latin typeface="Boring Boring" pitchFamily="2" charset="0"/>
              </a:rPr>
              <a:t>A</a:t>
            </a:r>
            <a:endParaRPr lang="en-GB" sz="3200" dirty="0">
              <a:latin typeface="Boring Boring" pitchFamily="2" charset="0"/>
            </a:endParaRPr>
          </a:p>
        </p:txBody>
      </p:sp>
    </p:spTree>
    <p:extLst>
      <p:ext uri="{BB962C8B-B14F-4D97-AF65-F5344CB8AC3E}">
        <p14:creationId xmlns:p14="http://schemas.microsoft.com/office/powerpoint/2010/main" val="3109953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470248" y="260902"/>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3" name="Content Placeholder 2">
            <a:extLst>
              <a:ext uri="{FF2B5EF4-FFF2-40B4-BE49-F238E27FC236}">
                <a16:creationId xmlns:a16="http://schemas.microsoft.com/office/drawing/2014/main" id="{6FE459F5-4E60-4774-98CF-37BC80844E07}"/>
              </a:ext>
            </a:extLst>
          </p:cNvPr>
          <p:cNvSpPr>
            <a:spLocks noGrp="1"/>
          </p:cNvSpPr>
          <p:nvPr>
            <p:ph idx="1"/>
          </p:nvPr>
        </p:nvSpPr>
        <p:spPr>
          <a:xfrm>
            <a:off x="838200" y="1586185"/>
            <a:ext cx="10515600" cy="4590778"/>
          </a:xfrm>
        </p:spPr>
        <p:txBody>
          <a:bodyPr/>
          <a:lstStyle/>
          <a:p>
            <a:r>
              <a:rPr lang="en-US" dirty="0" err="1">
                <a:latin typeface="Boring Boring" pitchFamily="2" charset="0"/>
              </a:rPr>
              <a:t>Maths</a:t>
            </a:r>
            <a:r>
              <a:rPr lang="en-US" dirty="0">
                <a:latin typeface="Boring Boring" pitchFamily="2" charset="0"/>
              </a:rPr>
              <a:t> homework will be handed out on a Friday in your child’s blue homework folder and the class we go through the homework the following Friday.  </a:t>
            </a:r>
          </a:p>
          <a:p>
            <a:r>
              <a:rPr lang="en-US" dirty="0">
                <a:latin typeface="Boring Boring" pitchFamily="2" charset="0"/>
              </a:rPr>
              <a:t>The homework is based on the learning done that week or the previous week in class.</a:t>
            </a:r>
            <a:endParaRPr lang="en-GB" dirty="0">
              <a:latin typeface="Boring Boring" pitchFamily="2" charset="0"/>
            </a:endParaRPr>
          </a:p>
        </p:txBody>
      </p:sp>
      <p:sp>
        <p:nvSpPr>
          <p:cNvPr id="9" name="Rectangle 2">
            <a:extLst>
              <a:ext uri="{FF2B5EF4-FFF2-40B4-BE49-F238E27FC236}">
                <a16:creationId xmlns:a16="http://schemas.microsoft.com/office/drawing/2014/main" id="{29A55635-D51B-43D1-B61B-2C3F39C38EDF}"/>
              </a:ext>
            </a:extLst>
          </p:cNvPr>
          <p:cNvSpPr txBox="1">
            <a:spLocks noChangeArrowheads="1"/>
          </p:cNvSpPr>
          <p:nvPr/>
        </p:nvSpPr>
        <p:spPr bwMode="auto">
          <a:xfrm>
            <a:off x="4943871" y="398360"/>
            <a:ext cx="6445695"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err="1">
                <a:solidFill>
                  <a:schemeClr val="bg1"/>
                </a:solidFill>
                <a:latin typeface="SassoonPrimaryType" pitchFamily="2" charset="0"/>
                <a:ea typeface="+mj-ea"/>
              </a:rPr>
              <a:t>Maths</a:t>
            </a:r>
            <a:r>
              <a:rPr lang="en-US" dirty="0">
                <a:solidFill>
                  <a:schemeClr val="bg1"/>
                </a:solidFill>
                <a:latin typeface="SassoonPrimaryType" pitchFamily="2" charset="0"/>
                <a:ea typeface="+mj-ea"/>
              </a:rPr>
              <a:t> homework</a:t>
            </a:r>
          </a:p>
        </p:txBody>
      </p:sp>
      <p:grpSp>
        <p:nvGrpSpPr>
          <p:cNvPr id="10" name="Group 3">
            <a:extLst>
              <a:ext uri="{FF2B5EF4-FFF2-40B4-BE49-F238E27FC236}">
                <a16:creationId xmlns:a16="http://schemas.microsoft.com/office/drawing/2014/main" id="{A6852BBD-EC44-4AEC-8805-C443B28D5F0F}"/>
              </a:ext>
            </a:extLst>
          </p:cNvPr>
          <p:cNvGrpSpPr>
            <a:grpSpLocks/>
          </p:cNvGrpSpPr>
          <p:nvPr/>
        </p:nvGrpSpPr>
        <p:grpSpPr bwMode="auto">
          <a:xfrm>
            <a:off x="2090057" y="3193340"/>
            <a:ext cx="9144000" cy="1066800"/>
            <a:chOff x="0" y="260648"/>
            <a:chExt cx="9144000" cy="1067076"/>
          </a:xfrm>
        </p:grpSpPr>
        <p:pic>
          <p:nvPicPr>
            <p:cNvPr id="11" name="Picture 5" descr="Screen Shot 2012-09-09 at 20.44.14.png">
              <a:extLst>
                <a:ext uri="{FF2B5EF4-FFF2-40B4-BE49-F238E27FC236}">
                  <a16:creationId xmlns:a16="http://schemas.microsoft.com/office/drawing/2014/main" id="{4B1D615F-71F1-4E78-8C8D-4FBB86F592D4}"/>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a:extLst>
                <a:ext uri="{FF2B5EF4-FFF2-40B4-BE49-F238E27FC236}">
                  <a16:creationId xmlns:a16="http://schemas.microsoft.com/office/drawing/2014/main" id="{130925A9-332E-4AC5-A89B-88C243C74557}"/>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13" name="Rectangle 2">
            <a:extLst>
              <a:ext uri="{FF2B5EF4-FFF2-40B4-BE49-F238E27FC236}">
                <a16:creationId xmlns:a16="http://schemas.microsoft.com/office/drawing/2014/main" id="{DFA15C90-6704-4CF8-973B-FBF8FE322740}"/>
              </a:ext>
            </a:extLst>
          </p:cNvPr>
          <p:cNvSpPr txBox="1">
            <a:spLocks noChangeArrowheads="1"/>
          </p:cNvSpPr>
          <p:nvPr/>
        </p:nvSpPr>
        <p:spPr bwMode="auto">
          <a:xfrm>
            <a:off x="4475584" y="3468257"/>
            <a:ext cx="6445695"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Class pet</a:t>
            </a:r>
          </a:p>
        </p:txBody>
      </p:sp>
      <p:pic>
        <p:nvPicPr>
          <p:cNvPr id="9218" name="Picture 2" descr="dan dog">
            <a:extLst>
              <a:ext uri="{FF2B5EF4-FFF2-40B4-BE49-F238E27FC236}">
                <a16:creationId xmlns:a16="http://schemas.microsoft.com/office/drawing/2014/main" id="{D24530DE-D047-4A4A-920A-08CED0C40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3895" y="4309380"/>
            <a:ext cx="2087563" cy="156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a:extLst>
              <a:ext uri="{FF2B5EF4-FFF2-40B4-BE49-F238E27FC236}">
                <a16:creationId xmlns:a16="http://schemas.microsoft.com/office/drawing/2014/main" id="{746D0345-94DD-4FB4-8CD8-AE70B80DA00F}"/>
              </a:ext>
            </a:extLst>
          </p:cNvPr>
          <p:cNvSpPr txBox="1"/>
          <p:nvPr/>
        </p:nvSpPr>
        <p:spPr>
          <a:xfrm>
            <a:off x="481095" y="5824334"/>
            <a:ext cx="2575249" cy="523220"/>
          </a:xfrm>
          <a:prstGeom prst="rect">
            <a:avLst/>
          </a:prstGeom>
          <a:noFill/>
        </p:spPr>
        <p:txBody>
          <a:bodyPr wrap="square" rtlCol="0">
            <a:spAutoFit/>
          </a:bodyPr>
          <a:lstStyle/>
          <a:p>
            <a:r>
              <a:rPr lang="en-US" sz="2800" dirty="0">
                <a:latin typeface="Boring Boring" pitchFamily="2" charset="0"/>
              </a:rPr>
              <a:t>Danny Dog</a:t>
            </a:r>
            <a:endParaRPr lang="en-GB" dirty="0">
              <a:latin typeface="Boring Boring" pitchFamily="2" charset="0"/>
            </a:endParaRPr>
          </a:p>
        </p:txBody>
      </p:sp>
      <p:sp>
        <p:nvSpPr>
          <p:cNvPr id="14" name="TextBox 13">
            <a:extLst>
              <a:ext uri="{FF2B5EF4-FFF2-40B4-BE49-F238E27FC236}">
                <a16:creationId xmlns:a16="http://schemas.microsoft.com/office/drawing/2014/main" id="{DDFA9AF0-96A8-43FF-A278-FB94EA908120}"/>
              </a:ext>
            </a:extLst>
          </p:cNvPr>
          <p:cNvSpPr txBox="1"/>
          <p:nvPr/>
        </p:nvSpPr>
        <p:spPr>
          <a:xfrm>
            <a:off x="2345739" y="4962559"/>
            <a:ext cx="6688494" cy="1384995"/>
          </a:xfrm>
          <a:prstGeom prst="rect">
            <a:avLst/>
          </a:prstGeom>
          <a:noFill/>
        </p:spPr>
        <p:txBody>
          <a:bodyPr wrap="square" rtlCol="0">
            <a:spAutoFit/>
          </a:bodyPr>
          <a:lstStyle/>
          <a:p>
            <a:r>
              <a:rPr lang="en-US" sz="2800" dirty="0">
                <a:latin typeface="Boring Boring" pitchFamily="2" charset="0"/>
              </a:rPr>
              <a:t>Please upload photos and a little caption onto your child’s Google Classroom page by the following Friday so they can enjoy showing their peers. </a:t>
            </a:r>
            <a:r>
              <a:rPr lang="en-US" sz="2800" b="1" dirty="0">
                <a:latin typeface="Boring Boring" pitchFamily="2" charset="0"/>
              </a:rPr>
              <a:t>C</a:t>
            </a:r>
            <a:endParaRPr lang="en-GB" b="1" dirty="0">
              <a:latin typeface="Boring Boring" pitchFamily="2" charset="0"/>
            </a:endParaRPr>
          </a:p>
        </p:txBody>
      </p:sp>
      <p:pic>
        <p:nvPicPr>
          <p:cNvPr id="15" name="Picture 2" descr="Google Classrooms – St Mark&amp;#39;s CofE Primary School">
            <a:extLst>
              <a:ext uri="{FF2B5EF4-FFF2-40B4-BE49-F238E27FC236}">
                <a16:creationId xmlns:a16="http://schemas.microsoft.com/office/drawing/2014/main" id="{C7E1019F-4459-48D6-A27D-E0AC5DF347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5028" y="4197814"/>
            <a:ext cx="1341112" cy="81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848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4BF990-E940-4CD0-8129-2D375511E55A}"/>
              </a:ext>
            </a:extLst>
          </p:cNvPr>
          <p:cNvSpPr>
            <a:spLocks noGrp="1"/>
          </p:cNvSpPr>
          <p:nvPr>
            <p:ph idx="1"/>
          </p:nvPr>
        </p:nvSpPr>
        <p:spPr>
          <a:xfrm>
            <a:off x="395484" y="1556786"/>
            <a:ext cx="11084767" cy="5040312"/>
          </a:xfrm>
        </p:spPr>
        <p:txBody>
          <a:bodyPr>
            <a:normAutofit/>
          </a:bodyPr>
          <a:lstStyle/>
          <a:p>
            <a:pPr marL="109537" indent="0" algn="ctr">
              <a:buNone/>
              <a:defRPr/>
            </a:pPr>
            <a:r>
              <a:rPr lang="en-GB" sz="3600" b="1" dirty="0">
                <a:latin typeface="Boring Boring" pitchFamily="2" charset="0"/>
              </a:rPr>
              <a:t>Reading at home makes such a difference </a:t>
            </a:r>
          </a:p>
          <a:p>
            <a:pPr>
              <a:buFont typeface="Arial" panose="020B0604020202020204" pitchFamily="34" charset="0"/>
              <a:buChar char="•"/>
              <a:defRPr/>
            </a:pPr>
            <a:r>
              <a:rPr lang="en-GB" sz="3200" dirty="0">
                <a:latin typeface="Boring Boring" pitchFamily="2" charset="0"/>
              </a:rPr>
              <a:t>Please read for ten to fifteen minutes reading with your child daily– their guided reading book / book bag book / book corner book</a:t>
            </a:r>
          </a:p>
          <a:p>
            <a:pPr>
              <a:buFont typeface="Arial" panose="020B0604020202020204" pitchFamily="34" charset="0"/>
              <a:buChar char="•"/>
              <a:defRPr/>
            </a:pPr>
            <a:r>
              <a:rPr lang="en-US" sz="3200" dirty="0">
                <a:latin typeface="Boring Boring" pitchFamily="2" charset="0"/>
              </a:rPr>
              <a:t>Ask questions as well as listening to your child read</a:t>
            </a:r>
            <a:endParaRPr lang="en-GB" sz="3200" dirty="0">
              <a:latin typeface="Boring Boring" pitchFamily="2" charset="0"/>
            </a:endParaRPr>
          </a:p>
          <a:p>
            <a:pPr>
              <a:buFont typeface="Arial" panose="020B0604020202020204" pitchFamily="34" charset="0"/>
              <a:buChar char="•"/>
              <a:defRPr/>
            </a:pPr>
            <a:r>
              <a:rPr lang="en-GB" sz="3200" dirty="0">
                <a:latin typeface="Boring Boring" pitchFamily="2" charset="0"/>
              </a:rPr>
              <a:t>Comment in the Reading Record and ensure you sign it daily</a:t>
            </a:r>
          </a:p>
          <a:p>
            <a:pPr marL="0" indent="0">
              <a:buNone/>
              <a:defRPr/>
            </a:pPr>
            <a:r>
              <a:rPr lang="en-GB" sz="3200" b="1" dirty="0">
                <a:latin typeface="Boring Boring" pitchFamily="2" charset="0"/>
              </a:rPr>
              <a:t>A</a:t>
            </a:r>
          </a:p>
        </p:txBody>
      </p:sp>
      <p:grpSp>
        <p:nvGrpSpPr>
          <p:cNvPr id="4" name="Group 3">
            <a:extLst>
              <a:ext uri="{FF2B5EF4-FFF2-40B4-BE49-F238E27FC236}">
                <a16:creationId xmlns:a16="http://schemas.microsoft.com/office/drawing/2014/main" id="{69F92C2F-F001-40D0-BCF0-5AA290180AFB}"/>
              </a:ext>
            </a:extLst>
          </p:cNvPr>
          <p:cNvGrpSpPr>
            <a:grpSpLocks/>
          </p:cNvGrpSpPr>
          <p:nvPr/>
        </p:nvGrpSpPr>
        <p:grpSpPr bwMode="auto">
          <a:xfrm>
            <a:off x="802433" y="260902"/>
            <a:ext cx="10804849" cy="1066800"/>
            <a:chOff x="0" y="260648"/>
            <a:chExt cx="9144000" cy="1067076"/>
          </a:xfrm>
        </p:grpSpPr>
        <p:pic>
          <p:nvPicPr>
            <p:cNvPr id="5" name="Picture 5" descr="Screen Shot 2012-09-09 at 20.44.14.png">
              <a:extLst>
                <a:ext uri="{FF2B5EF4-FFF2-40B4-BE49-F238E27FC236}">
                  <a16:creationId xmlns:a16="http://schemas.microsoft.com/office/drawing/2014/main" id="{C1314963-0658-4232-8FE0-81AD1B28425C}"/>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178C42E4-7B11-4978-9342-6FACD3C56F8B}"/>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7" name="Rectangle 2">
            <a:extLst>
              <a:ext uri="{FF2B5EF4-FFF2-40B4-BE49-F238E27FC236}">
                <a16:creationId xmlns:a16="http://schemas.microsoft.com/office/drawing/2014/main" id="{6F4BE938-3688-4866-817C-7BB6E2321477}"/>
              </a:ext>
            </a:extLst>
          </p:cNvPr>
          <p:cNvSpPr txBox="1">
            <a:spLocks noChangeArrowheads="1"/>
          </p:cNvSpPr>
          <p:nvPr/>
        </p:nvSpPr>
        <p:spPr bwMode="auto">
          <a:xfrm>
            <a:off x="4943871" y="398360"/>
            <a:ext cx="6445695" cy="791883"/>
          </a:xfrm>
          <a:prstGeom prst="rect">
            <a:avLst/>
          </a:prstGeom>
        </p:spPr>
        <p:txBody>
          <a:bodyPr anchor="ctr">
            <a:normAutofit fontScale="925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Supporting your child at home </a:t>
            </a:r>
          </a:p>
        </p:txBody>
      </p:sp>
      <p:pic>
        <p:nvPicPr>
          <p:cNvPr id="9" name="Picture 8">
            <a:extLst>
              <a:ext uri="{FF2B5EF4-FFF2-40B4-BE49-F238E27FC236}">
                <a16:creationId xmlns:a16="http://schemas.microsoft.com/office/drawing/2014/main" id="{188E0FDA-02EE-4A50-A985-05BFDAB99AC9}"/>
              </a:ext>
            </a:extLst>
          </p:cNvPr>
          <p:cNvPicPr>
            <a:picLocks noChangeAspect="1"/>
          </p:cNvPicPr>
          <p:nvPr/>
        </p:nvPicPr>
        <p:blipFill>
          <a:blip r:embed="rId4"/>
          <a:stretch>
            <a:fillRect/>
          </a:stretch>
        </p:blipFill>
        <p:spPr>
          <a:xfrm>
            <a:off x="7448911" y="4313622"/>
            <a:ext cx="3049295" cy="166409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a:extLst>
              <a:ext uri="{FF2B5EF4-FFF2-40B4-BE49-F238E27FC236}">
                <a16:creationId xmlns:a16="http://schemas.microsoft.com/office/drawing/2014/main" id="{E76DF5CC-18F9-47A3-8DA9-DB3FF7DD7501}"/>
              </a:ext>
            </a:extLst>
          </p:cNvPr>
          <p:cNvSpPr>
            <a:spLocks noGrp="1"/>
          </p:cNvSpPr>
          <p:nvPr>
            <p:ph idx="1"/>
          </p:nvPr>
        </p:nvSpPr>
        <p:spPr>
          <a:xfrm>
            <a:off x="523681" y="1767840"/>
            <a:ext cx="11013613" cy="5090160"/>
          </a:xfrm>
        </p:spPr>
        <p:txBody>
          <a:bodyPr>
            <a:normAutofit lnSpcReduction="10000"/>
          </a:bodyPr>
          <a:lstStyle/>
          <a:p>
            <a:r>
              <a:rPr lang="en-US" altLang="en-US" sz="3600" dirty="0">
                <a:latin typeface="Boring Boring" pitchFamily="2" charset="0"/>
              </a:rPr>
              <a:t>Year 1 pupil’s have a bookmark with high frequency words to learn to read and spell.  This will have continued on from Reception. They will work through these at their own pace, </a:t>
            </a:r>
            <a:r>
              <a:rPr lang="en-GB" sz="3600" dirty="0">
                <a:latin typeface="Boring Boring" pitchFamily="2" charset="0"/>
              </a:rPr>
              <a:t>please practise these regularly with your child</a:t>
            </a:r>
            <a:endParaRPr lang="en-US" altLang="en-US" sz="3600" dirty="0">
              <a:latin typeface="Boring Boring" pitchFamily="2" charset="0"/>
            </a:endParaRPr>
          </a:p>
          <a:p>
            <a:r>
              <a:rPr lang="en-US" altLang="en-US" sz="3600" dirty="0">
                <a:latin typeface="Boring Boring" pitchFamily="2" charset="0"/>
              </a:rPr>
              <a:t>Children should work through their current bookmark but also review previous bookmarks</a:t>
            </a:r>
          </a:p>
          <a:p>
            <a:r>
              <a:rPr lang="en-GB" sz="3600" dirty="0">
                <a:latin typeface="Boring Boring" pitchFamily="2" charset="0"/>
              </a:rPr>
              <a:t>They will be given new words once they have progressed to the next phonics group. Bookmarks will remain the same until then. We encourage children to write sentences containing the words on their current bookmark </a:t>
            </a:r>
            <a:r>
              <a:rPr lang="en-GB" sz="3600" b="1" dirty="0">
                <a:latin typeface="Boring Boring" pitchFamily="2" charset="0"/>
              </a:rPr>
              <a:t>C</a:t>
            </a:r>
            <a:endParaRPr lang="en-US" altLang="en-US" sz="3600" b="1" dirty="0">
              <a:latin typeface="Boring Boring" pitchFamily="2" charset="0"/>
            </a:endParaRPr>
          </a:p>
        </p:txBody>
      </p:sp>
      <p:grpSp>
        <p:nvGrpSpPr>
          <p:cNvPr id="4" name="Group 3">
            <a:extLst>
              <a:ext uri="{FF2B5EF4-FFF2-40B4-BE49-F238E27FC236}">
                <a16:creationId xmlns:a16="http://schemas.microsoft.com/office/drawing/2014/main" id="{C0A14864-388B-4A43-8AB0-5596AF798AD6}"/>
              </a:ext>
            </a:extLst>
          </p:cNvPr>
          <p:cNvGrpSpPr>
            <a:grpSpLocks/>
          </p:cNvGrpSpPr>
          <p:nvPr/>
        </p:nvGrpSpPr>
        <p:grpSpPr bwMode="auto">
          <a:xfrm>
            <a:off x="523681" y="365126"/>
            <a:ext cx="11144638" cy="1066800"/>
            <a:chOff x="0" y="260648"/>
            <a:chExt cx="9144000" cy="1067076"/>
          </a:xfrm>
        </p:grpSpPr>
        <p:pic>
          <p:nvPicPr>
            <p:cNvPr id="5" name="Picture 5" descr="Screen Shot 2012-09-09 at 20.44.14.png">
              <a:extLst>
                <a:ext uri="{FF2B5EF4-FFF2-40B4-BE49-F238E27FC236}">
                  <a16:creationId xmlns:a16="http://schemas.microsoft.com/office/drawing/2014/main" id="{CC9EAD05-F17C-4924-BB95-1EE8B973DA3A}"/>
                </a:ext>
              </a:extLst>
            </p:cNvPr>
            <p:cNvPicPr>
              <a:picLocks noChangeAspect="1"/>
            </p:cNvPicPr>
            <p:nvPr/>
          </p:nvPicPr>
          <p:blipFill>
            <a:blip r:embed="rId2">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C05F7C68-2911-46B9-8493-AD1DECA7287A}"/>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7" name="Rectangle 2">
            <a:extLst>
              <a:ext uri="{FF2B5EF4-FFF2-40B4-BE49-F238E27FC236}">
                <a16:creationId xmlns:a16="http://schemas.microsoft.com/office/drawing/2014/main" id="{E6C8C41F-23B0-4C83-9C42-ADC015C81C06}"/>
              </a:ext>
            </a:extLst>
          </p:cNvPr>
          <p:cNvSpPr txBox="1">
            <a:spLocks noChangeArrowheads="1"/>
          </p:cNvSpPr>
          <p:nvPr/>
        </p:nvSpPr>
        <p:spPr bwMode="auto">
          <a:xfrm>
            <a:off x="4500591" y="365126"/>
            <a:ext cx="7227905" cy="1066799"/>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Reading &amp; spelling bookmarks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2">
            <a:extLst>
              <a:ext uri="{FF2B5EF4-FFF2-40B4-BE49-F238E27FC236}">
                <a16:creationId xmlns:a16="http://schemas.microsoft.com/office/drawing/2014/main" id="{B1923829-30EB-4699-9218-C5A6164ADD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179168" y="4326542"/>
            <a:ext cx="3019425" cy="1714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pic>
        <p:nvPicPr>
          <p:cNvPr id="57349" name="Picture 4">
            <a:extLst>
              <a:ext uri="{FF2B5EF4-FFF2-40B4-BE49-F238E27FC236}">
                <a16:creationId xmlns:a16="http://schemas.microsoft.com/office/drawing/2014/main" id="{F4BDE525-644F-450E-B64D-DBA966FA4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184" y="1356217"/>
            <a:ext cx="2179638" cy="104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1">
            <a:extLst>
              <a:ext uri="{FF2B5EF4-FFF2-40B4-BE49-F238E27FC236}">
                <a16:creationId xmlns:a16="http://schemas.microsoft.com/office/drawing/2014/main" id="{63357E85-1300-4B57-891D-DC4DF5559EFC}"/>
              </a:ext>
            </a:extLst>
          </p:cNvPr>
          <p:cNvSpPr txBox="1">
            <a:spLocks/>
          </p:cNvSpPr>
          <p:nvPr/>
        </p:nvSpPr>
        <p:spPr bwMode="auto">
          <a:xfrm>
            <a:off x="298580" y="1989139"/>
            <a:ext cx="7092821"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defRPr/>
            </a:pPr>
            <a:r>
              <a:rPr lang="en-US" altLang="en-US" sz="3600" dirty="0">
                <a:latin typeface="Boring Boring" pitchFamily="2" charset="0"/>
              </a:rPr>
              <a:t>Your child’s LGfL log-in and Google Classroom log in are the same and are stuck in the back of your child’s reading record. </a:t>
            </a:r>
          </a:p>
          <a:p>
            <a:pPr>
              <a:defRPr/>
            </a:pPr>
            <a:r>
              <a:rPr lang="en-US" altLang="en-US" sz="3600" dirty="0">
                <a:latin typeface="Boring Boring" pitchFamily="2" charset="0"/>
              </a:rPr>
              <a:t>Access interactive resources across all areas of learning via free </a:t>
            </a:r>
            <a:r>
              <a:rPr lang="en-US" altLang="en-US" sz="3600" dirty="0" err="1">
                <a:latin typeface="Boring Boring" pitchFamily="2" charset="0"/>
              </a:rPr>
              <a:t>LGfL</a:t>
            </a:r>
            <a:r>
              <a:rPr lang="en-US" altLang="en-US" sz="3600" dirty="0">
                <a:latin typeface="Boring Boring" pitchFamily="2" charset="0"/>
              </a:rPr>
              <a:t> website</a:t>
            </a:r>
          </a:p>
          <a:p>
            <a:pPr marL="109537" indent="0">
              <a:buNone/>
              <a:defRPr/>
            </a:pPr>
            <a:r>
              <a:rPr lang="en-US" altLang="en-US" sz="3600" b="1" dirty="0">
                <a:latin typeface="Boring Boring" pitchFamily="2" charset="0"/>
              </a:rPr>
              <a:t>C</a:t>
            </a:r>
          </a:p>
          <a:p>
            <a:pPr marL="109537" indent="0">
              <a:buNone/>
              <a:defRPr/>
            </a:pPr>
            <a:r>
              <a:rPr lang="en-US" altLang="en-US" sz="2800" dirty="0">
                <a:latin typeface="SassoonPrimaryInfant" pitchFamily="2" charset="0"/>
              </a:rPr>
              <a:t>  </a:t>
            </a:r>
          </a:p>
        </p:txBody>
      </p:sp>
      <p:pic>
        <p:nvPicPr>
          <p:cNvPr id="57351" name="Picture 5">
            <a:extLst>
              <a:ext uri="{FF2B5EF4-FFF2-40B4-BE49-F238E27FC236}">
                <a16:creationId xmlns:a16="http://schemas.microsoft.com/office/drawing/2014/main" id="{104C8281-84B8-4816-84C9-76D9F606BF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263" y="5702300"/>
            <a:ext cx="3300412" cy="59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Google Classrooms – St Mark&amp;#39;s CofE Primary School">
            <a:extLst>
              <a:ext uri="{FF2B5EF4-FFF2-40B4-BE49-F238E27FC236}">
                <a16:creationId xmlns:a16="http://schemas.microsoft.com/office/drawing/2014/main" id="{2B7CCE56-26E3-432C-ACB9-17993CEEE3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4589" y="2382346"/>
            <a:ext cx="2743200" cy="166687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3">
            <a:extLst>
              <a:ext uri="{FF2B5EF4-FFF2-40B4-BE49-F238E27FC236}">
                <a16:creationId xmlns:a16="http://schemas.microsoft.com/office/drawing/2014/main" id="{598DAC3C-ED09-4323-AA76-9DEB98780582}"/>
              </a:ext>
            </a:extLst>
          </p:cNvPr>
          <p:cNvGrpSpPr>
            <a:grpSpLocks/>
          </p:cNvGrpSpPr>
          <p:nvPr/>
        </p:nvGrpSpPr>
        <p:grpSpPr bwMode="auto">
          <a:xfrm>
            <a:off x="1023747" y="180975"/>
            <a:ext cx="10295893" cy="1066800"/>
            <a:chOff x="0" y="260648"/>
            <a:chExt cx="9144000" cy="1067076"/>
          </a:xfrm>
        </p:grpSpPr>
        <p:pic>
          <p:nvPicPr>
            <p:cNvPr id="10" name="Picture 5" descr="Screen Shot 2012-09-09 at 20.44.14.png">
              <a:extLst>
                <a:ext uri="{FF2B5EF4-FFF2-40B4-BE49-F238E27FC236}">
                  <a16:creationId xmlns:a16="http://schemas.microsoft.com/office/drawing/2014/main" id="{3F9BB8DE-A56D-472D-9CA5-D9B82C08320C}"/>
                </a:ext>
              </a:extLst>
            </p:cNvPr>
            <p:cNvPicPr>
              <a:picLocks noChangeAspect="1"/>
            </p:cNvPicPr>
            <p:nvPr/>
          </p:nvPicPr>
          <p:blipFill>
            <a:blip r:embed="rId6">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D637D88D-4E1C-4A5E-9BB0-D78E7DDFDEB1}"/>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18" name="Rectangle 2">
            <a:extLst>
              <a:ext uri="{FF2B5EF4-FFF2-40B4-BE49-F238E27FC236}">
                <a16:creationId xmlns:a16="http://schemas.microsoft.com/office/drawing/2014/main" id="{A9647BDA-4662-44E4-A68F-597B483D6764}"/>
              </a:ext>
            </a:extLst>
          </p:cNvPr>
          <p:cNvSpPr txBox="1">
            <a:spLocks noChangeArrowheads="1"/>
          </p:cNvSpPr>
          <p:nvPr/>
        </p:nvSpPr>
        <p:spPr bwMode="auto">
          <a:xfrm>
            <a:off x="4943872" y="398360"/>
            <a:ext cx="5616624" cy="791883"/>
          </a:xfrm>
          <a:prstGeom prst="rect">
            <a:avLst/>
          </a:prstGeom>
        </p:spPr>
        <p:txBody>
          <a:bodyPr anchor="ctr">
            <a:normAutofit fontScale="85000"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Learning resources at home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463AF48-5BFC-4D85-9531-9F3B60102EB7}"/>
              </a:ext>
            </a:extLst>
          </p:cNvPr>
          <p:cNvGrpSpPr>
            <a:grpSpLocks/>
          </p:cNvGrpSpPr>
          <p:nvPr/>
        </p:nvGrpSpPr>
        <p:grpSpPr bwMode="auto">
          <a:xfrm>
            <a:off x="838200" y="351878"/>
            <a:ext cx="10295893" cy="1066800"/>
            <a:chOff x="0" y="260648"/>
            <a:chExt cx="9144000" cy="1067076"/>
          </a:xfrm>
        </p:grpSpPr>
        <p:pic>
          <p:nvPicPr>
            <p:cNvPr id="5" name="Picture 5" descr="Screen Shot 2012-09-09 at 20.44.14.png">
              <a:extLst>
                <a:ext uri="{FF2B5EF4-FFF2-40B4-BE49-F238E27FC236}">
                  <a16:creationId xmlns:a16="http://schemas.microsoft.com/office/drawing/2014/main" id="{FE795550-4A09-4E62-BFBC-1065A58643C5}"/>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5C96E6E6-05A3-42B5-B2F4-98E237DBD1C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53250" name="Rectangle 3">
            <a:extLst>
              <a:ext uri="{FF2B5EF4-FFF2-40B4-BE49-F238E27FC236}">
                <a16:creationId xmlns:a16="http://schemas.microsoft.com/office/drawing/2014/main" id="{F95AF60C-B8AC-4114-AB39-7B9C910DE68C}"/>
              </a:ext>
            </a:extLst>
          </p:cNvPr>
          <p:cNvSpPr>
            <a:spLocks noGrp="1"/>
          </p:cNvSpPr>
          <p:nvPr>
            <p:ph idx="1"/>
          </p:nvPr>
        </p:nvSpPr>
        <p:spPr>
          <a:xfrm>
            <a:off x="1078208" y="2035498"/>
            <a:ext cx="10035584" cy="5114925"/>
          </a:xfrm>
        </p:spPr>
        <p:txBody>
          <a:bodyPr/>
          <a:lstStyle/>
          <a:p>
            <a:pPr eaLnBrk="1" hangingPunct="1"/>
            <a:r>
              <a:rPr lang="en-GB" altLang="en-US" sz="3200" dirty="0">
                <a:latin typeface="Boring Boring" pitchFamily="2" charset="0"/>
              </a:rPr>
              <a:t>Children should attend school everyday, there is an expectation that children have a minimum of </a:t>
            </a:r>
            <a:r>
              <a:rPr lang="en-GB" altLang="en-US" sz="3200" dirty="0">
                <a:solidFill>
                  <a:srgbClr val="FF0000"/>
                </a:solidFill>
                <a:latin typeface="Boring Boring" pitchFamily="2" charset="0"/>
              </a:rPr>
              <a:t>96% </a:t>
            </a:r>
            <a:r>
              <a:rPr lang="en-GB" altLang="en-US" sz="3200" dirty="0">
                <a:latin typeface="Boring Boring" pitchFamily="2" charset="0"/>
              </a:rPr>
              <a:t>attendance </a:t>
            </a:r>
          </a:p>
          <a:p>
            <a:pPr eaLnBrk="1" hangingPunct="1"/>
            <a:r>
              <a:rPr lang="en-GB" altLang="en-US" sz="3200" dirty="0">
                <a:latin typeface="Boring Boring" pitchFamily="2" charset="0"/>
              </a:rPr>
              <a:t>Please ensure </a:t>
            </a:r>
            <a:r>
              <a:rPr lang="en-GB" altLang="en-US" sz="3200" b="1" u="sng" dirty="0">
                <a:latin typeface="Boring Boring" pitchFamily="2" charset="0"/>
              </a:rPr>
              <a:t>all</a:t>
            </a:r>
            <a:r>
              <a:rPr lang="en-GB" altLang="en-US" sz="3200" dirty="0">
                <a:latin typeface="Boring Boring" pitchFamily="2" charset="0"/>
              </a:rPr>
              <a:t> clothing and water bottles are labelled </a:t>
            </a:r>
          </a:p>
          <a:p>
            <a:pPr eaLnBrk="1" hangingPunct="1"/>
            <a:r>
              <a:rPr lang="en-GB" altLang="en-US" sz="3200" dirty="0">
                <a:latin typeface="Boring Boring" pitchFamily="2" charset="0"/>
              </a:rPr>
              <a:t>Also ensure your child is wearing the correct school uniform (including jackets/coats – navy blue, grey or black and shoes not trainers)</a:t>
            </a:r>
          </a:p>
          <a:p>
            <a:pPr eaLnBrk="1" hangingPunct="1"/>
            <a:r>
              <a:rPr lang="en-GB" altLang="en-US" sz="3200" dirty="0">
                <a:latin typeface="Boring Boring" pitchFamily="2" charset="0"/>
              </a:rPr>
              <a:t>Please help your child at home by encouraging them to dress and undress themselves, put on their own coats and zip them up</a:t>
            </a:r>
          </a:p>
          <a:p>
            <a:pPr marL="0" indent="0" eaLnBrk="1" hangingPunct="1">
              <a:buNone/>
            </a:pPr>
            <a:r>
              <a:rPr lang="en-GB" altLang="en-US" sz="3200" b="1" dirty="0">
                <a:latin typeface="Boring Boring" pitchFamily="2" charset="0"/>
              </a:rPr>
              <a:t>A</a:t>
            </a:r>
          </a:p>
          <a:p>
            <a:pPr marL="0" indent="0" eaLnBrk="1" hangingPunct="1">
              <a:buNone/>
            </a:pPr>
            <a:endParaRPr lang="en-GB" altLang="en-US" sz="2600" dirty="0">
              <a:latin typeface="SassoonPrimaryInfant" pitchFamily="2" charset="0"/>
            </a:endParaRPr>
          </a:p>
          <a:p>
            <a:pPr eaLnBrk="1" hangingPunct="1">
              <a:lnSpc>
                <a:spcPct val="90000"/>
              </a:lnSpc>
              <a:buFont typeface="Wingdings 3" panose="05040102010807070707" pitchFamily="18" charset="2"/>
              <a:buNone/>
            </a:pPr>
            <a:endParaRPr lang="en-GB" altLang="en-US" u="sng" dirty="0">
              <a:latin typeface="SassoonPrimaryInfant" pitchFamily="2" charset="0"/>
            </a:endParaRPr>
          </a:p>
        </p:txBody>
      </p:sp>
      <p:sp>
        <p:nvSpPr>
          <p:cNvPr id="9" name="Rectangle 2">
            <a:extLst>
              <a:ext uri="{FF2B5EF4-FFF2-40B4-BE49-F238E27FC236}">
                <a16:creationId xmlns:a16="http://schemas.microsoft.com/office/drawing/2014/main" id="{EE4A2BB2-9D1F-471C-9A00-4154435E7455}"/>
              </a:ext>
            </a:extLst>
          </p:cNvPr>
          <p:cNvSpPr txBox="1">
            <a:spLocks noChangeArrowheads="1"/>
          </p:cNvSpPr>
          <p:nvPr/>
        </p:nvSpPr>
        <p:spPr bwMode="auto">
          <a:xfrm>
            <a:off x="4748921" y="526281"/>
            <a:ext cx="6445695"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Other matters…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F79B-EDCF-4461-95DF-229902342CC7}"/>
              </a:ext>
            </a:extLst>
          </p:cNvPr>
          <p:cNvSpPr>
            <a:spLocks noGrp="1"/>
          </p:cNvSpPr>
          <p:nvPr>
            <p:ph type="title"/>
          </p:nvPr>
        </p:nvSpPr>
        <p:spPr/>
        <p:txBody>
          <a:bodyPr/>
          <a:lstStyle/>
          <a:p>
            <a:endParaRPr lang="en-GB" dirty="0"/>
          </a:p>
        </p:txBody>
      </p:sp>
      <p:grpSp>
        <p:nvGrpSpPr>
          <p:cNvPr id="4" name="Group 3">
            <a:extLst>
              <a:ext uri="{FF2B5EF4-FFF2-40B4-BE49-F238E27FC236}">
                <a16:creationId xmlns:a16="http://schemas.microsoft.com/office/drawing/2014/main" id="{1BAF2C2D-F73E-409E-992F-AFBB0FD6710D}"/>
              </a:ext>
            </a:extLst>
          </p:cNvPr>
          <p:cNvGrpSpPr>
            <a:grpSpLocks/>
          </p:cNvGrpSpPr>
          <p:nvPr/>
        </p:nvGrpSpPr>
        <p:grpSpPr bwMode="auto">
          <a:xfrm>
            <a:off x="838200" y="351878"/>
            <a:ext cx="10295893" cy="1066800"/>
            <a:chOff x="0" y="260648"/>
            <a:chExt cx="9144000" cy="1067076"/>
          </a:xfrm>
        </p:grpSpPr>
        <p:pic>
          <p:nvPicPr>
            <p:cNvPr id="5" name="Picture 5" descr="Screen Shot 2012-09-09 at 20.44.14.png">
              <a:extLst>
                <a:ext uri="{FF2B5EF4-FFF2-40B4-BE49-F238E27FC236}">
                  <a16:creationId xmlns:a16="http://schemas.microsoft.com/office/drawing/2014/main" id="{D7FA9930-6EDA-479D-BD6D-1F27F794D9E8}"/>
                </a:ext>
              </a:extLst>
            </p:cNvPr>
            <p:cNvPicPr>
              <a:picLocks noChangeAspect="1"/>
            </p:cNvPicPr>
            <p:nvPr/>
          </p:nvPicPr>
          <p:blipFill>
            <a:blip r:embed="rId2">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F44841D0-5CDD-4A50-9A88-70FB359DD8B1}"/>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7" name="TextBox 6">
            <a:extLst>
              <a:ext uri="{FF2B5EF4-FFF2-40B4-BE49-F238E27FC236}">
                <a16:creationId xmlns:a16="http://schemas.microsoft.com/office/drawing/2014/main" id="{9561472D-A54C-4099-A369-43805189EAF7}"/>
              </a:ext>
            </a:extLst>
          </p:cNvPr>
          <p:cNvSpPr txBox="1"/>
          <p:nvPr/>
        </p:nvSpPr>
        <p:spPr>
          <a:xfrm>
            <a:off x="5486400" y="520262"/>
            <a:ext cx="4508938" cy="830997"/>
          </a:xfrm>
          <a:prstGeom prst="rect">
            <a:avLst/>
          </a:prstGeom>
          <a:noFill/>
        </p:spPr>
        <p:txBody>
          <a:bodyPr wrap="square" rtlCol="0">
            <a:spAutoFit/>
          </a:bodyPr>
          <a:lstStyle/>
          <a:p>
            <a:pPr algn="ctr"/>
            <a:r>
              <a:rPr lang="en-GB" sz="4800" b="1" dirty="0">
                <a:latin typeface="Boring Boring" pitchFamily="2" charset="0"/>
              </a:rPr>
              <a:t>School  Uniform</a:t>
            </a:r>
          </a:p>
        </p:txBody>
      </p:sp>
      <p:pic>
        <p:nvPicPr>
          <p:cNvPr id="1026" name="Picture 1">
            <a:extLst>
              <a:ext uri="{FF2B5EF4-FFF2-40B4-BE49-F238E27FC236}">
                <a16:creationId xmlns:a16="http://schemas.microsoft.com/office/drawing/2014/main" id="{9F06140F-B722-48CA-9926-36E5F3260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429" y="2886533"/>
            <a:ext cx="9655617" cy="384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936995E-E38C-40EA-BC20-54F31A6B8549}"/>
              </a:ext>
            </a:extLst>
          </p:cNvPr>
          <p:cNvSpPr txBox="1"/>
          <p:nvPr/>
        </p:nvSpPr>
        <p:spPr>
          <a:xfrm>
            <a:off x="1087820" y="1932426"/>
            <a:ext cx="10673256" cy="954107"/>
          </a:xfrm>
          <a:prstGeom prst="rect">
            <a:avLst/>
          </a:prstGeom>
          <a:noFill/>
        </p:spPr>
        <p:txBody>
          <a:bodyPr wrap="square" rtlCol="0">
            <a:spAutoFit/>
          </a:bodyPr>
          <a:lstStyle/>
          <a:p>
            <a:r>
              <a:rPr lang="en-GB" sz="2800" b="1" dirty="0">
                <a:latin typeface="Boring Boring" pitchFamily="2" charset="0"/>
              </a:rPr>
              <a:t>Mr Fuiava has been so impressed by the standards of presentation in our uniform, just a quick note from him: </a:t>
            </a:r>
          </a:p>
        </p:txBody>
      </p:sp>
      <p:sp>
        <p:nvSpPr>
          <p:cNvPr id="9" name="TextBox 8">
            <a:extLst>
              <a:ext uri="{FF2B5EF4-FFF2-40B4-BE49-F238E27FC236}">
                <a16:creationId xmlns:a16="http://schemas.microsoft.com/office/drawing/2014/main" id="{C1B7259C-9F12-4A9F-8C81-51E1AE602D02}"/>
              </a:ext>
            </a:extLst>
          </p:cNvPr>
          <p:cNvSpPr txBox="1"/>
          <p:nvPr/>
        </p:nvSpPr>
        <p:spPr>
          <a:xfrm>
            <a:off x="11477297" y="6006662"/>
            <a:ext cx="283779" cy="369332"/>
          </a:xfrm>
          <a:prstGeom prst="rect">
            <a:avLst/>
          </a:prstGeom>
          <a:noFill/>
        </p:spPr>
        <p:txBody>
          <a:bodyPr wrap="square" rtlCol="0">
            <a:spAutoFit/>
          </a:bodyPr>
          <a:lstStyle/>
          <a:p>
            <a:r>
              <a:rPr lang="en-GB" dirty="0"/>
              <a:t>A</a:t>
            </a:r>
          </a:p>
        </p:txBody>
      </p:sp>
    </p:spTree>
    <p:extLst>
      <p:ext uri="{BB962C8B-B14F-4D97-AF65-F5344CB8AC3E}">
        <p14:creationId xmlns:p14="http://schemas.microsoft.com/office/powerpoint/2010/main" val="2034776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524000" y="260902"/>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9" name="Rectangle 2">
            <a:extLst>
              <a:ext uri="{FF2B5EF4-FFF2-40B4-BE49-F238E27FC236}">
                <a16:creationId xmlns:a16="http://schemas.microsoft.com/office/drawing/2014/main" id="{099D34CE-E3D2-471E-B090-F413B4CC9A72}"/>
              </a:ext>
            </a:extLst>
          </p:cNvPr>
          <p:cNvSpPr txBox="1">
            <a:spLocks noChangeArrowheads="1"/>
          </p:cNvSpPr>
          <p:nvPr/>
        </p:nvSpPr>
        <p:spPr bwMode="auto">
          <a:xfrm>
            <a:off x="5096272" y="413302"/>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Questions </a:t>
            </a:r>
          </a:p>
        </p:txBody>
      </p:sp>
      <p:pic>
        <p:nvPicPr>
          <p:cNvPr id="10242" name="Picture 2" descr="questions to ask remote employees">
            <a:extLst>
              <a:ext uri="{FF2B5EF4-FFF2-40B4-BE49-F238E27FC236}">
                <a16:creationId xmlns:a16="http://schemas.microsoft.com/office/drawing/2014/main" id="{03A20955-47DB-4995-965A-6B780BD2E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076" y="1989161"/>
            <a:ext cx="9753600" cy="4086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61C0DE-C729-47FA-8766-D8B1D82383BE}"/>
              </a:ext>
            </a:extLst>
          </p:cNvPr>
          <p:cNvSpPr txBox="1"/>
          <p:nvPr/>
        </p:nvSpPr>
        <p:spPr>
          <a:xfrm>
            <a:off x="559558" y="5841242"/>
            <a:ext cx="964442" cy="523220"/>
          </a:xfrm>
          <a:prstGeom prst="rect">
            <a:avLst/>
          </a:prstGeom>
          <a:noFill/>
        </p:spPr>
        <p:txBody>
          <a:bodyPr wrap="square" rtlCol="0">
            <a:spAutoFit/>
          </a:bodyPr>
          <a:lstStyle/>
          <a:p>
            <a:r>
              <a:rPr lang="en-GB" sz="2800" b="1" dirty="0">
                <a:latin typeface="Boring Boring" pitchFamily="2" charset="0"/>
              </a:rPr>
              <a:t>C</a:t>
            </a:r>
            <a:endParaRPr lang="en-GB" b="1" dirty="0">
              <a:latin typeface="Boring Boring" pitchFamily="2" charset="0"/>
            </a:endParaRPr>
          </a:p>
        </p:txBody>
      </p:sp>
    </p:spTree>
    <p:extLst>
      <p:ext uri="{BB962C8B-B14F-4D97-AF65-F5344CB8AC3E}">
        <p14:creationId xmlns:p14="http://schemas.microsoft.com/office/powerpoint/2010/main" val="269304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524000" y="260902"/>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3" name="Content Placeholder 2">
            <a:extLst>
              <a:ext uri="{FF2B5EF4-FFF2-40B4-BE49-F238E27FC236}">
                <a16:creationId xmlns:a16="http://schemas.microsoft.com/office/drawing/2014/main" id="{6FE459F5-4E60-4774-98CF-37BC80844E07}"/>
              </a:ext>
            </a:extLst>
          </p:cNvPr>
          <p:cNvSpPr>
            <a:spLocks noGrp="1"/>
          </p:cNvSpPr>
          <p:nvPr>
            <p:ph idx="1"/>
          </p:nvPr>
        </p:nvSpPr>
        <p:spPr>
          <a:xfrm>
            <a:off x="4256690" y="1825624"/>
            <a:ext cx="7709338" cy="4906251"/>
          </a:xfrm>
        </p:spPr>
        <p:txBody>
          <a:bodyPr>
            <a:normAutofit/>
          </a:bodyPr>
          <a:lstStyle/>
          <a:p>
            <a:pPr marL="0" indent="0">
              <a:buNone/>
            </a:pPr>
            <a:r>
              <a:rPr lang="en-US" dirty="0">
                <a:latin typeface="Boring Boring" pitchFamily="2" charset="0"/>
              </a:rPr>
              <a:t>Here is an example of what a day looks like as a year 1 child.</a:t>
            </a:r>
          </a:p>
          <a:p>
            <a:pPr marL="0" indent="0">
              <a:buNone/>
            </a:pPr>
            <a:r>
              <a:rPr lang="en-US" dirty="0">
                <a:latin typeface="Boring Boring" pitchFamily="2" charset="0"/>
              </a:rPr>
              <a:t>On a </a:t>
            </a:r>
            <a:r>
              <a:rPr lang="en-US" b="1" dirty="0">
                <a:latin typeface="Boring Boring" pitchFamily="2" charset="0"/>
              </a:rPr>
              <a:t>Monday,</a:t>
            </a:r>
            <a:r>
              <a:rPr lang="en-US" dirty="0">
                <a:latin typeface="Boring Boring" pitchFamily="2" charset="0"/>
              </a:rPr>
              <a:t> the children come in and independently change their guided reading books, book bag books and book corner books. </a:t>
            </a:r>
          </a:p>
          <a:p>
            <a:pPr marL="0" indent="0">
              <a:buNone/>
            </a:pPr>
            <a:r>
              <a:rPr lang="en-US" dirty="0">
                <a:latin typeface="Boring Boring" pitchFamily="2" charset="0"/>
              </a:rPr>
              <a:t>On a </a:t>
            </a:r>
            <a:r>
              <a:rPr lang="en-US" b="1" dirty="0">
                <a:latin typeface="Boring Boring" pitchFamily="2" charset="0"/>
              </a:rPr>
              <a:t>Friday,</a:t>
            </a:r>
            <a:r>
              <a:rPr lang="en-US" dirty="0">
                <a:latin typeface="Boring Boring" pitchFamily="2" charset="0"/>
              </a:rPr>
              <a:t> the children will bring back their math's homework, we go through it as a class and then they are given the next week’s homework.</a:t>
            </a:r>
          </a:p>
          <a:p>
            <a:pPr marL="0" indent="0">
              <a:buNone/>
            </a:pPr>
            <a:endParaRPr lang="en-US" dirty="0">
              <a:latin typeface="Boring Boring" pitchFamily="2" charset="0"/>
            </a:endParaRPr>
          </a:p>
          <a:p>
            <a:pPr marL="0" indent="0">
              <a:buNone/>
            </a:pPr>
            <a:r>
              <a:rPr lang="en-US" b="1" dirty="0">
                <a:latin typeface="Boring Boring" pitchFamily="2" charset="0"/>
              </a:rPr>
              <a:t>C </a:t>
            </a:r>
          </a:p>
        </p:txBody>
      </p:sp>
      <p:sp>
        <p:nvSpPr>
          <p:cNvPr id="7" name="Rectangle 2">
            <a:extLst>
              <a:ext uri="{FF2B5EF4-FFF2-40B4-BE49-F238E27FC236}">
                <a16:creationId xmlns:a16="http://schemas.microsoft.com/office/drawing/2014/main" id="{23B189B7-EF23-4394-8BF2-46167A4A00C9}"/>
              </a:ext>
            </a:extLst>
          </p:cNvPr>
          <p:cNvSpPr txBox="1">
            <a:spLocks noChangeArrowheads="1"/>
          </p:cNvSpPr>
          <p:nvPr/>
        </p:nvSpPr>
        <p:spPr bwMode="auto">
          <a:xfrm>
            <a:off x="5096272" y="413302"/>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T</a:t>
            </a:r>
            <a:r>
              <a:rPr lang="en-GB" dirty="0">
                <a:solidFill>
                  <a:schemeClr val="bg1"/>
                </a:solidFill>
                <a:latin typeface="SassoonPrimaryType" pitchFamily="2" charset="0"/>
                <a:ea typeface="+mj-ea"/>
              </a:rPr>
              <a:t>he school day</a:t>
            </a:r>
            <a:endParaRPr lang="en-US" dirty="0">
              <a:solidFill>
                <a:schemeClr val="bg1"/>
              </a:solidFill>
              <a:latin typeface="SassoonPrimaryType" pitchFamily="2" charset="0"/>
              <a:ea typeface="+mj-ea"/>
            </a:endParaRPr>
          </a:p>
        </p:txBody>
      </p:sp>
      <p:pic>
        <p:nvPicPr>
          <p:cNvPr id="4" name="Picture 3">
            <a:extLst>
              <a:ext uri="{FF2B5EF4-FFF2-40B4-BE49-F238E27FC236}">
                <a16:creationId xmlns:a16="http://schemas.microsoft.com/office/drawing/2014/main" id="{D5ACFDA4-15C8-455D-AEB3-79B6BEEEAEAC}"/>
              </a:ext>
            </a:extLst>
          </p:cNvPr>
          <p:cNvPicPr>
            <a:picLocks noChangeAspect="1"/>
          </p:cNvPicPr>
          <p:nvPr/>
        </p:nvPicPr>
        <p:blipFill>
          <a:blip r:embed="rId4"/>
          <a:stretch>
            <a:fillRect/>
          </a:stretch>
        </p:blipFill>
        <p:spPr>
          <a:xfrm>
            <a:off x="561661" y="1327702"/>
            <a:ext cx="3009900" cy="5495925"/>
          </a:xfrm>
          <a:prstGeom prst="rect">
            <a:avLst/>
          </a:prstGeom>
        </p:spPr>
      </p:pic>
    </p:spTree>
    <p:extLst>
      <p:ext uri="{BB962C8B-B14F-4D97-AF65-F5344CB8AC3E}">
        <p14:creationId xmlns:p14="http://schemas.microsoft.com/office/powerpoint/2010/main" val="250716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681655" y="275843"/>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3" name="Content Placeholder 2">
            <a:extLst>
              <a:ext uri="{FF2B5EF4-FFF2-40B4-BE49-F238E27FC236}">
                <a16:creationId xmlns:a16="http://schemas.microsoft.com/office/drawing/2014/main" id="{6FE459F5-4E60-4774-98CF-37BC80844E07}"/>
              </a:ext>
            </a:extLst>
          </p:cNvPr>
          <p:cNvSpPr>
            <a:spLocks noGrp="1"/>
          </p:cNvSpPr>
          <p:nvPr>
            <p:ph idx="1"/>
          </p:nvPr>
        </p:nvSpPr>
        <p:spPr>
          <a:xfrm>
            <a:off x="564098" y="1576310"/>
            <a:ext cx="8390716" cy="4886815"/>
          </a:xfrm>
        </p:spPr>
        <p:txBody>
          <a:bodyPr>
            <a:normAutofit fontScale="92500" lnSpcReduction="10000"/>
          </a:bodyPr>
          <a:lstStyle/>
          <a:p>
            <a:r>
              <a:rPr lang="en-US" sz="4100" dirty="0">
                <a:latin typeface="Boring Boring" pitchFamily="2" charset="0"/>
              </a:rPr>
              <a:t>As a whole school we are focusing on a restorative justice approach for behaviour -children are given an opportunity to reflect on their choices and the impact their choices have on themselves and others</a:t>
            </a:r>
          </a:p>
          <a:p>
            <a:r>
              <a:rPr lang="en-US" sz="4100" dirty="0">
                <a:latin typeface="Boring Boring" pitchFamily="2" charset="0"/>
              </a:rPr>
              <a:t>In class we also made our own class rules, these go alongside our four school rules; Love, Service, Respect and Courage. </a:t>
            </a:r>
          </a:p>
          <a:p>
            <a:pPr marL="0" indent="0">
              <a:buNone/>
            </a:pPr>
            <a:r>
              <a:rPr lang="en-US" sz="4100" b="1" dirty="0">
                <a:latin typeface="Boring Boring" pitchFamily="2" charset="0"/>
              </a:rPr>
              <a:t>A</a:t>
            </a:r>
          </a:p>
        </p:txBody>
      </p:sp>
      <p:sp>
        <p:nvSpPr>
          <p:cNvPr id="7" name="Rectangle 2">
            <a:extLst>
              <a:ext uri="{FF2B5EF4-FFF2-40B4-BE49-F238E27FC236}">
                <a16:creationId xmlns:a16="http://schemas.microsoft.com/office/drawing/2014/main" id="{23B189B7-EF23-4394-8BF2-46167A4A00C9}"/>
              </a:ext>
            </a:extLst>
          </p:cNvPr>
          <p:cNvSpPr txBox="1">
            <a:spLocks noChangeArrowheads="1"/>
          </p:cNvSpPr>
          <p:nvPr/>
        </p:nvSpPr>
        <p:spPr bwMode="auto">
          <a:xfrm>
            <a:off x="4322190" y="394875"/>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Behaviour</a:t>
            </a:r>
          </a:p>
        </p:txBody>
      </p:sp>
      <p:pic>
        <p:nvPicPr>
          <p:cNvPr id="4" name="Picture 3">
            <a:extLst>
              <a:ext uri="{FF2B5EF4-FFF2-40B4-BE49-F238E27FC236}">
                <a16:creationId xmlns:a16="http://schemas.microsoft.com/office/drawing/2014/main" id="{2EFFBD68-BB2C-498B-8BA2-19CC09D86525}"/>
              </a:ext>
            </a:extLst>
          </p:cNvPr>
          <p:cNvPicPr>
            <a:picLocks noChangeAspect="1"/>
          </p:cNvPicPr>
          <p:nvPr/>
        </p:nvPicPr>
        <p:blipFill>
          <a:blip r:embed="rId4"/>
          <a:stretch>
            <a:fillRect/>
          </a:stretch>
        </p:blipFill>
        <p:spPr>
          <a:xfrm>
            <a:off x="9159476" y="375857"/>
            <a:ext cx="2065295" cy="6195885"/>
          </a:xfrm>
          <a:prstGeom prst="rect">
            <a:avLst/>
          </a:prstGeom>
        </p:spPr>
      </p:pic>
    </p:spTree>
    <p:extLst>
      <p:ext uri="{BB962C8B-B14F-4D97-AF65-F5344CB8AC3E}">
        <p14:creationId xmlns:p14="http://schemas.microsoft.com/office/powerpoint/2010/main" val="124501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
            <a:extLst>
              <a:ext uri="{FF2B5EF4-FFF2-40B4-BE49-F238E27FC236}">
                <a16:creationId xmlns:a16="http://schemas.microsoft.com/office/drawing/2014/main" id="{6311BADE-76EF-46C6-B80B-DF8431367F51}"/>
              </a:ext>
            </a:extLst>
          </p:cNvPr>
          <p:cNvGrpSpPr>
            <a:grpSpLocks/>
          </p:cNvGrpSpPr>
          <p:nvPr/>
        </p:nvGrpSpPr>
        <p:grpSpPr bwMode="auto">
          <a:xfrm>
            <a:off x="802631" y="263526"/>
            <a:ext cx="11017662" cy="1243012"/>
            <a:chOff x="0" y="260648"/>
            <a:chExt cx="9144000" cy="1067076"/>
          </a:xfrm>
        </p:grpSpPr>
        <p:pic>
          <p:nvPicPr>
            <p:cNvPr id="9" name="Picture 5" descr="Screen Shot 2012-09-09 at 20.44.14.png">
              <a:extLst>
                <a:ext uri="{FF2B5EF4-FFF2-40B4-BE49-F238E27FC236}">
                  <a16:creationId xmlns:a16="http://schemas.microsoft.com/office/drawing/2014/main" id="{94A392F2-4602-4073-AA5F-8AD00E11B29F}"/>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7E64F04F-93E2-4F7A-BDCC-C7391C037E03}"/>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pic>
        <p:nvPicPr>
          <p:cNvPr id="51203" name="Picture 3">
            <a:extLst>
              <a:ext uri="{FF2B5EF4-FFF2-40B4-BE49-F238E27FC236}">
                <a16:creationId xmlns:a16="http://schemas.microsoft.com/office/drawing/2014/main" id="{3BBB0508-60CB-4256-963C-0B227F1F7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801" y="4127500"/>
            <a:ext cx="2843213"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a:extLst>
              <a:ext uri="{FF2B5EF4-FFF2-40B4-BE49-F238E27FC236}">
                <a16:creationId xmlns:a16="http://schemas.microsoft.com/office/drawing/2014/main" id="{8D2E8095-AF47-468B-B7BD-6FFD7E4B4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1" y="1844675"/>
            <a:ext cx="2836863"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a:extLst>
              <a:ext uri="{FF2B5EF4-FFF2-40B4-BE49-F238E27FC236}">
                <a16:creationId xmlns:a16="http://schemas.microsoft.com/office/drawing/2014/main" id="{9D8D5729-B13C-4022-A237-369415A52F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2325" y="300039"/>
            <a:ext cx="29273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a:extLst>
              <a:ext uri="{FF2B5EF4-FFF2-40B4-BE49-F238E27FC236}">
                <a16:creationId xmlns:a16="http://schemas.microsoft.com/office/drawing/2014/main" id="{FB9F660D-D03A-4043-8975-675412D8F5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413" y="1847851"/>
            <a:ext cx="2982912"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a:extLst>
              <a:ext uri="{FF2B5EF4-FFF2-40B4-BE49-F238E27FC236}">
                <a16:creationId xmlns:a16="http://schemas.microsoft.com/office/drawing/2014/main" id="{C1D725D5-F3B8-4863-8904-19E7E9B91C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6988" y="4127501"/>
            <a:ext cx="2982912"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9A889691-7B2F-4552-860F-3F87B0B8A048}"/>
              </a:ext>
            </a:extLst>
          </p:cNvPr>
          <p:cNvSpPr txBox="1">
            <a:spLocks noChangeArrowheads="1"/>
          </p:cNvSpPr>
          <p:nvPr/>
        </p:nvSpPr>
        <p:spPr bwMode="auto">
          <a:xfrm>
            <a:off x="6252880" y="477324"/>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Behaviour</a:t>
            </a:r>
          </a:p>
        </p:txBody>
      </p:sp>
      <p:pic>
        <p:nvPicPr>
          <p:cNvPr id="12" name="Picture 11">
            <a:extLst>
              <a:ext uri="{FF2B5EF4-FFF2-40B4-BE49-F238E27FC236}">
                <a16:creationId xmlns:a16="http://schemas.microsoft.com/office/drawing/2014/main" id="{E69B8A02-F122-46D8-9F40-2C4101FE3483}"/>
              </a:ext>
            </a:extLst>
          </p:cNvPr>
          <p:cNvPicPr>
            <a:picLocks noChangeAspect="1"/>
          </p:cNvPicPr>
          <p:nvPr/>
        </p:nvPicPr>
        <p:blipFill>
          <a:blip r:embed="rId9"/>
          <a:stretch>
            <a:fillRect/>
          </a:stretch>
        </p:blipFill>
        <p:spPr>
          <a:xfrm>
            <a:off x="5441795" y="2383106"/>
            <a:ext cx="1345155" cy="4035465"/>
          </a:xfrm>
          <a:prstGeom prst="rect">
            <a:avLst/>
          </a:prstGeom>
        </p:spPr>
      </p:pic>
      <p:sp>
        <p:nvSpPr>
          <p:cNvPr id="2" name="TextBox 1">
            <a:extLst>
              <a:ext uri="{FF2B5EF4-FFF2-40B4-BE49-F238E27FC236}">
                <a16:creationId xmlns:a16="http://schemas.microsoft.com/office/drawing/2014/main" id="{B4FA545C-2375-43A8-8D8A-505F8A10E253}"/>
              </a:ext>
            </a:extLst>
          </p:cNvPr>
          <p:cNvSpPr txBox="1"/>
          <p:nvPr/>
        </p:nvSpPr>
        <p:spPr>
          <a:xfrm>
            <a:off x="802631" y="6115050"/>
            <a:ext cx="589441" cy="369332"/>
          </a:xfrm>
          <a:prstGeom prst="rect">
            <a:avLst/>
          </a:prstGeom>
          <a:noFill/>
        </p:spPr>
        <p:txBody>
          <a:bodyPr wrap="square" rtlCol="0">
            <a:spAutoFit/>
          </a:bodyPr>
          <a:lstStyle/>
          <a:p>
            <a:r>
              <a:rPr lang="en-GB" b="1" dirty="0"/>
              <a: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681655" y="275843"/>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3" name="Content Placeholder 2">
            <a:extLst>
              <a:ext uri="{FF2B5EF4-FFF2-40B4-BE49-F238E27FC236}">
                <a16:creationId xmlns:a16="http://schemas.microsoft.com/office/drawing/2014/main" id="{6FE459F5-4E60-4774-98CF-37BC80844E07}"/>
              </a:ext>
            </a:extLst>
          </p:cNvPr>
          <p:cNvSpPr>
            <a:spLocks noGrp="1"/>
          </p:cNvSpPr>
          <p:nvPr>
            <p:ph idx="1"/>
          </p:nvPr>
        </p:nvSpPr>
        <p:spPr>
          <a:xfrm>
            <a:off x="838200" y="2048427"/>
            <a:ext cx="5753519" cy="3904615"/>
          </a:xfrm>
        </p:spPr>
        <p:txBody>
          <a:bodyPr>
            <a:normAutofit fontScale="92500" lnSpcReduction="20000"/>
          </a:bodyPr>
          <a:lstStyle/>
          <a:p>
            <a:r>
              <a:rPr lang="en-US" sz="4100" b="1" dirty="0">
                <a:latin typeface="Boring Boring" pitchFamily="2" charset="0"/>
              </a:rPr>
              <a:t>Certificates</a:t>
            </a:r>
            <a:r>
              <a:rPr lang="en-US" sz="4100" dirty="0">
                <a:latin typeface="Boring Boring" pitchFamily="2" charset="0"/>
              </a:rPr>
              <a:t> are also awarded for demonstrating the school ethos and/or fantastic work during our </a:t>
            </a:r>
            <a:r>
              <a:rPr lang="en-US" sz="4100" b="1" dirty="0">
                <a:latin typeface="Boring Boring" pitchFamily="2" charset="0"/>
              </a:rPr>
              <a:t>Phase assembly </a:t>
            </a:r>
            <a:r>
              <a:rPr lang="en-US" sz="4100" dirty="0">
                <a:latin typeface="Boring Boring" pitchFamily="2" charset="0"/>
              </a:rPr>
              <a:t>(years Reception, year 1 and year 2) on Friday morning.</a:t>
            </a:r>
          </a:p>
          <a:p>
            <a:endParaRPr lang="en-US" sz="4100" dirty="0">
              <a:latin typeface="Boring Boring" pitchFamily="2" charset="0"/>
            </a:endParaRPr>
          </a:p>
          <a:p>
            <a:pPr marL="0" indent="0">
              <a:buNone/>
            </a:pPr>
            <a:r>
              <a:rPr lang="en-US" sz="4100" b="1" dirty="0">
                <a:latin typeface="Boring Boring" pitchFamily="2" charset="0"/>
              </a:rPr>
              <a:t>A</a:t>
            </a:r>
            <a:endParaRPr lang="en-GB" b="1" dirty="0"/>
          </a:p>
        </p:txBody>
      </p:sp>
      <p:sp>
        <p:nvSpPr>
          <p:cNvPr id="7" name="Rectangle 2">
            <a:extLst>
              <a:ext uri="{FF2B5EF4-FFF2-40B4-BE49-F238E27FC236}">
                <a16:creationId xmlns:a16="http://schemas.microsoft.com/office/drawing/2014/main" id="{23B189B7-EF23-4394-8BF2-46167A4A00C9}"/>
              </a:ext>
            </a:extLst>
          </p:cNvPr>
          <p:cNvSpPr txBox="1">
            <a:spLocks noChangeArrowheads="1"/>
          </p:cNvSpPr>
          <p:nvPr/>
        </p:nvSpPr>
        <p:spPr bwMode="auto">
          <a:xfrm>
            <a:off x="5096272" y="413302"/>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Behaviour</a:t>
            </a:r>
          </a:p>
        </p:txBody>
      </p:sp>
      <p:pic>
        <p:nvPicPr>
          <p:cNvPr id="1026" name="Picture 2" descr="https://www.primaryteaching.co.uk/prodimg/FT129_1_Zoom.jpg">
            <a:extLst>
              <a:ext uri="{FF2B5EF4-FFF2-40B4-BE49-F238E27FC236}">
                <a16:creationId xmlns:a16="http://schemas.microsoft.com/office/drawing/2014/main" id="{AB0F592D-ECCD-4F8B-8471-711D7C976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860" y="1480102"/>
            <a:ext cx="4472940" cy="447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764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350580" y="275843"/>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7" name="Rectangle 2">
            <a:extLst>
              <a:ext uri="{FF2B5EF4-FFF2-40B4-BE49-F238E27FC236}">
                <a16:creationId xmlns:a16="http://schemas.microsoft.com/office/drawing/2014/main" id="{DC030666-0901-482D-84C8-9FE324884021}"/>
              </a:ext>
            </a:extLst>
          </p:cNvPr>
          <p:cNvSpPr txBox="1">
            <a:spLocks noChangeArrowheads="1"/>
          </p:cNvSpPr>
          <p:nvPr/>
        </p:nvSpPr>
        <p:spPr bwMode="auto">
          <a:xfrm>
            <a:off x="5096272" y="413302"/>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Curriculum </a:t>
            </a:r>
          </a:p>
        </p:txBody>
      </p:sp>
      <p:pic>
        <p:nvPicPr>
          <p:cNvPr id="5" name="Content Placeholder 4">
            <a:extLst>
              <a:ext uri="{FF2B5EF4-FFF2-40B4-BE49-F238E27FC236}">
                <a16:creationId xmlns:a16="http://schemas.microsoft.com/office/drawing/2014/main" id="{3FBC58F6-88E8-45D8-A781-7ADB8D7CAF08}"/>
              </a:ext>
            </a:extLst>
          </p:cNvPr>
          <p:cNvPicPr>
            <a:picLocks noGrp="1" noChangeAspect="1"/>
          </p:cNvPicPr>
          <p:nvPr>
            <p:ph idx="1"/>
          </p:nvPr>
        </p:nvPicPr>
        <p:blipFill>
          <a:blip r:embed="rId4"/>
          <a:stretch>
            <a:fillRect/>
          </a:stretch>
        </p:blipFill>
        <p:spPr>
          <a:xfrm>
            <a:off x="584815" y="1664985"/>
            <a:ext cx="4864436" cy="4574705"/>
          </a:xfrm>
          <a:prstGeom prst="rect">
            <a:avLst/>
          </a:prstGeom>
        </p:spPr>
      </p:pic>
      <p:sp>
        <p:nvSpPr>
          <p:cNvPr id="13" name="TextBox 12">
            <a:extLst>
              <a:ext uri="{FF2B5EF4-FFF2-40B4-BE49-F238E27FC236}">
                <a16:creationId xmlns:a16="http://schemas.microsoft.com/office/drawing/2014/main" id="{78751E1F-620B-4DF7-B9D1-BBD79673305B}"/>
              </a:ext>
            </a:extLst>
          </p:cNvPr>
          <p:cNvSpPr txBox="1"/>
          <p:nvPr/>
        </p:nvSpPr>
        <p:spPr>
          <a:xfrm>
            <a:off x="5636065" y="3643932"/>
            <a:ext cx="6313337" cy="2677656"/>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Boring Boring" pitchFamily="2" charset="0"/>
              </a:rPr>
              <a:t>Daily phonics sessions RWI</a:t>
            </a:r>
          </a:p>
          <a:p>
            <a:pPr marL="457200" indent="-457200">
              <a:buFont typeface="Arial" panose="020B0604020202020204" pitchFamily="34" charset="0"/>
              <a:buChar char="•"/>
            </a:pPr>
            <a:r>
              <a:rPr lang="en-US" sz="2400" dirty="0">
                <a:latin typeface="Boring Boring" pitchFamily="2" charset="0"/>
              </a:rPr>
              <a:t>Within our phonics sessions we also do group guided reading with teacher or teaching assistant leading the group. </a:t>
            </a:r>
          </a:p>
          <a:p>
            <a:pPr marL="457200" indent="-457200">
              <a:buFont typeface="Arial" panose="020B0604020202020204" pitchFamily="34" charset="0"/>
              <a:buChar char="•"/>
            </a:pPr>
            <a:r>
              <a:rPr lang="en-US" sz="2400" dirty="0">
                <a:latin typeface="Boring Boring" pitchFamily="2" charset="0"/>
              </a:rPr>
              <a:t>Story time – promote a love for reading</a:t>
            </a:r>
          </a:p>
          <a:p>
            <a:endParaRPr lang="en-US" sz="2400" dirty="0">
              <a:latin typeface="Boring Boring" pitchFamily="2" charset="0"/>
            </a:endParaRPr>
          </a:p>
          <a:p>
            <a:r>
              <a:rPr lang="en-US" sz="2400" b="1" dirty="0">
                <a:latin typeface="Boring Boring" pitchFamily="2" charset="0"/>
              </a:rPr>
              <a:t>A</a:t>
            </a:r>
            <a:endParaRPr lang="en-GB" sz="2400" b="1" dirty="0">
              <a:latin typeface="Boring Boring" pitchFamily="2" charset="0"/>
            </a:endParaRPr>
          </a:p>
        </p:txBody>
      </p:sp>
      <p:sp>
        <p:nvSpPr>
          <p:cNvPr id="11" name="TextBox 10">
            <a:extLst>
              <a:ext uri="{FF2B5EF4-FFF2-40B4-BE49-F238E27FC236}">
                <a16:creationId xmlns:a16="http://schemas.microsoft.com/office/drawing/2014/main" id="{7183AF2C-A27C-411C-966B-3FDB60AFDF4B}"/>
              </a:ext>
            </a:extLst>
          </p:cNvPr>
          <p:cNvSpPr txBox="1"/>
          <p:nvPr/>
        </p:nvSpPr>
        <p:spPr>
          <a:xfrm>
            <a:off x="5636066" y="1828050"/>
            <a:ext cx="6313337"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Boring Boring" pitchFamily="2" charset="0"/>
              </a:rPr>
              <a:t>For English we follow a scheme that promotes the power of reading CLPE. We will look at a number of lovely picture books in lots of detail throughout the year</a:t>
            </a:r>
          </a:p>
        </p:txBody>
      </p:sp>
    </p:spTree>
    <p:extLst>
      <p:ext uri="{BB962C8B-B14F-4D97-AF65-F5344CB8AC3E}">
        <p14:creationId xmlns:p14="http://schemas.microsoft.com/office/powerpoint/2010/main" val="3786436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B10995-B0F4-480B-8B9D-2993D1ECD02B}"/>
              </a:ext>
            </a:extLst>
          </p:cNvPr>
          <p:cNvSpPr>
            <a:spLocks noGrp="1"/>
          </p:cNvSpPr>
          <p:nvPr>
            <p:ph idx="1"/>
          </p:nvPr>
        </p:nvSpPr>
        <p:spPr>
          <a:xfrm>
            <a:off x="671804" y="1740750"/>
            <a:ext cx="10943985" cy="5117250"/>
          </a:xfrm>
        </p:spPr>
        <p:txBody>
          <a:bodyPr>
            <a:normAutofit fontScale="92500" lnSpcReduction="20000"/>
          </a:bodyPr>
          <a:lstStyle/>
          <a:p>
            <a:pPr eaLnBrk="1" hangingPunct="1">
              <a:defRPr/>
            </a:pPr>
            <a:r>
              <a:rPr lang="en-GB" altLang="en-US" sz="3500" dirty="0">
                <a:solidFill>
                  <a:srgbClr val="000000"/>
                </a:solidFill>
                <a:latin typeface="Boring Boring" pitchFamily="2" charset="0"/>
              </a:rPr>
              <a:t>A reading and writing programme, which is based on the teaching of synthetic phonics</a:t>
            </a:r>
          </a:p>
          <a:p>
            <a:pPr eaLnBrk="1" hangingPunct="1">
              <a:defRPr/>
            </a:pPr>
            <a:r>
              <a:rPr lang="en-GB" altLang="en-US" sz="3500" dirty="0">
                <a:solidFill>
                  <a:srgbClr val="000000"/>
                </a:solidFill>
                <a:latin typeface="Boring Boring" pitchFamily="2" charset="0"/>
              </a:rPr>
              <a:t>Aims to get children reading fast, by having a secure phonic knowledge and being able to read and spell words</a:t>
            </a:r>
          </a:p>
          <a:p>
            <a:pPr eaLnBrk="1" hangingPunct="1">
              <a:defRPr/>
            </a:pPr>
            <a:r>
              <a:rPr lang="en-GB" altLang="en-US" sz="3500" dirty="0">
                <a:solidFill>
                  <a:srgbClr val="000000"/>
                </a:solidFill>
                <a:latin typeface="Boring Boring" pitchFamily="2" charset="0"/>
              </a:rPr>
              <a:t>Links phonics, reading, spelling, handwriting and writing</a:t>
            </a:r>
          </a:p>
          <a:p>
            <a:pPr eaLnBrk="1" hangingPunct="1">
              <a:defRPr/>
            </a:pPr>
            <a:r>
              <a:rPr lang="en-GB" altLang="en-US" sz="3500" dirty="0">
                <a:solidFill>
                  <a:srgbClr val="000000"/>
                </a:solidFill>
                <a:latin typeface="Boring Boring" pitchFamily="2" charset="0"/>
              </a:rPr>
              <a:t>The children are securing their phonics knowledge of speed sound set 1 and 2 learnt in reception before we move onto set 3. </a:t>
            </a:r>
          </a:p>
          <a:p>
            <a:pPr eaLnBrk="1" hangingPunct="1">
              <a:defRPr/>
            </a:pPr>
            <a:r>
              <a:rPr lang="en-GB" altLang="en-US" sz="3500" dirty="0">
                <a:latin typeface="Boring Boring" pitchFamily="2" charset="0"/>
              </a:rPr>
              <a:t>In Year 1: we have 5 sessions a week which are led by either a teacher or teaching assistant, which rotates fortnightly. </a:t>
            </a:r>
            <a:r>
              <a:rPr lang="en-GB" sz="3500" i="1" dirty="0">
                <a:latin typeface="Boring Boring" pitchFamily="2" charset="0"/>
              </a:rPr>
              <a:t>	</a:t>
            </a:r>
            <a:endParaRPr lang="en-GB" sz="3500" i="1" dirty="0">
              <a:solidFill>
                <a:srgbClr val="000000"/>
              </a:solidFill>
              <a:latin typeface="Boring Boring" pitchFamily="2" charset="0"/>
            </a:endParaRPr>
          </a:p>
          <a:p>
            <a:pPr marL="0" indent="0" eaLnBrk="1" hangingPunct="1">
              <a:buNone/>
              <a:defRPr/>
            </a:pPr>
            <a:r>
              <a:rPr lang="en-GB" sz="3500" b="1" dirty="0">
                <a:solidFill>
                  <a:srgbClr val="000000"/>
                </a:solidFill>
                <a:latin typeface="Boring Boring" pitchFamily="2" charset="0"/>
              </a:rPr>
              <a:t>Phonics screen check will take place the </a:t>
            </a:r>
          </a:p>
          <a:p>
            <a:pPr marL="0" indent="0" eaLnBrk="1" hangingPunct="1">
              <a:buNone/>
              <a:defRPr/>
            </a:pPr>
            <a:r>
              <a:rPr lang="en-GB" sz="3500" b="1" dirty="0">
                <a:solidFill>
                  <a:srgbClr val="000000"/>
                </a:solidFill>
                <a:latin typeface="Boring Boring" pitchFamily="2" charset="0"/>
              </a:rPr>
              <a:t>second week of June</a:t>
            </a:r>
            <a:r>
              <a:rPr lang="en-GB" sz="2400" i="1" dirty="0">
                <a:solidFill>
                  <a:srgbClr val="000000"/>
                </a:solidFill>
                <a:latin typeface="Boring Boring" pitchFamily="2" charset="0"/>
              </a:rPr>
              <a:t>	</a:t>
            </a:r>
            <a:r>
              <a:rPr lang="en-GB" sz="3500" b="1" dirty="0">
                <a:solidFill>
                  <a:srgbClr val="000000"/>
                </a:solidFill>
                <a:latin typeface="Boring Boring" pitchFamily="2" charset="0"/>
              </a:rPr>
              <a:t>A</a:t>
            </a:r>
            <a:endParaRPr lang="en-GB" sz="2400" b="1" dirty="0">
              <a:solidFill>
                <a:srgbClr val="000000"/>
              </a:solidFill>
              <a:latin typeface="Boring Boring" pitchFamily="2" charset="0"/>
            </a:endParaRPr>
          </a:p>
        </p:txBody>
      </p:sp>
      <p:grpSp>
        <p:nvGrpSpPr>
          <p:cNvPr id="4" name="Group 3">
            <a:extLst>
              <a:ext uri="{FF2B5EF4-FFF2-40B4-BE49-F238E27FC236}">
                <a16:creationId xmlns:a16="http://schemas.microsoft.com/office/drawing/2014/main" id="{37C1F12E-9248-42FF-A499-D68D6123F414}"/>
              </a:ext>
            </a:extLst>
          </p:cNvPr>
          <p:cNvGrpSpPr>
            <a:grpSpLocks/>
          </p:cNvGrpSpPr>
          <p:nvPr/>
        </p:nvGrpSpPr>
        <p:grpSpPr bwMode="auto">
          <a:xfrm>
            <a:off x="1350580" y="275843"/>
            <a:ext cx="10387330" cy="1066800"/>
            <a:chOff x="0" y="260648"/>
            <a:chExt cx="9144000" cy="1067076"/>
          </a:xfrm>
        </p:grpSpPr>
        <p:pic>
          <p:nvPicPr>
            <p:cNvPr id="5" name="Picture 5" descr="Screen Shot 2012-09-09 at 20.44.14.png">
              <a:extLst>
                <a:ext uri="{FF2B5EF4-FFF2-40B4-BE49-F238E27FC236}">
                  <a16:creationId xmlns:a16="http://schemas.microsoft.com/office/drawing/2014/main" id="{5C451006-3591-495D-8D39-06166EF2D5AB}"/>
                </a:ext>
              </a:extLst>
            </p:cNvPr>
            <p:cNvPicPr>
              <a:picLocks noChangeAspect="1"/>
            </p:cNvPicPr>
            <p:nvPr/>
          </p:nvPicPr>
          <p:blipFill>
            <a:blip r:embed="rId2">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1AE14AE1-B24C-4D4F-A276-39CBE997D596}"/>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7" name="Rectangle 2">
            <a:extLst>
              <a:ext uri="{FF2B5EF4-FFF2-40B4-BE49-F238E27FC236}">
                <a16:creationId xmlns:a16="http://schemas.microsoft.com/office/drawing/2014/main" id="{C2E094F0-2664-473A-AD80-AC147935116D}"/>
              </a:ext>
            </a:extLst>
          </p:cNvPr>
          <p:cNvSpPr txBox="1">
            <a:spLocks noChangeArrowheads="1"/>
          </p:cNvSpPr>
          <p:nvPr/>
        </p:nvSpPr>
        <p:spPr bwMode="auto">
          <a:xfrm>
            <a:off x="5096272" y="413302"/>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Phonics: what is RWI? </a:t>
            </a:r>
          </a:p>
        </p:txBody>
      </p:sp>
      <p:pic>
        <p:nvPicPr>
          <p:cNvPr id="2050" name="Picture 2" descr="Phonics">
            <a:extLst>
              <a:ext uri="{FF2B5EF4-FFF2-40B4-BE49-F238E27FC236}">
                <a16:creationId xmlns:a16="http://schemas.microsoft.com/office/drawing/2014/main" id="{74F21BDB-D53A-4C01-9466-1E48C68A1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986" y="5227320"/>
            <a:ext cx="3504803" cy="106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9EA09C99-A43E-42A9-B45B-427A9B294D64}"/>
              </a:ext>
            </a:extLst>
          </p:cNvPr>
          <p:cNvGrpSpPr>
            <a:grpSpLocks/>
          </p:cNvGrpSpPr>
          <p:nvPr/>
        </p:nvGrpSpPr>
        <p:grpSpPr bwMode="auto">
          <a:xfrm>
            <a:off x="1350580" y="275843"/>
            <a:ext cx="9144000" cy="1066800"/>
            <a:chOff x="0" y="260648"/>
            <a:chExt cx="9144000" cy="1067076"/>
          </a:xfrm>
        </p:grpSpPr>
        <p:pic>
          <p:nvPicPr>
            <p:cNvPr id="8196" name="Picture 5" descr="Screen Shot 2012-09-09 at 20.44.14.png">
              <a:extLst>
                <a:ext uri="{FF2B5EF4-FFF2-40B4-BE49-F238E27FC236}">
                  <a16:creationId xmlns:a16="http://schemas.microsoft.com/office/drawing/2014/main" id="{42298C30-4B5E-44A4-89A9-D5BC59AC255B}"/>
                </a:ext>
              </a:extLst>
            </p:cNvPr>
            <p:cNvPicPr>
              <a:picLocks noChangeAspect="1"/>
            </p:cNvPicPr>
            <p:nvPr/>
          </p:nvPicPr>
          <p:blipFill>
            <a:blip r:embed="rId3">
              <a:extLst>
                <a:ext uri="{28A0092B-C50C-407E-A947-70E740481C1C}">
                  <a14:useLocalDpi xmlns:a14="http://schemas.microsoft.com/office/drawing/2010/main" val="0"/>
                </a:ext>
              </a:extLst>
            </a:blip>
            <a:srcRect b="3200"/>
            <a:stretch>
              <a:fillRect/>
            </a:stretch>
          </p:blipFill>
          <p:spPr bwMode="auto">
            <a:xfrm>
              <a:off x="0" y="260648"/>
              <a:ext cx="9144000" cy="106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5CAFD3D-3513-4455-8F67-0E4DA9704A20}"/>
                </a:ext>
              </a:extLst>
            </p:cNvPr>
            <p:cNvSpPr txBox="1">
              <a:spLocks noChangeArrowheads="1"/>
            </p:cNvSpPr>
            <p:nvPr/>
          </p:nvSpPr>
          <p:spPr>
            <a:xfrm>
              <a:off x="3419872" y="260648"/>
              <a:ext cx="5616624" cy="792088"/>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endParaRPr lang="en-US" dirty="0">
                <a:solidFill>
                  <a:schemeClr val="bg1"/>
                </a:solidFill>
                <a:latin typeface="SassoonPrimaryType" pitchFamily="2" charset="0"/>
                <a:ea typeface="+mj-ea"/>
              </a:endParaRPr>
            </a:p>
          </p:txBody>
        </p:sp>
      </p:grpSp>
      <p:sp>
        <p:nvSpPr>
          <p:cNvPr id="7" name="Rectangle 2">
            <a:extLst>
              <a:ext uri="{FF2B5EF4-FFF2-40B4-BE49-F238E27FC236}">
                <a16:creationId xmlns:a16="http://schemas.microsoft.com/office/drawing/2014/main" id="{DC030666-0901-482D-84C8-9FE324884021}"/>
              </a:ext>
            </a:extLst>
          </p:cNvPr>
          <p:cNvSpPr txBox="1">
            <a:spLocks noChangeArrowheads="1"/>
          </p:cNvSpPr>
          <p:nvPr/>
        </p:nvSpPr>
        <p:spPr bwMode="auto">
          <a:xfrm>
            <a:off x="5096272" y="413302"/>
            <a:ext cx="5616624" cy="791883"/>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dirty="0">
                <a:solidFill>
                  <a:schemeClr val="bg1"/>
                </a:solidFill>
                <a:latin typeface="SassoonPrimaryType" pitchFamily="2" charset="0"/>
                <a:ea typeface="+mj-ea"/>
              </a:rPr>
              <a:t>Curriculum </a:t>
            </a:r>
          </a:p>
        </p:txBody>
      </p:sp>
      <p:pic>
        <p:nvPicPr>
          <p:cNvPr id="5" name="Picture 4">
            <a:extLst>
              <a:ext uri="{FF2B5EF4-FFF2-40B4-BE49-F238E27FC236}">
                <a16:creationId xmlns:a16="http://schemas.microsoft.com/office/drawing/2014/main" id="{20A11B87-43DA-4F6D-891A-4E68C5458921}"/>
              </a:ext>
            </a:extLst>
          </p:cNvPr>
          <p:cNvPicPr>
            <a:picLocks noChangeAspect="1"/>
          </p:cNvPicPr>
          <p:nvPr/>
        </p:nvPicPr>
        <p:blipFill>
          <a:blip r:embed="rId4"/>
          <a:stretch>
            <a:fillRect/>
          </a:stretch>
        </p:blipFill>
        <p:spPr>
          <a:xfrm>
            <a:off x="466919" y="1907331"/>
            <a:ext cx="4303533" cy="4031157"/>
          </a:xfrm>
          <a:prstGeom prst="rect">
            <a:avLst/>
          </a:prstGeom>
        </p:spPr>
      </p:pic>
      <p:sp>
        <p:nvSpPr>
          <p:cNvPr id="6" name="Rectangle 5">
            <a:extLst>
              <a:ext uri="{FF2B5EF4-FFF2-40B4-BE49-F238E27FC236}">
                <a16:creationId xmlns:a16="http://schemas.microsoft.com/office/drawing/2014/main" id="{26E3C6BD-BAB1-49C1-A5C8-29533B2710B4}"/>
              </a:ext>
            </a:extLst>
          </p:cNvPr>
          <p:cNvSpPr/>
          <p:nvPr/>
        </p:nvSpPr>
        <p:spPr>
          <a:xfrm>
            <a:off x="5250025" y="2090172"/>
            <a:ext cx="6655836" cy="4401205"/>
          </a:xfrm>
          <a:prstGeom prst="rect">
            <a:avLst/>
          </a:prstGeom>
        </p:spPr>
        <p:txBody>
          <a:bodyPr wrap="square">
            <a:spAutoFit/>
          </a:bodyPr>
          <a:lstStyle/>
          <a:p>
            <a:pPr marL="457200" indent="-457200">
              <a:buClr>
                <a:srgbClr val="31B6FD"/>
              </a:buClr>
              <a:buFont typeface="Arial" panose="020B0604020202020204" pitchFamily="34" charset="0"/>
              <a:buChar char="•"/>
              <a:defRPr/>
            </a:pPr>
            <a:r>
              <a:rPr lang="en-GB" sz="2800" dirty="0">
                <a:latin typeface="Boring Boring" pitchFamily="2" charset="0"/>
              </a:rPr>
              <a:t>Shared writing </a:t>
            </a:r>
          </a:p>
          <a:p>
            <a:pPr marL="457200" indent="-457200">
              <a:buClr>
                <a:srgbClr val="31B6FD"/>
              </a:buClr>
              <a:buFont typeface="Arial" panose="020B0604020202020204" pitchFamily="34" charset="0"/>
              <a:buChar char="•"/>
              <a:defRPr/>
            </a:pPr>
            <a:r>
              <a:rPr lang="en-GB" sz="2800" dirty="0">
                <a:latin typeface="Boring Boring" pitchFamily="2" charset="0"/>
                <a:sym typeface="Wingdings" pitchFamily="2" charset="2"/>
              </a:rPr>
              <a:t>Adult directed w</a:t>
            </a:r>
            <a:r>
              <a:rPr lang="en-GB" sz="2800" dirty="0">
                <a:latin typeface="Boring Boring" pitchFamily="2" charset="0"/>
              </a:rPr>
              <a:t>riting tasks</a:t>
            </a:r>
          </a:p>
          <a:p>
            <a:pPr marL="457200" indent="-457200">
              <a:buClr>
                <a:srgbClr val="31B6FD"/>
              </a:buClr>
              <a:buFont typeface="Arial" panose="020B0604020202020204" pitchFamily="34" charset="0"/>
              <a:buChar char="•"/>
              <a:defRPr/>
            </a:pPr>
            <a:r>
              <a:rPr lang="en-GB" sz="2800" dirty="0">
                <a:latin typeface="Boring Boring" pitchFamily="2" charset="0"/>
              </a:rPr>
              <a:t>Chances to write independently through their play</a:t>
            </a:r>
          </a:p>
          <a:p>
            <a:pPr marL="457200" indent="-457200">
              <a:buClr>
                <a:srgbClr val="31B6FD"/>
              </a:buClr>
              <a:buFont typeface="Arial" panose="020B0604020202020204" pitchFamily="34" charset="0"/>
              <a:buChar char="•"/>
              <a:defRPr/>
            </a:pPr>
            <a:r>
              <a:rPr lang="en-GB" sz="2800" dirty="0">
                <a:latin typeface="Boring Boring" pitchFamily="2" charset="0"/>
              </a:rPr>
              <a:t>Phonic sessions </a:t>
            </a:r>
          </a:p>
          <a:p>
            <a:pPr marL="457200" indent="-457200">
              <a:buClr>
                <a:srgbClr val="31B6FD"/>
              </a:buClr>
              <a:buFont typeface="Arial" panose="020B0604020202020204" pitchFamily="34" charset="0"/>
              <a:buChar char="•"/>
              <a:defRPr/>
            </a:pPr>
            <a:r>
              <a:rPr lang="en-GB" sz="2800" dirty="0">
                <a:latin typeface="Boring Boring" pitchFamily="2" charset="0"/>
              </a:rPr>
              <a:t>Encouraging phonetic sounding out of words </a:t>
            </a:r>
            <a:endParaRPr lang="en-GB" sz="2800" dirty="0">
              <a:latin typeface="Boring Boring" pitchFamily="2" charset="0"/>
              <a:sym typeface="Wingdings" pitchFamily="2" charset="2"/>
            </a:endParaRPr>
          </a:p>
          <a:p>
            <a:pPr marL="457200" indent="-457200">
              <a:buClr>
                <a:srgbClr val="31B6FD"/>
              </a:buClr>
              <a:buFont typeface="Arial" panose="020B0604020202020204" pitchFamily="34" charset="0"/>
              <a:buChar char="•"/>
              <a:defRPr/>
            </a:pPr>
            <a:r>
              <a:rPr lang="en-GB" sz="2800" dirty="0">
                <a:latin typeface="Boring Boring" pitchFamily="2" charset="0"/>
              </a:rPr>
              <a:t>Letter formation</a:t>
            </a:r>
          </a:p>
          <a:p>
            <a:pPr marL="457200" indent="-457200">
              <a:buClr>
                <a:srgbClr val="31B6FD"/>
              </a:buClr>
              <a:buFont typeface="Arial" panose="020B0604020202020204" pitchFamily="34" charset="0"/>
              <a:buChar char="•"/>
              <a:defRPr/>
            </a:pPr>
            <a:r>
              <a:rPr lang="en-GB" sz="2800" dirty="0">
                <a:latin typeface="Boring Boring" pitchFamily="2" charset="0"/>
              </a:rPr>
              <a:t>High frequency words - bookmarks</a:t>
            </a:r>
          </a:p>
          <a:p>
            <a:pPr marL="457200" indent="-457200">
              <a:buClr>
                <a:srgbClr val="31B6FD"/>
              </a:buClr>
              <a:buFont typeface="Arial" panose="020B0604020202020204" pitchFamily="34" charset="0"/>
              <a:buChar char="•"/>
              <a:defRPr/>
            </a:pPr>
            <a:r>
              <a:rPr lang="en-US" sz="2800" dirty="0">
                <a:latin typeface="Boring Boring" pitchFamily="2" charset="0"/>
              </a:rPr>
              <a:t>H</a:t>
            </a:r>
            <a:r>
              <a:rPr lang="en-GB" sz="2800" dirty="0" err="1">
                <a:latin typeface="Boring Boring" pitchFamily="2" charset="0"/>
              </a:rPr>
              <a:t>andwriting</a:t>
            </a:r>
            <a:endParaRPr lang="en-GB" sz="2800" dirty="0">
              <a:latin typeface="Boring Boring" pitchFamily="2" charset="0"/>
            </a:endParaRPr>
          </a:p>
          <a:p>
            <a:pPr>
              <a:buClr>
                <a:srgbClr val="31B6FD"/>
              </a:buClr>
              <a:defRPr/>
            </a:pPr>
            <a:r>
              <a:rPr lang="en-GB" sz="2800" b="1" dirty="0">
                <a:latin typeface="Boring Boring" pitchFamily="2" charset="0"/>
              </a:rPr>
              <a:t>A</a:t>
            </a:r>
          </a:p>
        </p:txBody>
      </p:sp>
    </p:spTree>
    <p:extLst>
      <p:ext uri="{BB962C8B-B14F-4D97-AF65-F5344CB8AC3E}">
        <p14:creationId xmlns:p14="http://schemas.microsoft.com/office/powerpoint/2010/main" val="2684740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8416</TotalTime>
  <Words>1224</Words>
  <Application>Microsoft Office PowerPoint</Application>
  <PresentationFormat>Widescreen</PresentationFormat>
  <Paragraphs>158</Paragraphs>
  <Slides>29</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Boring Boring</vt:lpstr>
      <vt:lpstr>Calibri</vt:lpstr>
      <vt:lpstr>Calibri Light</vt:lpstr>
      <vt:lpstr>SassoonPrimaryInfant</vt:lpstr>
      <vt:lpstr>SassoonPrimaryType</vt:lpstr>
      <vt:lpstr>Times New Roman</vt:lpstr>
      <vt:lpstr>Wingdings 3</vt:lpstr>
      <vt:lpstr>Office Theme</vt:lpstr>
      <vt:lpstr>Year 1  Parent Curriculum Meeting Tuesday 10th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Parent Curriculum Meeting Monday 4th October 2021</dc:title>
  <dc:creator>Christina Nicou</dc:creator>
  <cp:lastModifiedBy>Antonella Thomas</cp:lastModifiedBy>
  <cp:revision>73</cp:revision>
  <cp:lastPrinted>2021-10-04T14:19:06Z</cp:lastPrinted>
  <dcterms:created xsi:type="dcterms:W3CDTF">2021-10-01T11:10:38Z</dcterms:created>
  <dcterms:modified xsi:type="dcterms:W3CDTF">2024-09-10T11:21:05Z</dcterms:modified>
</cp:coreProperties>
</file>