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9"/>
  </p:notesMasterIdLst>
  <p:sldIdLst>
    <p:sldId id="334" r:id="rId2"/>
    <p:sldId id="335" r:id="rId3"/>
    <p:sldId id="381" r:id="rId4"/>
    <p:sldId id="341" r:id="rId5"/>
    <p:sldId id="364" r:id="rId6"/>
    <p:sldId id="402" r:id="rId7"/>
    <p:sldId id="403" r:id="rId8"/>
    <p:sldId id="404" r:id="rId9"/>
    <p:sldId id="405" r:id="rId10"/>
    <p:sldId id="259" r:id="rId11"/>
    <p:sldId id="260" r:id="rId12"/>
    <p:sldId id="264" r:id="rId13"/>
    <p:sldId id="344" r:id="rId14"/>
    <p:sldId id="345" r:id="rId15"/>
    <p:sldId id="362" r:id="rId16"/>
    <p:sldId id="406" r:id="rId17"/>
    <p:sldId id="349" r:id="rId18"/>
    <p:sldId id="262" r:id="rId19"/>
    <p:sldId id="354" r:id="rId20"/>
    <p:sldId id="346" r:id="rId21"/>
    <p:sldId id="357" r:id="rId22"/>
    <p:sldId id="359" r:id="rId23"/>
    <p:sldId id="397" r:id="rId24"/>
    <p:sldId id="379" r:id="rId25"/>
    <p:sldId id="380" r:id="rId26"/>
    <p:sldId id="401" r:id="rId27"/>
    <p:sldId id="268" r:id="rId2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A244F-60D3-4DBB-957C-982566967B7C}" v="74" dt="2022-11-03T10:05:17.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7" autoAdjust="0"/>
    <p:restoredTop sz="64286" autoAdjust="0"/>
  </p:normalViewPr>
  <p:slideViewPr>
    <p:cSldViewPr>
      <p:cViewPr varScale="1">
        <p:scale>
          <a:sx n="74" d="100"/>
          <a:sy n="74" d="100"/>
        </p:scale>
        <p:origin x="1728" y="72"/>
      </p:cViewPr>
      <p:guideLst>
        <p:guide orient="horz" pos="2160"/>
        <p:guide pos="2880"/>
      </p:guideLst>
    </p:cSldViewPr>
  </p:slideViewPr>
  <p:outlineViewPr>
    <p:cViewPr>
      <p:scale>
        <a:sx n="33" d="100"/>
        <a:sy n="33" d="100"/>
      </p:scale>
      <p:origin x="0" y="190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auld" userId="qAGI0V8sC0r7kyr869zOh2/fFFuiSQNuFA8CVFFjOOU=" providerId="None" clId="Web-{C1EA244F-60D3-4DBB-957C-982566967B7C}"/>
    <pc:docChg chg="modSld">
      <pc:chgData name="gill auld" userId="qAGI0V8sC0r7kyr869zOh2/fFFuiSQNuFA8CVFFjOOU=" providerId="None" clId="Web-{C1EA244F-60D3-4DBB-957C-982566967B7C}" dt="2022-11-03T10:05:17.223" v="69" actId="20577"/>
      <pc:docMkLst>
        <pc:docMk/>
      </pc:docMkLst>
      <pc:sldChg chg="modSp">
        <pc:chgData name="gill auld" userId="qAGI0V8sC0r7kyr869zOh2/fFFuiSQNuFA8CVFFjOOU=" providerId="None" clId="Web-{C1EA244F-60D3-4DBB-957C-982566967B7C}" dt="2022-11-03T10:03:53.330" v="56" actId="14100"/>
        <pc:sldMkLst>
          <pc:docMk/>
          <pc:sldMk cId="0" sldId="260"/>
        </pc:sldMkLst>
        <pc:picChg chg="mod">
          <ac:chgData name="gill auld" userId="qAGI0V8sC0r7kyr869zOh2/fFFuiSQNuFA8CVFFjOOU=" providerId="None" clId="Web-{C1EA244F-60D3-4DBB-957C-982566967B7C}" dt="2022-11-03T10:03:53.330" v="56" actId="14100"/>
          <ac:picMkLst>
            <pc:docMk/>
            <pc:sldMk cId="0" sldId="260"/>
            <ac:picMk id="23556" creationId="{116750E1-0A09-B611-82F6-0EF18958DAB8}"/>
          </ac:picMkLst>
        </pc:picChg>
      </pc:sldChg>
      <pc:sldChg chg="modSp">
        <pc:chgData name="gill auld" userId="qAGI0V8sC0r7kyr869zOh2/fFFuiSQNuFA8CVFFjOOU=" providerId="None" clId="Web-{C1EA244F-60D3-4DBB-957C-982566967B7C}" dt="2022-11-03T10:05:17.223" v="69" actId="20577"/>
        <pc:sldMkLst>
          <pc:docMk/>
          <pc:sldMk cId="0" sldId="268"/>
        </pc:sldMkLst>
        <pc:spChg chg="mod">
          <ac:chgData name="gill auld" userId="qAGI0V8sC0r7kyr869zOh2/fFFuiSQNuFA8CVFFjOOU=" providerId="None" clId="Web-{C1EA244F-60D3-4DBB-957C-982566967B7C}" dt="2022-11-03T10:05:17.223" v="69" actId="20577"/>
          <ac:spMkLst>
            <pc:docMk/>
            <pc:sldMk cId="0" sldId="268"/>
            <ac:spMk id="17411" creationId="{18641532-AEB8-4320-B008-AEE9CF9B4D1A}"/>
          </ac:spMkLst>
        </pc:spChg>
      </pc:sldChg>
      <pc:sldChg chg="modSp">
        <pc:chgData name="gill auld" userId="qAGI0V8sC0r7kyr869zOh2/fFFuiSQNuFA8CVFFjOOU=" providerId="None" clId="Web-{C1EA244F-60D3-4DBB-957C-982566967B7C}" dt="2022-11-03T10:02:15.873" v="37" actId="20577"/>
        <pc:sldMkLst>
          <pc:docMk/>
          <pc:sldMk cId="0" sldId="334"/>
        </pc:sldMkLst>
        <pc:spChg chg="mod">
          <ac:chgData name="gill auld" userId="qAGI0V8sC0r7kyr869zOh2/fFFuiSQNuFA8CVFFjOOU=" providerId="None" clId="Web-{C1EA244F-60D3-4DBB-957C-982566967B7C}" dt="2022-11-03T10:02:15.873" v="37" actId="20577"/>
          <ac:spMkLst>
            <pc:docMk/>
            <pc:sldMk cId="0" sldId="334"/>
            <ac:spMk id="83970" creationId="{929B8525-7504-43C7-B545-E916C9D9AE05}"/>
          </ac:spMkLst>
        </pc:spChg>
      </pc:sldChg>
      <pc:sldChg chg="modSp">
        <pc:chgData name="gill auld" userId="qAGI0V8sC0r7kyr869zOh2/fFFuiSQNuFA8CVFFjOOU=" providerId="None" clId="Web-{C1EA244F-60D3-4DBB-957C-982566967B7C}" dt="2022-11-03T10:03:15.641" v="55" actId="20577"/>
        <pc:sldMkLst>
          <pc:docMk/>
          <pc:sldMk cId="0" sldId="335"/>
        </pc:sldMkLst>
        <pc:spChg chg="mod">
          <ac:chgData name="gill auld" userId="qAGI0V8sC0r7kyr869zOh2/fFFuiSQNuFA8CVFFjOOU=" providerId="None" clId="Web-{C1EA244F-60D3-4DBB-957C-982566967B7C}" dt="2022-11-03T10:02:37.733" v="39" actId="20577"/>
          <ac:spMkLst>
            <pc:docMk/>
            <pc:sldMk cId="0" sldId="335"/>
            <ac:spMk id="8" creationId="{0B6E2B30-A59B-41CC-BB64-85DC136A1AEC}"/>
          </ac:spMkLst>
        </pc:spChg>
        <pc:spChg chg="mod">
          <ac:chgData name="gill auld" userId="qAGI0V8sC0r7kyr869zOh2/fFFuiSQNuFA8CVFFjOOU=" providerId="None" clId="Web-{C1EA244F-60D3-4DBB-957C-982566967B7C}" dt="2022-11-03T10:03:15.641" v="55" actId="20577"/>
          <ac:spMkLst>
            <pc:docMk/>
            <pc:sldMk cId="0" sldId="335"/>
            <ac:spMk id="10242" creationId="{CE4A9AFD-34CC-2CE7-4BB0-28E0258CBC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ED103-4F2A-4048-94E4-B954D1B9C141}" type="doc">
      <dgm:prSet loTypeId="urn:microsoft.com/office/officeart/2005/8/layout/hList7" loCatId="list" qsTypeId="urn:microsoft.com/office/officeart/2005/8/quickstyle/simple1" qsCatId="simple" csTypeId="urn:microsoft.com/office/officeart/2005/8/colors/accent2_5" csCatId="accent2" phldr="1"/>
      <dgm:spPr/>
    </dgm:pt>
    <dgm:pt modelId="{46E3B33A-6C53-457A-B5D6-F28CC9279F30}">
      <dgm:prSet phldrT="[Text]"/>
      <dgm:spPr>
        <a:xfrm>
          <a:off x="0" y="0"/>
          <a:ext cx="2380215" cy="4613605"/>
        </a:xfrm>
        <a:solidFill>
          <a:srgbClr val="4584D3">
            <a:alpha val="900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SassoonPrimaryInfant" pitchFamily="2" charset="0"/>
              <a:ea typeface="+mn-ea"/>
              <a:cs typeface="+mn-cs"/>
            </a:rPr>
            <a:t>Playing and Exploring</a:t>
          </a:r>
          <a:endParaRPr lang="en-US" dirty="0">
            <a:solidFill>
              <a:sysClr val="window" lastClr="FFFFFF"/>
            </a:solidFill>
            <a:latin typeface="SassoonPrimaryInfant" pitchFamily="2" charset="0"/>
            <a:ea typeface="+mn-ea"/>
            <a:cs typeface="+mn-cs"/>
          </a:endParaRPr>
        </a:p>
      </dgm:t>
    </dgm:pt>
    <dgm:pt modelId="{95C6CCB2-34E9-4359-9E9B-A846E6A8702E}" type="parTrans" cxnId="{029AEDFD-251F-4266-9ADD-28DCFD46CAFA}">
      <dgm:prSet/>
      <dgm:spPr/>
      <dgm:t>
        <a:bodyPr/>
        <a:lstStyle/>
        <a:p>
          <a:endParaRPr lang="en-US"/>
        </a:p>
      </dgm:t>
    </dgm:pt>
    <dgm:pt modelId="{643B00E9-88D5-4720-B502-1BF6A65764F1}" type="sibTrans" cxnId="{029AEDFD-251F-4266-9ADD-28DCFD46CAFA}">
      <dgm:prSet/>
      <dgm:spPr/>
      <dgm:t>
        <a:bodyPr/>
        <a:lstStyle/>
        <a:p>
          <a:endParaRPr lang="en-US"/>
        </a:p>
      </dgm:t>
    </dgm:pt>
    <dgm:pt modelId="{63351F37-5AE4-40FC-AF00-D601DDB9CC89}">
      <dgm:prSet phldrT="[Text]"/>
      <dgm:spPr>
        <a:xfrm>
          <a:off x="2453152" y="0"/>
          <a:ext cx="2380215" cy="4613605"/>
        </a:xfrm>
        <a:solidFill>
          <a:srgbClr val="4584D3">
            <a:alpha val="90000"/>
            <a:hueOff val="0"/>
            <a:satOff val="0"/>
            <a:lumOff val="0"/>
            <a:alphaOff val="-20000"/>
          </a:srgbClr>
        </a:solidFill>
        <a:ln w="15875"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SassoonPrimaryInfant" pitchFamily="2" charset="0"/>
              <a:ea typeface="+mn-ea"/>
              <a:cs typeface="+mn-cs"/>
            </a:rPr>
            <a:t>Active Learning </a:t>
          </a:r>
          <a:endParaRPr lang="en-US" dirty="0">
            <a:solidFill>
              <a:sysClr val="window" lastClr="FFFFFF"/>
            </a:solidFill>
            <a:latin typeface="SassoonPrimaryInfant" pitchFamily="2" charset="0"/>
            <a:ea typeface="+mn-ea"/>
            <a:cs typeface="+mn-cs"/>
          </a:endParaRPr>
        </a:p>
      </dgm:t>
    </dgm:pt>
    <dgm:pt modelId="{17CDFA1B-62D5-4D50-B1D4-A3ED99D6F377}" type="parTrans" cxnId="{347789FA-C40E-4685-B58C-885520D2FE13}">
      <dgm:prSet/>
      <dgm:spPr/>
      <dgm:t>
        <a:bodyPr/>
        <a:lstStyle/>
        <a:p>
          <a:endParaRPr lang="en-US"/>
        </a:p>
      </dgm:t>
    </dgm:pt>
    <dgm:pt modelId="{1CA5E4D5-09D1-40E8-82EF-1BDA4C497C68}" type="sibTrans" cxnId="{347789FA-C40E-4685-B58C-885520D2FE13}">
      <dgm:prSet/>
      <dgm:spPr/>
      <dgm:t>
        <a:bodyPr/>
        <a:lstStyle/>
        <a:p>
          <a:endParaRPr lang="en-US"/>
        </a:p>
      </dgm:t>
    </dgm:pt>
    <dgm:pt modelId="{5609EF01-C123-4EAD-AC78-640725695CD3}">
      <dgm:prSet phldrT="[Text]"/>
      <dgm:spPr>
        <a:xfrm>
          <a:off x="4905774" y="0"/>
          <a:ext cx="2380215" cy="4613605"/>
        </a:xfrm>
        <a:solidFill>
          <a:srgbClr val="4584D3">
            <a:alpha val="90000"/>
            <a:hueOff val="0"/>
            <a:satOff val="0"/>
            <a:lumOff val="0"/>
            <a:alphaOff val="-40000"/>
          </a:srgbClr>
        </a:solidFill>
        <a:ln w="15875"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SassoonPrimaryInfant" pitchFamily="2" charset="0"/>
              <a:ea typeface="+mn-ea"/>
              <a:cs typeface="+mn-cs"/>
            </a:rPr>
            <a:t>Creating and thinking critically </a:t>
          </a:r>
          <a:endParaRPr lang="en-US" dirty="0">
            <a:solidFill>
              <a:sysClr val="window" lastClr="FFFFFF"/>
            </a:solidFill>
            <a:latin typeface="SassoonPrimaryInfant" pitchFamily="2" charset="0"/>
            <a:ea typeface="+mn-ea"/>
            <a:cs typeface="+mn-cs"/>
          </a:endParaRPr>
        </a:p>
      </dgm:t>
    </dgm:pt>
    <dgm:pt modelId="{7CA0E243-2F78-4FF7-B96D-CDBC001E817A}" type="parTrans" cxnId="{7F48DFDE-2568-409D-A2B6-149D85143DC0}">
      <dgm:prSet/>
      <dgm:spPr/>
      <dgm:t>
        <a:bodyPr/>
        <a:lstStyle/>
        <a:p>
          <a:endParaRPr lang="en-US"/>
        </a:p>
      </dgm:t>
    </dgm:pt>
    <dgm:pt modelId="{2FB8E04C-99B8-452A-8B5E-30C77A436619}" type="sibTrans" cxnId="{7F48DFDE-2568-409D-A2B6-149D85143DC0}">
      <dgm:prSet/>
      <dgm:spPr/>
      <dgm:t>
        <a:bodyPr/>
        <a:lstStyle/>
        <a:p>
          <a:endParaRPr lang="en-US"/>
        </a:p>
      </dgm:t>
    </dgm:pt>
    <dgm:pt modelId="{E05FBE0D-B47A-495A-9D80-D6F74169616E}" type="pres">
      <dgm:prSet presAssocID="{4BCED103-4F2A-4048-94E4-B954D1B9C141}" presName="Name0" presStyleCnt="0">
        <dgm:presLayoutVars>
          <dgm:dir/>
          <dgm:resizeHandles val="exact"/>
        </dgm:presLayoutVars>
      </dgm:prSet>
      <dgm:spPr/>
    </dgm:pt>
    <dgm:pt modelId="{B629A6C7-4161-4A04-84AF-BAE2CD5B9612}" type="pres">
      <dgm:prSet presAssocID="{4BCED103-4F2A-4048-94E4-B954D1B9C141}" presName="fgShape" presStyleLbl="fgShp" presStyleIdx="0" presStyleCnt="1"/>
      <dgm:spPr>
        <a:xfrm>
          <a:off x="291460" y="3690884"/>
          <a:ext cx="6703598" cy="692040"/>
        </a:xfrm>
        <a:prstGeom prst="leftRightArrow">
          <a:avLst/>
        </a:prstGeom>
        <a:solidFill>
          <a:srgbClr val="4584D3">
            <a:tint val="40000"/>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9E03C213-6D83-4622-876F-7DD1CC1C8F71}" type="pres">
      <dgm:prSet presAssocID="{4BCED103-4F2A-4048-94E4-B954D1B9C141}" presName="linComp" presStyleCnt="0"/>
      <dgm:spPr/>
    </dgm:pt>
    <dgm:pt modelId="{52FA0EA0-3B3C-4980-9F6A-0DD2D0E363BB}" type="pres">
      <dgm:prSet presAssocID="{46E3B33A-6C53-457A-B5D6-F28CC9279F30}" presName="compNode" presStyleCnt="0"/>
      <dgm:spPr/>
    </dgm:pt>
    <dgm:pt modelId="{8BF31DD3-DD25-4DB8-B62A-17865AC6BFFC}" type="pres">
      <dgm:prSet presAssocID="{46E3B33A-6C53-457A-B5D6-F28CC9279F30}" presName="bkgdShape" presStyleLbl="node1" presStyleIdx="0" presStyleCnt="3" custLinFactNeighborX="-4417" custLinFactNeighborY="-13595"/>
      <dgm:spPr>
        <a:prstGeom prst="roundRect">
          <a:avLst>
            <a:gd name="adj" fmla="val 10000"/>
          </a:avLst>
        </a:prstGeom>
      </dgm:spPr>
    </dgm:pt>
    <dgm:pt modelId="{479970C1-9C2D-44EF-8213-3B64D117C379}" type="pres">
      <dgm:prSet presAssocID="{46E3B33A-6C53-457A-B5D6-F28CC9279F30}" presName="nodeTx" presStyleLbl="node1" presStyleIdx="0" presStyleCnt="3">
        <dgm:presLayoutVars>
          <dgm:bulletEnabled val="1"/>
        </dgm:presLayoutVars>
      </dgm:prSet>
      <dgm:spPr/>
    </dgm:pt>
    <dgm:pt modelId="{D08C432C-3105-46F4-A56A-FCD7C032F9EC}" type="pres">
      <dgm:prSet presAssocID="{46E3B33A-6C53-457A-B5D6-F28CC9279F30}" presName="invisiNode" presStyleLbl="node1" presStyleIdx="0" presStyleCnt="3"/>
      <dgm:spPr/>
    </dgm:pt>
    <dgm:pt modelId="{E52DA6D9-C831-44CB-BAB1-2A57A921EE28}" type="pres">
      <dgm:prSet presAssocID="{46E3B33A-6C53-457A-B5D6-F28CC9279F30}" presName="imagNode" presStyleLbl="fgImgPlace1" presStyleIdx="0" presStyleCnt="3"/>
      <dgm:spPr>
        <a:xfrm>
          <a:off x="423472" y="276816"/>
          <a:ext cx="1536330" cy="1536330"/>
        </a:xfrm>
        <a:prstGeom prst="ellipse">
          <a:avLst/>
        </a:prstGeom>
        <a:solidFill>
          <a:srgbClr val="4584D3">
            <a:tint val="50000"/>
            <a:alpha val="90000"/>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1379DD2D-2406-472E-9039-D5D3E02E1D91}" type="pres">
      <dgm:prSet presAssocID="{643B00E9-88D5-4720-B502-1BF6A65764F1}" presName="sibTrans" presStyleLbl="sibTrans2D1" presStyleIdx="0" presStyleCnt="0"/>
      <dgm:spPr/>
    </dgm:pt>
    <dgm:pt modelId="{BF7235B5-78B0-4C37-83DE-F12181E58252}" type="pres">
      <dgm:prSet presAssocID="{63351F37-5AE4-40FC-AF00-D601DDB9CC89}" presName="compNode" presStyleCnt="0"/>
      <dgm:spPr/>
    </dgm:pt>
    <dgm:pt modelId="{9DF337A8-35A0-4CE4-937F-7D26DF096162}" type="pres">
      <dgm:prSet presAssocID="{63351F37-5AE4-40FC-AF00-D601DDB9CC89}" presName="bkgdShape" presStyleLbl="node1" presStyleIdx="1" presStyleCnt="3"/>
      <dgm:spPr>
        <a:prstGeom prst="roundRect">
          <a:avLst>
            <a:gd name="adj" fmla="val 10000"/>
          </a:avLst>
        </a:prstGeom>
      </dgm:spPr>
    </dgm:pt>
    <dgm:pt modelId="{0E87EA5A-8257-4725-A562-F15AFE74A712}" type="pres">
      <dgm:prSet presAssocID="{63351F37-5AE4-40FC-AF00-D601DDB9CC89}" presName="nodeTx" presStyleLbl="node1" presStyleIdx="1" presStyleCnt="3">
        <dgm:presLayoutVars>
          <dgm:bulletEnabled val="1"/>
        </dgm:presLayoutVars>
      </dgm:prSet>
      <dgm:spPr/>
    </dgm:pt>
    <dgm:pt modelId="{22F1FEE1-8F2F-441A-B8BB-249090B53DB0}" type="pres">
      <dgm:prSet presAssocID="{63351F37-5AE4-40FC-AF00-D601DDB9CC89}" presName="invisiNode" presStyleLbl="node1" presStyleIdx="1" presStyleCnt="3"/>
      <dgm:spPr/>
    </dgm:pt>
    <dgm:pt modelId="{CAC12336-6173-4281-945B-451ED6BF5258}" type="pres">
      <dgm:prSet presAssocID="{63351F37-5AE4-40FC-AF00-D601DDB9CC89}" presName="imagNode" presStyleLbl="fgImgPlace1" presStyleIdx="1" presStyleCnt="3" custLinFactNeighborX="306" custLinFactNeighborY="2329"/>
      <dgm:spPr>
        <a:xfrm>
          <a:off x="2879795" y="312597"/>
          <a:ext cx="1536330" cy="1536330"/>
        </a:xfrm>
        <a:prstGeom prst="ellipse">
          <a:avLst/>
        </a:prstGeom>
        <a:solidFill>
          <a:srgbClr val="4584D3">
            <a:tint val="50000"/>
            <a:alpha val="90000"/>
            <a:hueOff val="35102"/>
            <a:satOff val="-1492"/>
            <a:lumOff val="5182"/>
            <a:alphaOff val="-20000"/>
          </a:srgbClr>
        </a:solidFill>
        <a:ln w="15875" cap="flat" cmpd="sng" algn="ctr">
          <a:solidFill>
            <a:sysClr val="window" lastClr="FFFFFF">
              <a:hueOff val="0"/>
              <a:satOff val="0"/>
              <a:lumOff val="0"/>
              <a:alphaOff val="0"/>
            </a:sysClr>
          </a:solidFill>
          <a:prstDash val="solid"/>
        </a:ln>
        <a:effectLst/>
      </dgm:spPr>
    </dgm:pt>
    <dgm:pt modelId="{B871E8E5-25D9-48BE-8C4B-15023B51E4B1}" type="pres">
      <dgm:prSet presAssocID="{1CA5E4D5-09D1-40E8-82EF-1BDA4C497C68}" presName="sibTrans" presStyleLbl="sibTrans2D1" presStyleIdx="0" presStyleCnt="0"/>
      <dgm:spPr/>
    </dgm:pt>
    <dgm:pt modelId="{D5D4B418-0308-454E-A3CF-1FAF7598A50E}" type="pres">
      <dgm:prSet presAssocID="{5609EF01-C123-4EAD-AC78-640725695CD3}" presName="compNode" presStyleCnt="0"/>
      <dgm:spPr/>
    </dgm:pt>
    <dgm:pt modelId="{5440C02B-A42F-4D4E-99DF-E1FC1D03CA06}" type="pres">
      <dgm:prSet presAssocID="{5609EF01-C123-4EAD-AC78-640725695CD3}" presName="bkgdShape" presStyleLbl="node1" presStyleIdx="2" presStyleCnt="3" custLinFactNeighborX="2973"/>
      <dgm:spPr>
        <a:prstGeom prst="roundRect">
          <a:avLst>
            <a:gd name="adj" fmla="val 10000"/>
          </a:avLst>
        </a:prstGeom>
      </dgm:spPr>
    </dgm:pt>
    <dgm:pt modelId="{8B46A36A-41B2-43B8-9670-283A5FA722A0}" type="pres">
      <dgm:prSet presAssocID="{5609EF01-C123-4EAD-AC78-640725695CD3}" presName="nodeTx" presStyleLbl="node1" presStyleIdx="2" presStyleCnt="3">
        <dgm:presLayoutVars>
          <dgm:bulletEnabled val="1"/>
        </dgm:presLayoutVars>
      </dgm:prSet>
      <dgm:spPr/>
    </dgm:pt>
    <dgm:pt modelId="{816A43E8-E383-4892-9A19-F3001F5F48A2}" type="pres">
      <dgm:prSet presAssocID="{5609EF01-C123-4EAD-AC78-640725695CD3}" presName="invisiNode" presStyleLbl="node1" presStyleIdx="2" presStyleCnt="3"/>
      <dgm:spPr/>
    </dgm:pt>
    <dgm:pt modelId="{3CF54845-B824-49DF-90AA-9EA4FF469F6F}" type="pres">
      <dgm:prSet presAssocID="{5609EF01-C123-4EAD-AC78-640725695CD3}" presName="imagNode" presStyleLbl="fgImgPlace1" presStyleIdx="2" presStyleCnt="3"/>
      <dgm:spPr>
        <a:xfrm>
          <a:off x="5326716" y="276816"/>
          <a:ext cx="1536330" cy="1536330"/>
        </a:xfrm>
        <a:prstGeom prst="ellipse">
          <a:avLst/>
        </a:prstGeom>
        <a:solidFill>
          <a:srgbClr val="4584D3">
            <a:tint val="50000"/>
            <a:alpha val="90000"/>
            <a:hueOff val="70204"/>
            <a:satOff val="-2985"/>
            <a:lumOff val="10363"/>
            <a:alphaOff val="-40000"/>
          </a:srgbClr>
        </a:solidFill>
        <a:ln w="15875" cap="flat" cmpd="sng" algn="ctr">
          <a:solidFill>
            <a:sysClr val="window" lastClr="FFFFFF">
              <a:hueOff val="0"/>
              <a:satOff val="0"/>
              <a:lumOff val="0"/>
              <a:alphaOff val="0"/>
            </a:sysClr>
          </a:solidFill>
          <a:prstDash val="solid"/>
        </a:ln>
        <a:effectLst/>
      </dgm:spPr>
    </dgm:pt>
  </dgm:ptLst>
  <dgm:cxnLst>
    <dgm:cxn modelId="{78AE5D2F-CF37-4638-A859-49B4C83114D6}" type="presOf" srcId="{63351F37-5AE4-40FC-AF00-D601DDB9CC89}" destId="{9DF337A8-35A0-4CE4-937F-7D26DF096162}" srcOrd="0" destOrd="0" presId="urn:microsoft.com/office/officeart/2005/8/layout/hList7"/>
    <dgm:cxn modelId="{E2A0B441-FB0D-4F61-8DD7-AE78C562097F}" type="presOf" srcId="{63351F37-5AE4-40FC-AF00-D601DDB9CC89}" destId="{0E87EA5A-8257-4725-A562-F15AFE74A712}" srcOrd="1" destOrd="0" presId="urn:microsoft.com/office/officeart/2005/8/layout/hList7"/>
    <dgm:cxn modelId="{338C274E-8FA4-4562-A107-E8F736ABB9B8}" type="presOf" srcId="{643B00E9-88D5-4720-B502-1BF6A65764F1}" destId="{1379DD2D-2406-472E-9039-D5D3E02E1D91}" srcOrd="0" destOrd="0" presId="urn:microsoft.com/office/officeart/2005/8/layout/hList7"/>
    <dgm:cxn modelId="{51520A54-6798-4296-96D8-A904D8FF5AE5}" type="presOf" srcId="{5609EF01-C123-4EAD-AC78-640725695CD3}" destId="{5440C02B-A42F-4D4E-99DF-E1FC1D03CA06}" srcOrd="0" destOrd="0" presId="urn:microsoft.com/office/officeart/2005/8/layout/hList7"/>
    <dgm:cxn modelId="{AECDA785-A8A5-472A-86FA-E2C002C2E687}" type="presOf" srcId="{46E3B33A-6C53-457A-B5D6-F28CC9279F30}" destId="{479970C1-9C2D-44EF-8213-3B64D117C379}" srcOrd="1" destOrd="0" presId="urn:microsoft.com/office/officeart/2005/8/layout/hList7"/>
    <dgm:cxn modelId="{106B11B0-CFF9-496E-9C00-381AF8D29F65}" type="presOf" srcId="{4BCED103-4F2A-4048-94E4-B954D1B9C141}" destId="{E05FBE0D-B47A-495A-9D80-D6F74169616E}" srcOrd="0" destOrd="0" presId="urn:microsoft.com/office/officeart/2005/8/layout/hList7"/>
    <dgm:cxn modelId="{67D48EC8-A3C4-41CF-9F75-5BA0ED6ABD4D}" type="presOf" srcId="{5609EF01-C123-4EAD-AC78-640725695CD3}" destId="{8B46A36A-41B2-43B8-9670-283A5FA722A0}" srcOrd="1" destOrd="0" presId="urn:microsoft.com/office/officeart/2005/8/layout/hList7"/>
    <dgm:cxn modelId="{352B88D3-C0FB-4C12-9FFE-2489F36FF562}" type="presOf" srcId="{46E3B33A-6C53-457A-B5D6-F28CC9279F30}" destId="{8BF31DD3-DD25-4DB8-B62A-17865AC6BFFC}" srcOrd="0" destOrd="0" presId="urn:microsoft.com/office/officeart/2005/8/layout/hList7"/>
    <dgm:cxn modelId="{91ACC3D3-0C13-42A8-9B0D-50BEAC516915}" type="presOf" srcId="{1CA5E4D5-09D1-40E8-82EF-1BDA4C497C68}" destId="{B871E8E5-25D9-48BE-8C4B-15023B51E4B1}" srcOrd="0" destOrd="0" presId="urn:microsoft.com/office/officeart/2005/8/layout/hList7"/>
    <dgm:cxn modelId="{7F48DFDE-2568-409D-A2B6-149D85143DC0}" srcId="{4BCED103-4F2A-4048-94E4-B954D1B9C141}" destId="{5609EF01-C123-4EAD-AC78-640725695CD3}" srcOrd="2" destOrd="0" parTransId="{7CA0E243-2F78-4FF7-B96D-CDBC001E817A}" sibTransId="{2FB8E04C-99B8-452A-8B5E-30C77A436619}"/>
    <dgm:cxn modelId="{347789FA-C40E-4685-B58C-885520D2FE13}" srcId="{4BCED103-4F2A-4048-94E4-B954D1B9C141}" destId="{63351F37-5AE4-40FC-AF00-D601DDB9CC89}" srcOrd="1" destOrd="0" parTransId="{17CDFA1B-62D5-4D50-B1D4-A3ED99D6F377}" sibTransId="{1CA5E4D5-09D1-40E8-82EF-1BDA4C497C68}"/>
    <dgm:cxn modelId="{029AEDFD-251F-4266-9ADD-28DCFD46CAFA}" srcId="{4BCED103-4F2A-4048-94E4-B954D1B9C141}" destId="{46E3B33A-6C53-457A-B5D6-F28CC9279F30}" srcOrd="0" destOrd="0" parTransId="{95C6CCB2-34E9-4359-9E9B-A846E6A8702E}" sibTransId="{643B00E9-88D5-4720-B502-1BF6A65764F1}"/>
    <dgm:cxn modelId="{52645887-4F1B-4723-9D0C-2EF2F219DE41}" type="presParOf" srcId="{E05FBE0D-B47A-495A-9D80-D6F74169616E}" destId="{B629A6C7-4161-4A04-84AF-BAE2CD5B9612}" srcOrd="0" destOrd="0" presId="urn:microsoft.com/office/officeart/2005/8/layout/hList7"/>
    <dgm:cxn modelId="{741519C1-401D-44D0-816D-7EF6867FE685}" type="presParOf" srcId="{E05FBE0D-B47A-495A-9D80-D6F74169616E}" destId="{9E03C213-6D83-4622-876F-7DD1CC1C8F71}" srcOrd="1" destOrd="0" presId="urn:microsoft.com/office/officeart/2005/8/layout/hList7"/>
    <dgm:cxn modelId="{3023CB11-C585-4AB2-B8A9-E3A71F43C2E8}" type="presParOf" srcId="{9E03C213-6D83-4622-876F-7DD1CC1C8F71}" destId="{52FA0EA0-3B3C-4980-9F6A-0DD2D0E363BB}" srcOrd="0" destOrd="0" presId="urn:microsoft.com/office/officeart/2005/8/layout/hList7"/>
    <dgm:cxn modelId="{FE63C2F8-7017-4814-B94B-E50CB2A3286F}" type="presParOf" srcId="{52FA0EA0-3B3C-4980-9F6A-0DD2D0E363BB}" destId="{8BF31DD3-DD25-4DB8-B62A-17865AC6BFFC}" srcOrd="0" destOrd="0" presId="urn:microsoft.com/office/officeart/2005/8/layout/hList7"/>
    <dgm:cxn modelId="{0578386D-9475-45C7-BA72-6BD6FAC1BDA8}" type="presParOf" srcId="{52FA0EA0-3B3C-4980-9F6A-0DD2D0E363BB}" destId="{479970C1-9C2D-44EF-8213-3B64D117C379}" srcOrd="1" destOrd="0" presId="urn:microsoft.com/office/officeart/2005/8/layout/hList7"/>
    <dgm:cxn modelId="{573C0609-5233-4575-9EBA-94B4F66C650C}" type="presParOf" srcId="{52FA0EA0-3B3C-4980-9F6A-0DD2D0E363BB}" destId="{D08C432C-3105-46F4-A56A-FCD7C032F9EC}" srcOrd="2" destOrd="0" presId="urn:microsoft.com/office/officeart/2005/8/layout/hList7"/>
    <dgm:cxn modelId="{AA416CD3-8A62-49E1-8E88-E2B0D1278661}" type="presParOf" srcId="{52FA0EA0-3B3C-4980-9F6A-0DD2D0E363BB}" destId="{E52DA6D9-C831-44CB-BAB1-2A57A921EE28}" srcOrd="3" destOrd="0" presId="urn:microsoft.com/office/officeart/2005/8/layout/hList7"/>
    <dgm:cxn modelId="{ADDDBCC1-6672-4674-953A-0B48C748BB1D}" type="presParOf" srcId="{9E03C213-6D83-4622-876F-7DD1CC1C8F71}" destId="{1379DD2D-2406-472E-9039-D5D3E02E1D91}" srcOrd="1" destOrd="0" presId="urn:microsoft.com/office/officeart/2005/8/layout/hList7"/>
    <dgm:cxn modelId="{D041456B-EB2B-485A-BEC3-E9A1199A8A6B}" type="presParOf" srcId="{9E03C213-6D83-4622-876F-7DD1CC1C8F71}" destId="{BF7235B5-78B0-4C37-83DE-F12181E58252}" srcOrd="2" destOrd="0" presId="urn:microsoft.com/office/officeart/2005/8/layout/hList7"/>
    <dgm:cxn modelId="{24961FF8-F72C-404E-AFF9-A0A933FC818A}" type="presParOf" srcId="{BF7235B5-78B0-4C37-83DE-F12181E58252}" destId="{9DF337A8-35A0-4CE4-937F-7D26DF096162}" srcOrd="0" destOrd="0" presId="urn:microsoft.com/office/officeart/2005/8/layout/hList7"/>
    <dgm:cxn modelId="{DE3347ED-F73C-4E03-A308-E5523EF952D6}" type="presParOf" srcId="{BF7235B5-78B0-4C37-83DE-F12181E58252}" destId="{0E87EA5A-8257-4725-A562-F15AFE74A712}" srcOrd="1" destOrd="0" presId="urn:microsoft.com/office/officeart/2005/8/layout/hList7"/>
    <dgm:cxn modelId="{1A81B9FF-E642-4EEC-896B-579FE0E84CAE}" type="presParOf" srcId="{BF7235B5-78B0-4C37-83DE-F12181E58252}" destId="{22F1FEE1-8F2F-441A-B8BB-249090B53DB0}" srcOrd="2" destOrd="0" presId="urn:microsoft.com/office/officeart/2005/8/layout/hList7"/>
    <dgm:cxn modelId="{60D3F3CA-91E9-48B2-AA7D-6617C49C038F}" type="presParOf" srcId="{BF7235B5-78B0-4C37-83DE-F12181E58252}" destId="{CAC12336-6173-4281-945B-451ED6BF5258}" srcOrd="3" destOrd="0" presId="urn:microsoft.com/office/officeart/2005/8/layout/hList7"/>
    <dgm:cxn modelId="{C5FF6735-AB2C-4992-BBF3-03F99E24F84F}" type="presParOf" srcId="{9E03C213-6D83-4622-876F-7DD1CC1C8F71}" destId="{B871E8E5-25D9-48BE-8C4B-15023B51E4B1}" srcOrd="3" destOrd="0" presId="urn:microsoft.com/office/officeart/2005/8/layout/hList7"/>
    <dgm:cxn modelId="{EBD6CAAC-D08E-49EC-B802-C3BD27952A9E}" type="presParOf" srcId="{9E03C213-6D83-4622-876F-7DD1CC1C8F71}" destId="{D5D4B418-0308-454E-A3CF-1FAF7598A50E}" srcOrd="4" destOrd="0" presId="urn:microsoft.com/office/officeart/2005/8/layout/hList7"/>
    <dgm:cxn modelId="{36694132-B445-4EA3-9C50-EEDE2E4B9E3A}" type="presParOf" srcId="{D5D4B418-0308-454E-A3CF-1FAF7598A50E}" destId="{5440C02B-A42F-4D4E-99DF-E1FC1D03CA06}" srcOrd="0" destOrd="0" presId="urn:microsoft.com/office/officeart/2005/8/layout/hList7"/>
    <dgm:cxn modelId="{2D66A363-4F61-455E-ACF0-FCC3C8EE7A2A}" type="presParOf" srcId="{D5D4B418-0308-454E-A3CF-1FAF7598A50E}" destId="{8B46A36A-41B2-43B8-9670-283A5FA722A0}" srcOrd="1" destOrd="0" presId="urn:microsoft.com/office/officeart/2005/8/layout/hList7"/>
    <dgm:cxn modelId="{D613D883-64D5-4206-8663-81E28627686E}" type="presParOf" srcId="{D5D4B418-0308-454E-A3CF-1FAF7598A50E}" destId="{816A43E8-E383-4892-9A19-F3001F5F48A2}" srcOrd="2" destOrd="0" presId="urn:microsoft.com/office/officeart/2005/8/layout/hList7"/>
    <dgm:cxn modelId="{ECC4CE8F-C7D1-4F22-911D-59EF672B8E0F}" type="presParOf" srcId="{D5D4B418-0308-454E-A3CF-1FAF7598A50E}" destId="{3CF54845-B824-49DF-90AA-9EA4FF469F6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31DD3-DD25-4DB8-B62A-17865AC6BFFC}">
      <dsp:nvSpPr>
        <dsp:cNvPr id="0" name=""/>
        <dsp:cNvSpPr/>
      </dsp:nvSpPr>
      <dsp:spPr>
        <a:xfrm>
          <a:off x="0" y="0"/>
          <a:ext cx="2239082" cy="4253566"/>
        </a:xfrm>
        <a:prstGeom prst="roundRect">
          <a:avLst>
            <a:gd name="adj" fmla="val 10000"/>
          </a:avLst>
        </a:prstGeom>
        <a:solidFill>
          <a:srgbClr val="4584D3">
            <a:alpha val="9000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ysClr val="window" lastClr="FFFFFF"/>
              </a:solidFill>
              <a:latin typeface="SassoonPrimaryInfant" pitchFamily="2" charset="0"/>
              <a:ea typeface="+mn-ea"/>
              <a:cs typeface="+mn-cs"/>
            </a:rPr>
            <a:t>Playing and Exploring</a:t>
          </a:r>
          <a:endParaRPr lang="en-US" sz="2800" kern="1200" dirty="0">
            <a:solidFill>
              <a:sysClr val="window" lastClr="FFFFFF"/>
            </a:solidFill>
            <a:latin typeface="SassoonPrimaryInfant" pitchFamily="2" charset="0"/>
            <a:ea typeface="+mn-ea"/>
            <a:cs typeface="+mn-cs"/>
          </a:endParaRPr>
        </a:p>
      </dsp:txBody>
      <dsp:txXfrm>
        <a:off x="0" y="1701426"/>
        <a:ext cx="2239082" cy="1701426"/>
      </dsp:txXfrm>
    </dsp:sp>
    <dsp:sp modelId="{E52DA6D9-C831-44CB-BAB1-2A57A921EE28}">
      <dsp:nvSpPr>
        <dsp:cNvPr id="0" name=""/>
        <dsp:cNvSpPr/>
      </dsp:nvSpPr>
      <dsp:spPr>
        <a:xfrm>
          <a:off x="412761" y="255213"/>
          <a:ext cx="1416437" cy="1416437"/>
        </a:xfrm>
        <a:prstGeom prst="ellipse">
          <a:avLst/>
        </a:prstGeom>
        <a:solidFill>
          <a:srgbClr val="4584D3">
            <a:tint val="50000"/>
            <a:alpha val="9000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DF337A8-35A0-4CE4-937F-7D26DF096162}">
      <dsp:nvSpPr>
        <dsp:cNvPr id="0" name=""/>
        <dsp:cNvSpPr/>
      </dsp:nvSpPr>
      <dsp:spPr>
        <a:xfrm>
          <a:off x="2307694" y="0"/>
          <a:ext cx="2239082" cy="4253566"/>
        </a:xfrm>
        <a:prstGeom prst="roundRect">
          <a:avLst>
            <a:gd name="adj" fmla="val 10000"/>
          </a:avLst>
        </a:prstGeom>
        <a:solidFill>
          <a:srgbClr val="4584D3">
            <a:alpha val="90000"/>
            <a:hueOff val="0"/>
            <a:satOff val="0"/>
            <a:lumOff val="0"/>
            <a:alphaOff val="-2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ysClr val="window" lastClr="FFFFFF"/>
              </a:solidFill>
              <a:latin typeface="SassoonPrimaryInfant" pitchFamily="2" charset="0"/>
              <a:ea typeface="+mn-ea"/>
              <a:cs typeface="+mn-cs"/>
            </a:rPr>
            <a:t>Active Learning </a:t>
          </a:r>
          <a:endParaRPr lang="en-US" sz="2800" kern="1200" dirty="0">
            <a:solidFill>
              <a:sysClr val="window" lastClr="FFFFFF"/>
            </a:solidFill>
            <a:latin typeface="SassoonPrimaryInfant" pitchFamily="2" charset="0"/>
            <a:ea typeface="+mn-ea"/>
            <a:cs typeface="+mn-cs"/>
          </a:endParaRPr>
        </a:p>
      </dsp:txBody>
      <dsp:txXfrm>
        <a:off x="2307694" y="1701426"/>
        <a:ext cx="2239082" cy="1701426"/>
      </dsp:txXfrm>
    </dsp:sp>
    <dsp:sp modelId="{CAC12336-6173-4281-945B-451ED6BF5258}">
      <dsp:nvSpPr>
        <dsp:cNvPr id="0" name=""/>
        <dsp:cNvSpPr/>
      </dsp:nvSpPr>
      <dsp:spPr>
        <a:xfrm>
          <a:off x="2723351" y="288202"/>
          <a:ext cx="1416437" cy="1416437"/>
        </a:xfrm>
        <a:prstGeom prst="ellipse">
          <a:avLst/>
        </a:prstGeom>
        <a:solidFill>
          <a:srgbClr val="4584D3">
            <a:tint val="50000"/>
            <a:alpha val="90000"/>
            <a:hueOff val="35102"/>
            <a:satOff val="-1492"/>
            <a:lumOff val="5182"/>
            <a:alphaOff val="-2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440C02B-A42F-4D4E-99DF-E1FC1D03CA06}">
      <dsp:nvSpPr>
        <dsp:cNvPr id="0" name=""/>
        <dsp:cNvSpPr/>
      </dsp:nvSpPr>
      <dsp:spPr>
        <a:xfrm>
          <a:off x="4615389" y="0"/>
          <a:ext cx="2239082" cy="4253566"/>
        </a:xfrm>
        <a:prstGeom prst="roundRect">
          <a:avLst>
            <a:gd name="adj" fmla="val 10000"/>
          </a:avLst>
        </a:prstGeom>
        <a:solidFill>
          <a:srgbClr val="4584D3">
            <a:alpha val="90000"/>
            <a:hueOff val="0"/>
            <a:satOff val="0"/>
            <a:lumOff val="0"/>
            <a:alphaOff val="-4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ysClr val="window" lastClr="FFFFFF"/>
              </a:solidFill>
              <a:latin typeface="SassoonPrimaryInfant" pitchFamily="2" charset="0"/>
              <a:ea typeface="+mn-ea"/>
              <a:cs typeface="+mn-cs"/>
            </a:rPr>
            <a:t>Creating and thinking critically </a:t>
          </a:r>
          <a:endParaRPr lang="en-US" sz="2800" kern="1200" dirty="0">
            <a:solidFill>
              <a:sysClr val="window" lastClr="FFFFFF"/>
            </a:solidFill>
            <a:latin typeface="SassoonPrimaryInfant" pitchFamily="2" charset="0"/>
            <a:ea typeface="+mn-ea"/>
            <a:cs typeface="+mn-cs"/>
          </a:endParaRPr>
        </a:p>
      </dsp:txBody>
      <dsp:txXfrm>
        <a:off x="4615389" y="1701426"/>
        <a:ext cx="2239082" cy="1701426"/>
      </dsp:txXfrm>
    </dsp:sp>
    <dsp:sp modelId="{3CF54845-B824-49DF-90AA-9EA4FF469F6F}">
      <dsp:nvSpPr>
        <dsp:cNvPr id="0" name=""/>
        <dsp:cNvSpPr/>
      </dsp:nvSpPr>
      <dsp:spPr>
        <a:xfrm>
          <a:off x="5025272" y="255213"/>
          <a:ext cx="1416437" cy="1416437"/>
        </a:xfrm>
        <a:prstGeom prst="ellipse">
          <a:avLst/>
        </a:prstGeom>
        <a:solidFill>
          <a:srgbClr val="4584D3">
            <a:tint val="50000"/>
            <a:alpha val="90000"/>
            <a:hueOff val="70204"/>
            <a:satOff val="-2985"/>
            <a:lumOff val="10363"/>
            <a:alphaOff val="-4000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629A6C7-4161-4A04-84AF-BAE2CD5B9612}">
      <dsp:nvSpPr>
        <dsp:cNvPr id="0" name=""/>
        <dsp:cNvSpPr/>
      </dsp:nvSpPr>
      <dsp:spPr>
        <a:xfrm>
          <a:off x="274178" y="3402852"/>
          <a:ext cx="6306114" cy="638034"/>
        </a:xfrm>
        <a:prstGeom prst="leftRightArrow">
          <a:avLst/>
        </a:prstGeom>
        <a:solidFill>
          <a:srgbClr val="4584D3">
            <a:tint val="4000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51EFEFC-4B70-4161-BF59-4A7BE1D2302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214A2752-7EA0-42F4-872A-1591045A055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7172" name="Rectangle 4">
            <a:extLst>
              <a:ext uri="{FF2B5EF4-FFF2-40B4-BE49-F238E27FC236}">
                <a16:creationId xmlns:a16="http://schemas.microsoft.com/office/drawing/2014/main" id="{660B9574-1F8F-A1DD-8856-6C23A25CEFE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950B0DD3-B887-4C5E-94B9-251D54D0D40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0654785C-BDFB-4F53-9AB9-E29B7798A48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id="{D867F732-7053-42FE-9399-30010B11A21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7BD828FD-9AE6-4540-810B-B01C2CEA5C8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D0945F-81AF-848B-3E3C-6A2487E0B120}"/>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04E0A050-12F2-6CB5-B32D-0D334C934D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B0B33ED-FD63-166C-6516-D3302B35F20B}"/>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DB4E66F-7A35-57A4-DE0A-A8B178A5DF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u="sng"/>
          </a:p>
        </p:txBody>
      </p:sp>
      <p:sp>
        <p:nvSpPr>
          <p:cNvPr id="32772" name="Slide Number Placeholder 3">
            <a:extLst>
              <a:ext uri="{FF2B5EF4-FFF2-40B4-BE49-F238E27FC236}">
                <a16:creationId xmlns:a16="http://schemas.microsoft.com/office/drawing/2014/main" id="{5AA04E73-D897-E73B-D314-C950E588D2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1B996AF-ADDA-46CF-928A-A13F78EBBA6D}" type="slidenum">
              <a:rPr lang="en-US" altLang="en-US"/>
              <a:pPr>
                <a:spcBef>
                  <a:spcPct val="0"/>
                </a:spcBef>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6B2933-F89C-7933-10F7-B7A6EE066DD9}"/>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E56A17A5-46A2-14E3-F654-60AD9A17A4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Outdoor environments offer children freedom to explore, use their senses, take risks and be physically active and exuberant. Outdoor learning is fun! Coats, warm weather gear, sunhats in the summer</a:t>
            </a:r>
          </a:p>
        </p:txBody>
      </p:sp>
      <p:sp>
        <p:nvSpPr>
          <p:cNvPr id="35844" name="Slide Number Placeholder 3">
            <a:extLst>
              <a:ext uri="{FF2B5EF4-FFF2-40B4-BE49-F238E27FC236}">
                <a16:creationId xmlns:a16="http://schemas.microsoft.com/office/drawing/2014/main" id="{6C5C6043-46D2-2936-C21C-92B10F7CCB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2D83C7C-2D1C-48D8-A2F7-6180D29D77A3}" type="slidenum">
              <a:rPr lang="en-US" altLang="en-US"/>
              <a:pPr>
                <a:spcBef>
                  <a:spcPct val="0"/>
                </a:spcBef>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EC688F0-9937-F449-33CD-7996D296C496}"/>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F6C3B90C-3144-4D53-8DA4-748B36CC553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7950" eaLnBrk="1" hangingPunct="1">
              <a:defRPr/>
            </a:pPr>
            <a:r>
              <a:rPr lang="en-GB" b="1" dirty="0"/>
              <a:t>Number:</a:t>
            </a:r>
          </a:p>
          <a:p>
            <a:pPr marL="107950" eaLnBrk="1" hangingPunct="1">
              <a:defRPr/>
            </a:pPr>
            <a:r>
              <a:rPr lang="en-GB" dirty="0"/>
              <a:t>Provide games and equipment that offer opportunities for counting, such as skittles</a:t>
            </a:r>
          </a:p>
          <a:p>
            <a:pPr marL="107950" eaLnBrk="1" hangingPunct="1">
              <a:defRPr/>
            </a:pPr>
            <a:r>
              <a:rPr lang="en-GB" dirty="0"/>
              <a:t>Support children’s developing understanding of abstraction by counting things that are not objects, such as hops, jumps, clicks or claps.</a:t>
            </a:r>
          </a:p>
          <a:p>
            <a:pPr marL="107950" eaLnBrk="1" hangingPunct="1">
              <a:defRPr/>
            </a:pPr>
            <a:r>
              <a:rPr lang="en-GB" dirty="0"/>
              <a:t>Encourage </a:t>
            </a:r>
            <a:r>
              <a:rPr lang="en-GB" dirty="0" err="1"/>
              <a:t>chn</a:t>
            </a:r>
            <a:r>
              <a:rPr lang="en-GB" dirty="0"/>
              <a:t> to show an interest in representing numbers</a:t>
            </a:r>
          </a:p>
          <a:p>
            <a:pPr marL="107950" eaLnBrk="1" hangingPunct="1">
              <a:defRPr/>
            </a:pPr>
            <a:r>
              <a:rPr lang="en-GB" dirty="0"/>
              <a:t>Plan to incorporate a mathematical component in areas such as the sand, water or other play areas</a:t>
            </a:r>
          </a:p>
          <a:p>
            <a:pPr marL="107950" eaLnBrk="1" hangingPunct="1">
              <a:defRPr/>
            </a:pPr>
            <a:endParaRPr lang="en-GB" altLang="en-US" b="1" dirty="0">
              <a:effectLst>
                <a:outerShdw blurRad="38100" dist="38100" dir="2700000" algn="tl">
                  <a:srgbClr val="C0C0C0"/>
                </a:outerShdw>
              </a:effectLst>
              <a:latin typeface="SassoonPrimaryType"/>
            </a:endParaRPr>
          </a:p>
          <a:p>
            <a:pPr marL="107950" eaLnBrk="1" hangingPunct="1">
              <a:defRPr/>
            </a:pPr>
            <a:r>
              <a:rPr lang="en-GB" altLang="en-US" b="1" dirty="0">
                <a:effectLst>
                  <a:outerShdw blurRad="38100" dist="38100" dir="2700000" algn="tl">
                    <a:srgbClr val="C0C0C0"/>
                  </a:outerShdw>
                </a:effectLst>
                <a:latin typeface="SassoonPrimaryType"/>
              </a:rPr>
              <a:t>Shape, space and Measure:</a:t>
            </a:r>
          </a:p>
          <a:p>
            <a:pPr marL="107950" eaLnBrk="1" hangingPunct="1">
              <a:defRPr/>
            </a:pPr>
            <a:r>
              <a:rPr lang="en-GB" dirty="0"/>
              <a:t>Provide opportunities for children to measure time (sand timer), weight (balances) and length (standard and non-standard units</a:t>
            </a:r>
          </a:p>
          <a:p>
            <a:pPr marL="107950" eaLnBrk="1" hangingPunct="1">
              <a:defRPr/>
            </a:pPr>
            <a:r>
              <a:rPr lang="en-GB" dirty="0"/>
              <a:t>Measure for a purpose, such as finding out whether a teddy will fit in a bed.</a:t>
            </a:r>
          </a:p>
          <a:p>
            <a:pPr marL="107950" eaLnBrk="1" hangingPunct="1">
              <a:defRPr/>
            </a:pPr>
            <a:r>
              <a:rPr lang="en-GB" dirty="0"/>
              <a:t>Encourage children to talk about the shapes they see and use and how they are arranged and used in constructions</a:t>
            </a:r>
          </a:p>
          <a:p>
            <a:pPr marL="107950" eaLnBrk="1" hangingPunct="1">
              <a:defRPr/>
            </a:pPr>
            <a:r>
              <a:rPr lang="en-GB" dirty="0"/>
              <a:t>Play games involving children positioning themselves inside, behind, on top and so on.</a:t>
            </a:r>
            <a:endParaRPr lang="en-GB" altLang="en-US" b="1" dirty="0">
              <a:effectLst>
                <a:outerShdw blurRad="38100" dist="38100" dir="2700000" algn="tl">
                  <a:srgbClr val="C0C0C0"/>
                </a:outerShdw>
              </a:effectLst>
              <a:latin typeface="SassoonPrimaryTyp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5E0FED4-2AF3-ED46-6285-4365750CFB9C}"/>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E980D17-FE4B-1D93-61C5-976B3C2D5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Nursery rhymes!!!!</a:t>
            </a:r>
          </a:p>
          <a:p>
            <a:r>
              <a:rPr lang="en-GB" altLang="en-US"/>
              <a:t>Repeated refrains – going on a bear hunt, hungry caterpillar, brown bear brown bear what do you see etc</a:t>
            </a:r>
          </a:p>
          <a:p>
            <a:r>
              <a:rPr lang="en-GB" altLang="en-US"/>
              <a:t>Mark making- paintbrushes, chalk, crayons, pencils</a:t>
            </a:r>
          </a:p>
        </p:txBody>
      </p:sp>
      <p:sp>
        <p:nvSpPr>
          <p:cNvPr id="40964" name="Slide Number Placeholder 3">
            <a:extLst>
              <a:ext uri="{FF2B5EF4-FFF2-40B4-BE49-F238E27FC236}">
                <a16:creationId xmlns:a16="http://schemas.microsoft.com/office/drawing/2014/main" id="{96B9BA15-4D91-3D66-92C9-D05526540A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7645CB5-747E-4A68-A5BD-83B91D21154B}" type="slidenum">
              <a:rPr lang="en-US" altLang="en-US"/>
              <a:pPr>
                <a:spcBef>
                  <a:spcPct val="0"/>
                </a:spcBef>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0AB702E-D507-37BF-9501-522137184D4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70543416-EDD0-9182-BFF2-D08D9887D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BE49797-F519-CB1A-EAA5-E57461CDD187}"/>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136DF879-4237-3689-95AB-E329B30737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E765361B-4131-3AF0-8DCE-2581395B20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E43EED3-DFBB-4A87-B319-8600FCDBAA42}" type="slidenum">
              <a:rPr lang="en-US" altLang="en-US"/>
              <a:pPr>
                <a:spcBef>
                  <a:spcPct val="0"/>
                </a:spcBef>
              </a:pPr>
              <a:t>24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B2DDCFB-3FF4-CCB2-CBC9-5D5BA6E4CD8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A7702C1E-74D9-ABE9-97AD-042F2301D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1F1B380C-8F62-2DC6-BD8B-E39E85DA31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fld id="{27F6339E-55B2-4EFD-A193-A1D68BF94065}"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D29F9B7-6A8A-297F-7357-9C7E8F5F4F59}"/>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A99656A-094B-8F36-B1BB-9AE1AF225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Letter with highlighted missing/incorrect items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B7ADA58-FE61-3774-1F0E-09C7E4F658B4}"/>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E8C46DD9-87D5-D57D-C11F-CB96DA969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DDD9E5E-37DB-32EA-5AF6-7AD4EA12397D}"/>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8C4D9E4-DC84-1961-8EC7-8989B10B01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Unique child - Looking at the development of each individual child</a:t>
            </a:r>
          </a:p>
          <a:p>
            <a:r>
              <a:rPr lang="en-GB" altLang="en-US"/>
              <a:t>Positive relationships – how adults can support the children</a:t>
            </a:r>
          </a:p>
          <a:p>
            <a:r>
              <a:rPr lang="en-GB" altLang="en-US"/>
              <a:t>Enabling environment – following children’s interests, providing a stimulating environment</a:t>
            </a:r>
          </a:p>
          <a:p>
            <a:r>
              <a:rPr lang="en-GB" altLang="en-US"/>
              <a:t>Learning and development – monitoring and tracking children’s development through the above.</a:t>
            </a:r>
          </a:p>
        </p:txBody>
      </p:sp>
      <p:sp>
        <p:nvSpPr>
          <p:cNvPr id="14340" name="Slide Number Placeholder 3">
            <a:extLst>
              <a:ext uri="{FF2B5EF4-FFF2-40B4-BE49-F238E27FC236}">
                <a16:creationId xmlns:a16="http://schemas.microsoft.com/office/drawing/2014/main" id="{E87A44A7-70E0-30B7-88CB-F768FEA1DF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EFF76F7-B6AF-4BB1-A5CE-3BACB1F21C02}" type="slidenum">
              <a:rPr lang="en-US" altLang="en-US"/>
              <a:pPr>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938759E-ED30-4AE8-7821-B47EC184FEC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BF7E5A8-EDA4-F257-5B18-2CAA2CBF1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t>Playing and exploring </a:t>
            </a:r>
            <a:r>
              <a:rPr lang="en-GB" altLang="en-US"/>
              <a:t>– engagement, finding out and exploring,  playing with what they know, being willing to ‘have a go’ </a:t>
            </a:r>
          </a:p>
          <a:p>
            <a:r>
              <a:rPr lang="en-GB" altLang="en-US"/>
              <a:t>Talk about how you and the children get better at things through effort and practice, and what we all can learn when things go wrong.</a:t>
            </a:r>
          </a:p>
          <a:p>
            <a:r>
              <a:rPr lang="en-GB" altLang="en-US"/>
              <a:t>Encourage children to try new activities and to judge risks for themselves. Be sure to support children’s confidence with words and body language</a:t>
            </a:r>
          </a:p>
          <a:p>
            <a:endParaRPr lang="en-GB" altLang="en-US"/>
          </a:p>
          <a:p>
            <a:r>
              <a:rPr lang="en-GB" altLang="en-US" b="1"/>
              <a:t>Active learning (motivation): </a:t>
            </a:r>
            <a:r>
              <a:rPr lang="en-GB" altLang="en-US"/>
              <a:t>Being involved and concentrating,  keeping trying, enjoying achieving what they set out to do</a:t>
            </a:r>
          </a:p>
          <a:p>
            <a:r>
              <a:rPr lang="en-GB" altLang="en-US"/>
              <a:t>Help children to become aware of their own goals, make plans, and to review their own progress and successes. Describe what you see them trying to do, and encourage children to talk about their own processes and successes.</a:t>
            </a:r>
          </a:p>
          <a:p>
            <a:r>
              <a:rPr lang="en-GB" altLang="en-US"/>
              <a:t>Encourage children to learn together and from each other</a:t>
            </a:r>
          </a:p>
          <a:p>
            <a:r>
              <a:rPr lang="en-GB" altLang="en-US"/>
              <a:t>Be specific when you praise, especially noting effort such as how the child concentrates, tries different approaches, persists, solves problems, and has new ideas.</a:t>
            </a:r>
          </a:p>
          <a:p>
            <a:endParaRPr lang="en-GB" altLang="en-US"/>
          </a:p>
          <a:p>
            <a:r>
              <a:rPr lang="en-GB" altLang="en-US" b="1"/>
              <a:t>Creating and thinking critically </a:t>
            </a:r>
            <a:r>
              <a:rPr lang="en-GB" altLang="en-US"/>
              <a:t>– thinking, having their own ideas, making links, choosing ways to do thing</a:t>
            </a:r>
          </a:p>
          <a:p>
            <a:r>
              <a:rPr lang="en-GB" altLang="en-US"/>
              <a:t>Model being a thinker, showing that you don’t always know, are curious and sometimes puzzled, and can think and find out.</a:t>
            </a:r>
          </a:p>
          <a:p>
            <a:r>
              <a:rPr lang="en-GB" altLang="en-US"/>
              <a:t>Encourage children to describe problems they encounter, and to suggest ways to solve the problem.</a:t>
            </a:r>
          </a:p>
          <a:p>
            <a:r>
              <a:rPr lang="en-GB" altLang="en-US"/>
              <a:t>Give children time to talk and think.</a:t>
            </a:r>
          </a:p>
        </p:txBody>
      </p:sp>
      <p:sp>
        <p:nvSpPr>
          <p:cNvPr id="16388" name="Slide Number Placeholder 3">
            <a:extLst>
              <a:ext uri="{FF2B5EF4-FFF2-40B4-BE49-F238E27FC236}">
                <a16:creationId xmlns:a16="http://schemas.microsoft.com/office/drawing/2014/main" id="{C7386DCB-7DEF-8D8C-F289-AEB889ADA1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708AD8F-57BA-403E-8000-56503F1D2298}" type="slidenum">
              <a:rPr lang="en-US" altLang="en-US"/>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346EFB-17F7-B5FE-ADCC-B6C6892A444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CAAB5AC-90DB-3F79-81D4-058C7E144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prime areas are instrumental in igniting children’s curiosity enthusiasm and capacity for learning forming relationships and thriving in life. The prime areas begin to develop quickly in response to relationships and experiences, and run through and support learning in all other areas. The prime areas continue to be fundamental throughout the EYFS</a:t>
            </a:r>
            <a:endParaRPr lang="en-US" altLang="en-US"/>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35F3548-63DC-F744-DEDA-394172F1267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08A1225-1E09-8F05-ED1A-C60F95E44C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B102F92-278B-41CF-7077-CC141425CE33}"/>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C8245DF-0652-8728-7561-7A73A9211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E657F6-7F5E-111F-1535-69AC91AAA95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5C2B7C9A-B5AF-9B8D-7AEC-3A047E2274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specific areas are more specific skills which need to be learnt and practised over time through a range of experiences, through which the prime areas will also be strengthened and applied. The specific areas include essential skills and knowledge. They grow out of the prime areas, and provide important contexts for learning.</a:t>
            </a:r>
            <a:endParaRPr lang="en-US" altLang="en-US"/>
          </a:p>
          <a:p>
            <a:endParaRPr lang="en-GB" altLang="en-US"/>
          </a:p>
        </p:txBody>
      </p:sp>
      <p:sp>
        <p:nvSpPr>
          <p:cNvPr id="28676" name="Slide Number Placeholder 3">
            <a:extLst>
              <a:ext uri="{FF2B5EF4-FFF2-40B4-BE49-F238E27FC236}">
                <a16:creationId xmlns:a16="http://schemas.microsoft.com/office/drawing/2014/main" id="{F89CA811-2173-9ABF-4796-A2533608B7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886BAA0-DD51-4364-A196-B8B8EEA86148}" type="slidenum">
              <a:rPr lang="en-US" altLang="en-US"/>
              <a:pPr>
                <a:spcBef>
                  <a:spcPct val="0"/>
                </a:spcBef>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92EB8A9-4096-68FD-5989-BC7E0178113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32BDD2B-CA0D-A7AD-11E3-B37E37CF1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u="sng">
              <a:solidFill>
                <a:srgbClr val="FF0000"/>
              </a:solidFill>
            </a:endParaRPr>
          </a:p>
        </p:txBody>
      </p:sp>
      <p:sp>
        <p:nvSpPr>
          <p:cNvPr id="30724" name="Slide Number Placeholder 3">
            <a:extLst>
              <a:ext uri="{FF2B5EF4-FFF2-40B4-BE49-F238E27FC236}">
                <a16:creationId xmlns:a16="http://schemas.microsoft.com/office/drawing/2014/main" id="{0A5F2FBF-95B5-C10E-7CD1-4043F56D37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678B2AB-1157-4EC7-9DB1-795F60BB7BE0}" type="slidenum">
              <a:rPr lang="en-US" altLang="en-US"/>
              <a:pPr>
                <a:spcBef>
                  <a:spcPct val="0"/>
                </a:spcBef>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62FF2D6-F574-5575-577D-C143B45B42BB}"/>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3" name="Group 15">
            <a:extLst>
              <a:ext uri="{FF2B5EF4-FFF2-40B4-BE49-F238E27FC236}">
                <a16:creationId xmlns:a16="http://schemas.microsoft.com/office/drawing/2014/main" id="{AB3A931C-6DE7-BC41-E8F6-4E0E39E6C753}"/>
              </a:ext>
            </a:extLst>
          </p:cNvPr>
          <p:cNvGrpSpPr>
            <a:grpSpLocks/>
          </p:cNvGrpSpPr>
          <p:nvPr/>
        </p:nvGrpSpPr>
        <p:grpSpPr bwMode="auto">
          <a:xfrm>
            <a:off x="-3175" y="4953000"/>
            <a:ext cx="9147175" cy="1911350"/>
            <a:chOff x="-3765" y="4832896"/>
            <a:chExt cx="9147765" cy="2032192"/>
          </a:xfrm>
        </p:grpSpPr>
        <p:sp>
          <p:nvSpPr>
            <p:cNvPr id="4" name="Freeform 15">
              <a:extLst>
                <a:ext uri="{FF2B5EF4-FFF2-40B4-BE49-F238E27FC236}">
                  <a16:creationId xmlns:a16="http://schemas.microsoft.com/office/drawing/2014/main" id="{A6E78A26-0D51-1050-1DB1-8E985EA388F2}"/>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ea typeface="+mn-ea"/>
              </a:endParaRPr>
            </a:p>
          </p:txBody>
        </p:sp>
        <p:sp>
          <p:nvSpPr>
            <p:cNvPr id="5" name="Freeform 18">
              <a:extLst>
                <a:ext uri="{FF2B5EF4-FFF2-40B4-BE49-F238E27FC236}">
                  <a16:creationId xmlns:a16="http://schemas.microsoft.com/office/drawing/2014/main" id="{40BF0B5A-73AE-ED67-D7FF-75CC13F1076A}"/>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6" name="Freeform 18">
              <a:extLst>
                <a:ext uri="{FF2B5EF4-FFF2-40B4-BE49-F238E27FC236}">
                  <a16:creationId xmlns:a16="http://schemas.microsoft.com/office/drawing/2014/main" id="{48E2FAFD-3CD1-EA4B-8E00-A099E77EEE3D}"/>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7" name="Straight Connector 6">
              <a:extLst>
                <a:ext uri="{FF2B5EF4-FFF2-40B4-BE49-F238E27FC236}">
                  <a16:creationId xmlns:a16="http://schemas.microsoft.com/office/drawing/2014/main" id="{AB84F95F-ED62-0052-0271-6438BA86F996}"/>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A8AC7718-8A27-6611-7BB8-2FB8BF082D7A}"/>
              </a:ext>
            </a:extLst>
          </p:cNvPr>
          <p:cNvSpPr>
            <a:spLocks noGrp="1"/>
          </p:cNvSpPr>
          <p:nvPr>
            <p:ph type="dt" sz="half" idx="10"/>
          </p:nvPr>
        </p:nvSpPr>
        <p:spPr/>
        <p:txBody>
          <a:bodyPr/>
          <a:lstStyle>
            <a:lvl1pPr>
              <a:defRPr>
                <a:solidFill>
                  <a:srgbClr val="FFFFFF"/>
                </a:solidFill>
              </a:defRPr>
            </a:lvl1pPr>
            <a:extLst/>
          </a:lstStyle>
          <a:p>
            <a:pPr>
              <a:defRPr/>
            </a:pPr>
            <a:endParaRPr lang="en-GB"/>
          </a:p>
        </p:txBody>
      </p:sp>
      <p:sp>
        <p:nvSpPr>
          <p:cNvPr id="10" name="Footer Placeholder 18">
            <a:extLst>
              <a:ext uri="{FF2B5EF4-FFF2-40B4-BE49-F238E27FC236}">
                <a16:creationId xmlns:a16="http://schemas.microsoft.com/office/drawing/2014/main" id="{4C3D1CBC-323E-11F4-1CC1-2AF8E7826676}"/>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1" name="Slide Number Placeholder 26">
            <a:extLst>
              <a:ext uri="{FF2B5EF4-FFF2-40B4-BE49-F238E27FC236}">
                <a16:creationId xmlns:a16="http://schemas.microsoft.com/office/drawing/2014/main" id="{C5225F82-641A-4D0E-45CE-B2F686807F3A}"/>
              </a:ext>
            </a:extLst>
          </p:cNvPr>
          <p:cNvSpPr>
            <a:spLocks noGrp="1"/>
          </p:cNvSpPr>
          <p:nvPr>
            <p:ph type="sldNum" sz="quarter" idx="12"/>
          </p:nvPr>
        </p:nvSpPr>
        <p:spPr/>
        <p:txBody>
          <a:bodyPr/>
          <a:lstStyle>
            <a:lvl1pPr>
              <a:defRPr>
                <a:solidFill>
                  <a:srgbClr val="FFFFFF"/>
                </a:solidFill>
              </a:defRPr>
            </a:lvl1pPr>
          </a:lstStyle>
          <a:p>
            <a:fld id="{71FF2195-17DA-456F-9799-604E9F262C04}" type="slidenum">
              <a:rPr lang="en-GB" altLang="en-US"/>
              <a:pPr/>
              <a:t>‹#›</a:t>
            </a:fld>
            <a:endParaRPr lang="en-GB" altLang="en-US"/>
          </a:p>
        </p:txBody>
      </p:sp>
    </p:spTree>
    <p:extLst>
      <p:ext uri="{BB962C8B-B14F-4D97-AF65-F5344CB8AC3E}">
        <p14:creationId xmlns:p14="http://schemas.microsoft.com/office/powerpoint/2010/main" val="346002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6FF6B3E-BFDB-9B9A-C4F7-8F4933318B34}"/>
              </a:ext>
            </a:extLst>
          </p:cNvPr>
          <p:cNvSpPr>
            <a:spLocks noGrp="1"/>
          </p:cNvSpPr>
          <p:nvPr>
            <p:ph type="dt" sz="half" idx="10"/>
          </p:nvPr>
        </p:nvSpPr>
        <p:spPr/>
        <p:txBody>
          <a:bodyPr/>
          <a:lstStyle>
            <a:lvl1pPr>
              <a:defRPr/>
            </a:lvl1pPr>
          </a:lstStyle>
          <a:p>
            <a:pPr>
              <a:defRPr/>
            </a:pPr>
            <a:endParaRPr lang="en-GB"/>
          </a:p>
        </p:txBody>
      </p:sp>
      <p:sp>
        <p:nvSpPr>
          <p:cNvPr id="5" name="Footer Placeholder 21">
            <a:extLst>
              <a:ext uri="{FF2B5EF4-FFF2-40B4-BE49-F238E27FC236}">
                <a16:creationId xmlns:a16="http://schemas.microsoft.com/office/drawing/2014/main" id="{6AA81ECD-D492-FC8B-3317-1C2CB6393D9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A7D3F168-8324-620B-546D-FBE9CF93AB86}"/>
              </a:ext>
            </a:extLst>
          </p:cNvPr>
          <p:cNvSpPr>
            <a:spLocks noGrp="1"/>
          </p:cNvSpPr>
          <p:nvPr>
            <p:ph type="sldNum" sz="quarter" idx="12"/>
          </p:nvPr>
        </p:nvSpPr>
        <p:spPr/>
        <p:txBody>
          <a:bodyPr/>
          <a:lstStyle>
            <a:lvl1pPr>
              <a:defRPr/>
            </a:lvl1pPr>
          </a:lstStyle>
          <a:p>
            <a:fld id="{3F0396E4-FFA8-4D71-981A-E45C610E7BDD}" type="slidenum">
              <a:rPr lang="en-GB" altLang="en-US"/>
              <a:pPr/>
              <a:t>‹#›</a:t>
            </a:fld>
            <a:endParaRPr lang="en-GB" altLang="en-US"/>
          </a:p>
        </p:txBody>
      </p:sp>
    </p:spTree>
    <p:extLst>
      <p:ext uri="{BB962C8B-B14F-4D97-AF65-F5344CB8AC3E}">
        <p14:creationId xmlns:p14="http://schemas.microsoft.com/office/powerpoint/2010/main" val="345637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FA3E01E-5458-3B6F-ECD9-38883F452DEE}"/>
              </a:ext>
            </a:extLst>
          </p:cNvPr>
          <p:cNvSpPr>
            <a:spLocks noGrp="1"/>
          </p:cNvSpPr>
          <p:nvPr>
            <p:ph type="dt" sz="half" idx="10"/>
          </p:nvPr>
        </p:nvSpPr>
        <p:spPr/>
        <p:txBody>
          <a:bodyPr/>
          <a:lstStyle>
            <a:lvl1pPr>
              <a:defRPr/>
            </a:lvl1pPr>
          </a:lstStyle>
          <a:p>
            <a:pPr>
              <a:defRPr/>
            </a:pPr>
            <a:endParaRPr lang="en-GB"/>
          </a:p>
        </p:txBody>
      </p:sp>
      <p:sp>
        <p:nvSpPr>
          <p:cNvPr id="5" name="Footer Placeholder 21">
            <a:extLst>
              <a:ext uri="{FF2B5EF4-FFF2-40B4-BE49-F238E27FC236}">
                <a16:creationId xmlns:a16="http://schemas.microsoft.com/office/drawing/2014/main" id="{BA8F2D02-D025-0EDD-B86B-4CC8D9115E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42E9CE19-DE43-1604-2A51-B9A4989D7983}"/>
              </a:ext>
            </a:extLst>
          </p:cNvPr>
          <p:cNvSpPr>
            <a:spLocks noGrp="1"/>
          </p:cNvSpPr>
          <p:nvPr>
            <p:ph type="sldNum" sz="quarter" idx="12"/>
          </p:nvPr>
        </p:nvSpPr>
        <p:spPr/>
        <p:txBody>
          <a:bodyPr/>
          <a:lstStyle>
            <a:lvl1pPr>
              <a:defRPr/>
            </a:lvl1pPr>
          </a:lstStyle>
          <a:p>
            <a:fld id="{18594D84-2E83-40DB-AACF-B5B450D34276}" type="slidenum">
              <a:rPr lang="en-GB" altLang="en-US"/>
              <a:pPr/>
              <a:t>‹#›</a:t>
            </a:fld>
            <a:endParaRPr lang="en-GB" altLang="en-US"/>
          </a:p>
        </p:txBody>
      </p:sp>
    </p:spTree>
    <p:extLst>
      <p:ext uri="{BB962C8B-B14F-4D97-AF65-F5344CB8AC3E}">
        <p14:creationId xmlns:p14="http://schemas.microsoft.com/office/powerpoint/2010/main" val="212231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4BDC6111-1D52-4CA7-AECE-CAB37F557509}"/>
              </a:ext>
            </a:extLst>
          </p:cNvPr>
          <p:cNvSpPr>
            <a:spLocks noGrp="1"/>
          </p:cNvSpPr>
          <p:nvPr>
            <p:ph type="dt" sz="half" idx="10"/>
          </p:nvPr>
        </p:nvSpPr>
        <p:spPr/>
        <p:txBody>
          <a:bodyPr/>
          <a:lstStyle>
            <a:lvl1pPr>
              <a:defRPr/>
            </a:lvl1pPr>
          </a:lstStyle>
          <a:p>
            <a:pPr>
              <a:defRPr/>
            </a:pPr>
            <a:endParaRPr lang="en-GB"/>
          </a:p>
        </p:txBody>
      </p:sp>
      <p:sp>
        <p:nvSpPr>
          <p:cNvPr id="4" name="Footer Placeholder 21">
            <a:extLst>
              <a:ext uri="{FF2B5EF4-FFF2-40B4-BE49-F238E27FC236}">
                <a16:creationId xmlns:a16="http://schemas.microsoft.com/office/drawing/2014/main" id="{D75CE7FA-4BBB-D2B4-3821-E0AF53AEE50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17">
            <a:extLst>
              <a:ext uri="{FF2B5EF4-FFF2-40B4-BE49-F238E27FC236}">
                <a16:creationId xmlns:a16="http://schemas.microsoft.com/office/drawing/2014/main" id="{4CC8E5C1-6518-250B-2EFF-6E1AAC2AD03B}"/>
              </a:ext>
            </a:extLst>
          </p:cNvPr>
          <p:cNvSpPr>
            <a:spLocks noGrp="1"/>
          </p:cNvSpPr>
          <p:nvPr>
            <p:ph type="sldNum" sz="quarter" idx="12"/>
          </p:nvPr>
        </p:nvSpPr>
        <p:spPr/>
        <p:txBody>
          <a:bodyPr/>
          <a:lstStyle>
            <a:lvl1pPr>
              <a:defRPr/>
            </a:lvl1pPr>
          </a:lstStyle>
          <a:p>
            <a:fld id="{C9A6E79F-B46A-40D7-BD46-C21086206C59}" type="slidenum">
              <a:rPr lang="en-GB" altLang="en-US"/>
              <a:pPr/>
              <a:t>‹#›</a:t>
            </a:fld>
            <a:endParaRPr lang="en-GB" altLang="en-US"/>
          </a:p>
        </p:txBody>
      </p:sp>
    </p:spTree>
    <p:extLst>
      <p:ext uri="{BB962C8B-B14F-4D97-AF65-F5344CB8AC3E}">
        <p14:creationId xmlns:p14="http://schemas.microsoft.com/office/powerpoint/2010/main" val="24983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6A489F99-9686-7A05-24ED-78D732F07068}"/>
              </a:ext>
            </a:extLst>
          </p:cNvPr>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eaLnBrk="1" hangingPunct="1">
              <a:defRPr/>
            </a:pPr>
            <a:endParaRPr lang="en-US" dirty="0">
              <a:solidFill>
                <a:schemeClr val="lt1"/>
              </a:solidFill>
              <a:latin typeface="+mn-lt"/>
              <a:ea typeface="+mn-ea"/>
            </a:endParaRPr>
          </a:p>
        </p:txBody>
      </p:sp>
      <p:sp>
        <p:nvSpPr>
          <p:cNvPr id="5" name="Chevron 11">
            <a:extLst>
              <a:ext uri="{FF2B5EF4-FFF2-40B4-BE49-F238E27FC236}">
                <a16:creationId xmlns:a16="http://schemas.microsoft.com/office/drawing/2014/main" id="{F66A9EF0-E8EE-C9BC-142A-38D77385FE52}"/>
              </a:ext>
            </a:extLst>
          </p:cNvPr>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D82214CC-7997-3955-DB19-3F79E468CD90}"/>
              </a:ext>
            </a:extLst>
          </p:cNvPr>
          <p:cNvSpPr>
            <a:spLocks noGrp="1"/>
          </p:cNvSpPr>
          <p:nvPr>
            <p:ph type="dt" sz="half" idx="10"/>
          </p:nvPr>
        </p:nvSpPr>
        <p:spPr/>
        <p:txBody>
          <a:bodyPr/>
          <a:lstStyle>
            <a:lvl1pPr>
              <a:defRPr/>
            </a:lvl1pPr>
            <a:extLst/>
          </a:lstStyle>
          <a:p>
            <a:pPr>
              <a:defRPr/>
            </a:pPr>
            <a:endParaRPr lang="en-GB"/>
          </a:p>
        </p:txBody>
      </p:sp>
      <p:sp>
        <p:nvSpPr>
          <p:cNvPr id="7" name="Footer Placeholder 4">
            <a:extLst>
              <a:ext uri="{FF2B5EF4-FFF2-40B4-BE49-F238E27FC236}">
                <a16:creationId xmlns:a16="http://schemas.microsoft.com/office/drawing/2014/main" id="{674B2F75-5B60-0CC1-F351-E425469ACD30}"/>
              </a:ext>
            </a:extLst>
          </p:cNvPr>
          <p:cNvSpPr>
            <a:spLocks noGrp="1"/>
          </p:cNvSpPr>
          <p:nvPr>
            <p:ph type="ftr" sz="quarter" idx="11"/>
          </p:nvPr>
        </p:nvSpPr>
        <p:spPr/>
        <p:txBody>
          <a:bodyPr/>
          <a:lstStyle>
            <a:lvl1pPr>
              <a:defRPr/>
            </a:lvl1pPr>
            <a:extLst/>
          </a:lstStyle>
          <a:p>
            <a:pPr>
              <a:defRPr/>
            </a:pPr>
            <a:endParaRPr lang="en-GB"/>
          </a:p>
        </p:txBody>
      </p:sp>
      <p:sp>
        <p:nvSpPr>
          <p:cNvPr id="8" name="Slide Number Placeholder 5">
            <a:extLst>
              <a:ext uri="{FF2B5EF4-FFF2-40B4-BE49-F238E27FC236}">
                <a16:creationId xmlns:a16="http://schemas.microsoft.com/office/drawing/2014/main" id="{1B738505-3D83-489D-1824-6216BFAFFBDB}"/>
              </a:ext>
            </a:extLst>
          </p:cNvPr>
          <p:cNvSpPr>
            <a:spLocks noGrp="1"/>
          </p:cNvSpPr>
          <p:nvPr>
            <p:ph type="sldNum" sz="quarter" idx="12"/>
          </p:nvPr>
        </p:nvSpPr>
        <p:spPr/>
        <p:txBody>
          <a:bodyPr/>
          <a:lstStyle>
            <a:lvl1pPr>
              <a:defRPr/>
            </a:lvl1pPr>
          </a:lstStyle>
          <a:p>
            <a:fld id="{1CB472AF-4AAF-4BE9-A00F-3C16925BF412}" type="slidenum">
              <a:rPr lang="en-GB" altLang="en-US"/>
              <a:pPr/>
              <a:t>‹#›</a:t>
            </a:fld>
            <a:endParaRPr lang="en-GB" altLang="en-US"/>
          </a:p>
        </p:txBody>
      </p:sp>
    </p:spTree>
    <p:extLst>
      <p:ext uri="{BB962C8B-B14F-4D97-AF65-F5344CB8AC3E}">
        <p14:creationId xmlns:p14="http://schemas.microsoft.com/office/powerpoint/2010/main" val="76687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B7FEFC01-A0BC-3E13-904E-89E30B9FE725}"/>
              </a:ext>
            </a:extLst>
          </p:cNvPr>
          <p:cNvSpPr>
            <a:spLocks noGrp="1"/>
          </p:cNvSpPr>
          <p:nvPr>
            <p:ph type="dt" sz="half" idx="10"/>
          </p:nvPr>
        </p:nvSpPr>
        <p:spPr/>
        <p:txBody>
          <a:bodyPr/>
          <a:lstStyle>
            <a:lvl1pPr>
              <a:defRPr/>
            </a:lvl1pPr>
          </a:lstStyle>
          <a:p>
            <a:pPr>
              <a:defRPr/>
            </a:pPr>
            <a:endParaRPr lang="en-GB"/>
          </a:p>
        </p:txBody>
      </p:sp>
      <p:sp>
        <p:nvSpPr>
          <p:cNvPr id="5" name="Footer Placeholder 21">
            <a:extLst>
              <a:ext uri="{FF2B5EF4-FFF2-40B4-BE49-F238E27FC236}">
                <a16:creationId xmlns:a16="http://schemas.microsoft.com/office/drawing/2014/main" id="{131357FF-D6A4-781F-503D-15F128ABDD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54680CAC-7060-81BD-9B66-436FAA73D1EE}"/>
              </a:ext>
            </a:extLst>
          </p:cNvPr>
          <p:cNvSpPr>
            <a:spLocks noGrp="1"/>
          </p:cNvSpPr>
          <p:nvPr>
            <p:ph type="sldNum" sz="quarter" idx="12"/>
          </p:nvPr>
        </p:nvSpPr>
        <p:spPr/>
        <p:txBody>
          <a:bodyPr/>
          <a:lstStyle>
            <a:lvl1pPr>
              <a:defRPr/>
            </a:lvl1pPr>
          </a:lstStyle>
          <a:p>
            <a:fld id="{3344532F-C82E-4FE2-9EDC-8347F0DE3B51}" type="slidenum">
              <a:rPr lang="en-GB" altLang="en-US"/>
              <a:pPr/>
              <a:t>‹#›</a:t>
            </a:fld>
            <a:endParaRPr lang="en-GB" altLang="en-US"/>
          </a:p>
        </p:txBody>
      </p:sp>
    </p:spTree>
    <p:extLst>
      <p:ext uri="{BB962C8B-B14F-4D97-AF65-F5344CB8AC3E}">
        <p14:creationId xmlns:p14="http://schemas.microsoft.com/office/powerpoint/2010/main" val="71527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5E29D8-33E5-B0DE-7858-E38603339855}"/>
              </a:ext>
            </a:extLst>
          </p:cNvPr>
          <p:cNvSpPr>
            <a:spLocks noGrp="1"/>
          </p:cNvSpPr>
          <p:nvPr>
            <p:ph type="dt" sz="half" idx="10"/>
          </p:nvPr>
        </p:nvSpPr>
        <p:spPr/>
        <p:txBody>
          <a:bodyPr/>
          <a:lstStyle>
            <a:lvl1pPr>
              <a:defRPr/>
            </a:lvl1pPr>
            <a:extLst/>
          </a:lstStyle>
          <a:p>
            <a:pPr>
              <a:defRPr/>
            </a:pPr>
            <a:endParaRPr lang="en-GB"/>
          </a:p>
        </p:txBody>
      </p:sp>
      <p:sp>
        <p:nvSpPr>
          <p:cNvPr id="8" name="Footer Placeholder 7">
            <a:extLst>
              <a:ext uri="{FF2B5EF4-FFF2-40B4-BE49-F238E27FC236}">
                <a16:creationId xmlns:a16="http://schemas.microsoft.com/office/drawing/2014/main" id="{88DF0085-E6D8-C78F-1622-BD5B318D6CFC}"/>
              </a:ext>
            </a:extLst>
          </p:cNvPr>
          <p:cNvSpPr>
            <a:spLocks noGrp="1"/>
          </p:cNvSpPr>
          <p:nvPr>
            <p:ph type="ftr" sz="quarter" idx="11"/>
          </p:nvPr>
        </p:nvSpPr>
        <p:spPr/>
        <p:txBody>
          <a:bodyPr/>
          <a:lstStyle>
            <a:lvl1pPr>
              <a:defRPr/>
            </a:lvl1pPr>
            <a:extLst/>
          </a:lstStyle>
          <a:p>
            <a:pPr>
              <a:defRPr/>
            </a:pPr>
            <a:endParaRPr lang="en-GB"/>
          </a:p>
        </p:txBody>
      </p:sp>
      <p:sp>
        <p:nvSpPr>
          <p:cNvPr id="9" name="Slide Number Placeholder 8">
            <a:extLst>
              <a:ext uri="{FF2B5EF4-FFF2-40B4-BE49-F238E27FC236}">
                <a16:creationId xmlns:a16="http://schemas.microsoft.com/office/drawing/2014/main" id="{194E5854-0E02-CAC0-6558-9098FAB3CBF8}"/>
              </a:ext>
            </a:extLst>
          </p:cNvPr>
          <p:cNvSpPr>
            <a:spLocks noGrp="1"/>
          </p:cNvSpPr>
          <p:nvPr>
            <p:ph type="sldNum" sz="quarter" idx="12"/>
          </p:nvPr>
        </p:nvSpPr>
        <p:spPr/>
        <p:txBody>
          <a:bodyPr/>
          <a:lstStyle>
            <a:lvl1pPr>
              <a:defRPr/>
            </a:lvl1pPr>
          </a:lstStyle>
          <a:p>
            <a:fld id="{B9C06FB0-BE43-4E59-A415-11E940CD020F}" type="slidenum">
              <a:rPr lang="en-GB" altLang="en-US"/>
              <a:pPr/>
              <a:t>‹#›</a:t>
            </a:fld>
            <a:endParaRPr lang="en-GB" altLang="en-US"/>
          </a:p>
        </p:txBody>
      </p:sp>
    </p:spTree>
    <p:extLst>
      <p:ext uri="{BB962C8B-B14F-4D97-AF65-F5344CB8AC3E}">
        <p14:creationId xmlns:p14="http://schemas.microsoft.com/office/powerpoint/2010/main" val="410198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B173A5D3-5458-236F-FA6D-655B5318AD98}"/>
              </a:ext>
            </a:extLst>
          </p:cNvPr>
          <p:cNvSpPr>
            <a:spLocks noGrp="1"/>
          </p:cNvSpPr>
          <p:nvPr>
            <p:ph type="dt" sz="half" idx="10"/>
          </p:nvPr>
        </p:nvSpPr>
        <p:spPr/>
        <p:txBody>
          <a:bodyPr/>
          <a:lstStyle>
            <a:lvl1pPr>
              <a:defRPr/>
            </a:lvl1pPr>
          </a:lstStyle>
          <a:p>
            <a:pPr>
              <a:defRPr/>
            </a:pPr>
            <a:endParaRPr lang="en-GB"/>
          </a:p>
        </p:txBody>
      </p:sp>
      <p:sp>
        <p:nvSpPr>
          <p:cNvPr id="3" name="Footer Placeholder 21">
            <a:extLst>
              <a:ext uri="{FF2B5EF4-FFF2-40B4-BE49-F238E27FC236}">
                <a16:creationId xmlns:a16="http://schemas.microsoft.com/office/drawing/2014/main" id="{7BE47572-6509-9E5B-E928-C2EC74EF62D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B64EE7CA-ACEE-6224-72E4-73F9627B9DB2}"/>
              </a:ext>
            </a:extLst>
          </p:cNvPr>
          <p:cNvSpPr>
            <a:spLocks noGrp="1"/>
          </p:cNvSpPr>
          <p:nvPr>
            <p:ph type="sldNum" sz="quarter" idx="12"/>
          </p:nvPr>
        </p:nvSpPr>
        <p:spPr/>
        <p:txBody>
          <a:bodyPr/>
          <a:lstStyle>
            <a:lvl1pPr>
              <a:defRPr/>
            </a:lvl1pPr>
          </a:lstStyle>
          <a:p>
            <a:fld id="{37325A53-6E65-4556-B31B-0CBB46F9B3F4}" type="slidenum">
              <a:rPr lang="en-GB" altLang="en-US"/>
              <a:pPr/>
              <a:t>‹#›</a:t>
            </a:fld>
            <a:endParaRPr lang="en-GB" altLang="en-US"/>
          </a:p>
        </p:txBody>
      </p:sp>
    </p:spTree>
    <p:extLst>
      <p:ext uri="{BB962C8B-B14F-4D97-AF65-F5344CB8AC3E}">
        <p14:creationId xmlns:p14="http://schemas.microsoft.com/office/powerpoint/2010/main" val="404080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9852C67C-0DCB-9718-B8CC-D697E3E2AD3F}"/>
              </a:ext>
            </a:extLst>
          </p:cNvPr>
          <p:cNvSpPr>
            <a:spLocks noGrp="1"/>
          </p:cNvSpPr>
          <p:nvPr>
            <p:ph type="dt" sz="half" idx="10"/>
          </p:nvPr>
        </p:nvSpPr>
        <p:spPr/>
        <p:txBody>
          <a:bodyPr/>
          <a:lstStyle>
            <a:lvl1pPr>
              <a:defRPr/>
            </a:lvl1pPr>
          </a:lstStyle>
          <a:p>
            <a:pPr>
              <a:defRPr/>
            </a:pPr>
            <a:endParaRPr lang="en-GB"/>
          </a:p>
        </p:txBody>
      </p:sp>
      <p:sp>
        <p:nvSpPr>
          <p:cNvPr id="3" name="Footer Placeholder 21">
            <a:extLst>
              <a:ext uri="{FF2B5EF4-FFF2-40B4-BE49-F238E27FC236}">
                <a16:creationId xmlns:a16="http://schemas.microsoft.com/office/drawing/2014/main" id="{1BC74BDC-A40E-AA8F-1649-B9F64575345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1EEECBE2-F6F6-F2D9-C624-A0D216AC2A76}"/>
              </a:ext>
            </a:extLst>
          </p:cNvPr>
          <p:cNvSpPr>
            <a:spLocks noGrp="1"/>
          </p:cNvSpPr>
          <p:nvPr>
            <p:ph type="sldNum" sz="quarter" idx="12"/>
          </p:nvPr>
        </p:nvSpPr>
        <p:spPr/>
        <p:txBody>
          <a:bodyPr/>
          <a:lstStyle>
            <a:lvl1pPr>
              <a:defRPr/>
            </a:lvl1pPr>
          </a:lstStyle>
          <a:p>
            <a:fld id="{82CA2711-967E-4BE1-B4EC-8CFCD22DA129}" type="slidenum">
              <a:rPr lang="en-GB" altLang="en-US"/>
              <a:pPr/>
              <a:t>‹#›</a:t>
            </a:fld>
            <a:endParaRPr lang="en-GB" altLang="en-US"/>
          </a:p>
        </p:txBody>
      </p:sp>
    </p:spTree>
    <p:extLst>
      <p:ext uri="{BB962C8B-B14F-4D97-AF65-F5344CB8AC3E}">
        <p14:creationId xmlns:p14="http://schemas.microsoft.com/office/powerpoint/2010/main" val="1101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DC4421-1008-1C3C-6136-F806E5BC408F}"/>
              </a:ext>
            </a:extLst>
          </p:cNvPr>
          <p:cNvSpPr>
            <a:spLocks noGrp="1"/>
          </p:cNvSpPr>
          <p:nvPr>
            <p:ph type="dt" sz="half" idx="10"/>
          </p:nvPr>
        </p:nvSpPr>
        <p:spPr/>
        <p:txBody>
          <a:bodyPr/>
          <a:lstStyle>
            <a:lvl1pPr>
              <a:defRPr/>
            </a:lvl1pPr>
            <a:extLst/>
          </a:lstStyle>
          <a:p>
            <a:pPr>
              <a:defRPr/>
            </a:pPr>
            <a:endParaRPr lang="en-GB"/>
          </a:p>
        </p:txBody>
      </p:sp>
      <p:sp>
        <p:nvSpPr>
          <p:cNvPr id="6" name="Footer Placeholder 5">
            <a:extLst>
              <a:ext uri="{FF2B5EF4-FFF2-40B4-BE49-F238E27FC236}">
                <a16:creationId xmlns:a16="http://schemas.microsoft.com/office/drawing/2014/main" id="{42A45543-3F9F-3CCA-4726-BF9CB2D63CE2}"/>
              </a:ext>
            </a:extLst>
          </p:cNvPr>
          <p:cNvSpPr>
            <a:spLocks noGrp="1"/>
          </p:cNvSpPr>
          <p:nvPr>
            <p:ph type="ftr" sz="quarter" idx="11"/>
          </p:nvPr>
        </p:nvSpPr>
        <p:spPr/>
        <p:txBody>
          <a:bodyPr/>
          <a:lstStyle>
            <a:lvl1pPr>
              <a:defRPr/>
            </a:lvl1pPr>
            <a:extLst/>
          </a:lstStyle>
          <a:p>
            <a:pPr>
              <a:defRPr/>
            </a:pPr>
            <a:endParaRPr lang="en-GB"/>
          </a:p>
        </p:txBody>
      </p:sp>
      <p:sp>
        <p:nvSpPr>
          <p:cNvPr id="7" name="Slide Number Placeholder 6">
            <a:extLst>
              <a:ext uri="{FF2B5EF4-FFF2-40B4-BE49-F238E27FC236}">
                <a16:creationId xmlns:a16="http://schemas.microsoft.com/office/drawing/2014/main" id="{5BF209F1-D4F8-8A2A-C197-24B400FB33F2}"/>
              </a:ext>
            </a:extLst>
          </p:cNvPr>
          <p:cNvSpPr>
            <a:spLocks noGrp="1"/>
          </p:cNvSpPr>
          <p:nvPr>
            <p:ph type="sldNum" sz="quarter" idx="12"/>
          </p:nvPr>
        </p:nvSpPr>
        <p:spPr/>
        <p:txBody>
          <a:bodyPr/>
          <a:lstStyle>
            <a:lvl1pPr>
              <a:defRPr/>
            </a:lvl1pPr>
          </a:lstStyle>
          <a:p>
            <a:fld id="{B5972D64-9AF9-4D5E-BB35-FA31DEC646B8}" type="slidenum">
              <a:rPr lang="en-GB" altLang="en-US"/>
              <a:pPr/>
              <a:t>‹#›</a:t>
            </a:fld>
            <a:endParaRPr lang="en-GB" altLang="en-US"/>
          </a:p>
        </p:txBody>
      </p:sp>
    </p:spTree>
    <p:extLst>
      <p:ext uri="{BB962C8B-B14F-4D97-AF65-F5344CB8AC3E}">
        <p14:creationId xmlns:p14="http://schemas.microsoft.com/office/powerpoint/2010/main" val="368572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BE9CB37F-6C10-6944-A220-8C74B8EA1BAB}"/>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ea typeface="+mn-ea"/>
            </a:endParaRPr>
          </a:p>
        </p:txBody>
      </p:sp>
      <p:sp>
        <p:nvSpPr>
          <p:cNvPr id="6" name="Freeform 15">
            <a:extLst>
              <a:ext uri="{FF2B5EF4-FFF2-40B4-BE49-F238E27FC236}">
                <a16:creationId xmlns:a16="http://schemas.microsoft.com/office/drawing/2014/main" id="{A5269548-6CB2-1387-6DB6-A26B98F95A81}"/>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E1E12950-6254-6044-0304-7C5F1D500E39}"/>
              </a:ext>
            </a:extLst>
          </p:cNvPr>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a:extLst>
              <a:ext uri="{FF2B5EF4-FFF2-40B4-BE49-F238E27FC236}">
                <a16:creationId xmlns:a16="http://schemas.microsoft.com/office/drawing/2014/main" id="{C4145B49-F540-31ED-C1B4-48F5C87E62B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59F1974E-7D03-A934-5343-089E9D16FB0C}"/>
              </a:ext>
            </a:extLst>
          </p:cNvPr>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eaLnBrk="1" hangingPunct="1">
              <a:defRPr/>
            </a:pPr>
            <a:endParaRPr lang="en-US" dirty="0">
              <a:solidFill>
                <a:schemeClr val="lt1"/>
              </a:solidFill>
              <a:latin typeface="+mn-lt"/>
              <a:ea typeface="+mn-ea"/>
            </a:endParaRPr>
          </a:p>
        </p:txBody>
      </p:sp>
      <p:sp>
        <p:nvSpPr>
          <p:cNvPr id="10" name="Chevron 19">
            <a:extLst>
              <a:ext uri="{FF2B5EF4-FFF2-40B4-BE49-F238E27FC236}">
                <a16:creationId xmlns:a16="http://schemas.microsoft.com/office/drawing/2014/main" id="{C22E3715-5F76-C9E9-D5EB-F871F4A9082C}"/>
              </a:ext>
            </a:extLst>
          </p:cNvPr>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eaLnBrk="1" hangingPunct="1">
              <a:defRPr/>
            </a:pPr>
            <a:endParaRPr lang="en-US" dirty="0">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4DD4780-8735-D500-B04E-AEF8D73375CC}"/>
              </a:ext>
            </a:extLst>
          </p:cNvPr>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a:extLst>
              <a:ext uri="{FF2B5EF4-FFF2-40B4-BE49-F238E27FC236}">
                <a16:creationId xmlns:a16="http://schemas.microsoft.com/office/drawing/2014/main" id="{A1C650BB-53DF-818C-946D-493DF2D43407}"/>
              </a:ext>
            </a:extLst>
          </p:cNvPr>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a:extLst>
              <a:ext uri="{FF2B5EF4-FFF2-40B4-BE49-F238E27FC236}">
                <a16:creationId xmlns:a16="http://schemas.microsoft.com/office/drawing/2014/main" id="{45C65610-91E7-82EB-D137-03E336B80C33}"/>
              </a:ext>
            </a:extLst>
          </p:cNvPr>
          <p:cNvSpPr>
            <a:spLocks noGrp="1"/>
          </p:cNvSpPr>
          <p:nvPr>
            <p:ph type="sldNum" sz="quarter" idx="12"/>
          </p:nvPr>
        </p:nvSpPr>
        <p:spPr/>
        <p:txBody>
          <a:bodyPr/>
          <a:lstStyle>
            <a:lvl1pPr>
              <a:defRPr/>
            </a:lvl1pPr>
          </a:lstStyle>
          <a:p>
            <a:fld id="{55B43C63-F9CE-4BEE-B43F-5594C426E840}" type="slidenum">
              <a:rPr lang="en-GB" altLang="en-US"/>
              <a:pPr/>
              <a:t>‹#›</a:t>
            </a:fld>
            <a:endParaRPr lang="en-GB" altLang="en-US"/>
          </a:p>
        </p:txBody>
      </p:sp>
    </p:spTree>
    <p:extLst>
      <p:ext uri="{BB962C8B-B14F-4D97-AF65-F5344CB8AC3E}">
        <p14:creationId xmlns:p14="http://schemas.microsoft.com/office/powerpoint/2010/main" val="350811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A17A64C3-A9F5-465F-8A80-F141FA6B3B8A}"/>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ea typeface="+mn-ea"/>
            </a:endParaRPr>
          </a:p>
        </p:txBody>
      </p:sp>
      <p:sp>
        <p:nvSpPr>
          <p:cNvPr id="1027" name="Freeform 11">
            <a:extLst>
              <a:ext uri="{FF2B5EF4-FFF2-40B4-BE49-F238E27FC236}">
                <a16:creationId xmlns:a16="http://schemas.microsoft.com/office/drawing/2014/main" id="{04715535-E58C-0DA1-BDD6-E88B87CC421C}"/>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7E3E512C-2AFA-42D5-8D36-846C6FA74F56}"/>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a:extLst>
              <a:ext uri="{FF2B5EF4-FFF2-40B4-BE49-F238E27FC236}">
                <a16:creationId xmlns:a16="http://schemas.microsoft.com/office/drawing/2014/main" id="{985CEB7A-DF90-4F43-9461-D56E59108EAF}"/>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45CC5B0A-7778-4D5A-8FBA-12F607D64726}"/>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62D76B8D-F42E-7F15-C896-5148CC00C557}"/>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123EFB98-AC90-4DAE-9DB8-B28983C7C1A3}"/>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Comic Sans MS" pitchFamily="66" charset="0"/>
                <a:ea typeface="+mn-ea"/>
                <a:cs typeface="+mn-cs"/>
              </a:defRPr>
            </a:lvl1pPr>
            <a:extLst/>
          </a:lstStyle>
          <a:p>
            <a:pPr>
              <a:defRPr/>
            </a:pPr>
            <a:endParaRPr lang="en-GB"/>
          </a:p>
        </p:txBody>
      </p:sp>
      <p:sp>
        <p:nvSpPr>
          <p:cNvPr id="22" name="Footer Placeholder 21">
            <a:extLst>
              <a:ext uri="{FF2B5EF4-FFF2-40B4-BE49-F238E27FC236}">
                <a16:creationId xmlns:a16="http://schemas.microsoft.com/office/drawing/2014/main" id="{1DE84C8A-C3B4-4832-B566-2A8FAD719190}"/>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Comic Sans MS" pitchFamily="66" charset="0"/>
                <a:ea typeface="+mn-ea"/>
                <a:cs typeface="+mn-cs"/>
              </a:defRPr>
            </a:lvl1pPr>
            <a:extLst/>
          </a:lstStyle>
          <a:p>
            <a:pPr>
              <a:defRPr/>
            </a:pPr>
            <a:endParaRPr lang="en-GB"/>
          </a:p>
        </p:txBody>
      </p:sp>
      <p:sp>
        <p:nvSpPr>
          <p:cNvPr id="18" name="Slide Number Placeholder 17">
            <a:extLst>
              <a:ext uri="{FF2B5EF4-FFF2-40B4-BE49-F238E27FC236}">
                <a16:creationId xmlns:a16="http://schemas.microsoft.com/office/drawing/2014/main" id="{BBE2F9B2-40CA-48A9-881F-5455482D535F}"/>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45346FCE-740B-4367-9BCC-D8347E9D0F3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02" r:id="rId1"/>
    <p:sldLayoutId id="2147484496" r:id="rId2"/>
    <p:sldLayoutId id="2147484503" r:id="rId3"/>
    <p:sldLayoutId id="2147484497" r:id="rId4"/>
    <p:sldLayoutId id="2147484504" r:id="rId5"/>
    <p:sldLayoutId id="2147484498" r:id="rId6"/>
    <p:sldLayoutId id="2147484499" r:id="rId7"/>
    <p:sldLayoutId id="2147484505" r:id="rId8"/>
    <p:sldLayoutId id="2147484506" r:id="rId9"/>
    <p:sldLayoutId id="2147484500" r:id="rId10"/>
    <p:sldLayoutId id="214748450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charset="0"/>
        </a:defRPr>
      </a:lvl1pPr>
      <a:lvl2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MS PGothic" pitchFamily="34" charset="-128"/>
          <a:cs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itchFamily="34" charset="-128"/>
          <a:cs typeface="ＭＳ Ｐゴシック" charset="0"/>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joanofarc.islington.sch.uk/files/Phonics-phrases-updat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a:extLst>
              <a:ext uri="{FF2B5EF4-FFF2-40B4-BE49-F238E27FC236}">
                <a16:creationId xmlns:a16="http://schemas.microsoft.com/office/drawing/2014/main" id="{929B8525-7504-43C7-B545-E916C9D9AE05}"/>
              </a:ext>
            </a:extLst>
          </p:cNvPr>
          <p:cNvSpPr>
            <a:spLocks noGrp="1" noChangeArrowheads="1"/>
          </p:cNvSpPr>
          <p:nvPr>
            <p:ph type="title"/>
          </p:nvPr>
        </p:nvSpPr>
        <p:spPr>
          <a:xfrm>
            <a:off x="755576" y="3972628"/>
            <a:ext cx="8021612" cy="1935286"/>
          </a:xfrm>
        </p:spPr>
        <p:txBody>
          <a:bodyPr vert="horz" lIns="91440" tIns="45720" rIns="91440" bIns="45720" rtlCol="0" anchor="ctr">
            <a:noAutofit/>
            <a:scene3d>
              <a:camera prst="orthographicFront"/>
              <a:lightRig rig="soft" dir="t"/>
            </a:scene3d>
            <a:sp3d prstMaterial="softEdge">
              <a:bevelT w="25400" h="25400"/>
            </a:sp3d>
          </a:bodyPr>
          <a:lstStyle/>
          <a:p>
            <a:pPr algn="ctr" eaLnBrk="1" fontAlgn="auto" hangingPunct="1">
              <a:spcAft>
                <a:spcPts val="0"/>
              </a:spcAft>
              <a:defRPr/>
            </a:pPr>
            <a:br>
              <a:rPr lang="en-GB" altLang="en-US" sz="4000" dirty="0">
                <a:latin typeface="SassoonPrimaryInfant" pitchFamily="2" charset="0"/>
              </a:rPr>
            </a:br>
            <a:r>
              <a:rPr lang="en-GB" altLang="en-US" sz="4000" dirty="0">
                <a:latin typeface="SassoonPrimaryInfant"/>
                <a:ea typeface="MS PGothic"/>
              </a:rPr>
              <a:t>EYFS Nursery </a:t>
            </a:r>
            <a:br>
              <a:rPr lang="en-GB" altLang="en-US" sz="4000" dirty="0">
                <a:latin typeface="SassoonPrimaryInfant" pitchFamily="2" charset="0"/>
              </a:rPr>
            </a:br>
            <a:r>
              <a:rPr lang="en-GB" altLang="en-US" sz="4000" i="1" dirty="0">
                <a:latin typeface="SassoonPrimaryInfant"/>
                <a:ea typeface="MS PGothic"/>
              </a:rPr>
              <a:t>Curriculum Information</a:t>
            </a:r>
            <a:br>
              <a:rPr lang="en-GB" altLang="en-US" sz="4000" i="1" dirty="0">
                <a:latin typeface="SassoonPrimaryInfant" pitchFamily="2" charset="0"/>
              </a:rPr>
            </a:br>
            <a:r>
              <a:rPr lang="en-GB" altLang="en-US" sz="4000" i="1" dirty="0">
                <a:latin typeface="SassoonPrimaryInfant"/>
                <a:ea typeface="MS PGothic"/>
                <a:cs typeface="+mj-cs"/>
              </a:rPr>
              <a:t>for Parents</a:t>
            </a:r>
            <a:endParaRPr lang="en-GB" altLang="en-US" sz="4000" dirty="0">
              <a:latin typeface="SassoonPrimaryInfant"/>
              <a:ea typeface="MS PGothic"/>
              <a:cs typeface="+mj-cs"/>
            </a:endParaRPr>
          </a:p>
        </p:txBody>
      </p:sp>
      <p:pic>
        <p:nvPicPr>
          <p:cNvPr id="8195" name="Picture 3" descr="Screen Shot 2012-09-09 at 20.44.14.png">
            <a:extLst>
              <a:ext uri="{FF2B5EF4-FFF2-40B4-BE49-F238E27FC236}">
                <a16:creationId xmlns:a16="http://schemas.microsoft.com/office/drawing/2014/main" id="{4C6DFF4C-C80E-15EE-059F-787E1AA5DDB5}"/>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188913"/>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
            <a:extLst>
              <a:ext uri="{FF2B5EF4-FFF2-40B4-BE49-F238E27FC236}">
                <a16:creationId xmlns:a16="http://schemas.microsoft.com/office/drawing/2014/main" id="{9A1F7B0E-172A-2675-FF1B-2B389B005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1581150"/>
            <a:ext cx="2376487"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750BF9F7-2B0C-CA5E-CCB6-47C92D4E0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1835150"/>
            <a:ext cx="313213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a:extLst>
              <a:ext uri="{FF2B5EF4-FFF2-40B4-BE49-F238E27FC236}">
                <a16:creationId xmlns:a16="http://schemas.microsoft.com/office/drawing/2014/main" id="{4F69A794-08F0-BA2E-5DC3-56057FC04F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581150"/>
            <a:ext cx="23558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F196249E-40C6-4A26-AFA8-F716F8ECD764}"/>
              </a:ext>
            </a:extLst>
          </p:cNvPr>
          <p:cNvSpPr>
            <a:spLocks noChangeArrowheads="1"/>
          </p:cNvSpPr>
          <p:nvPr/>
        </p:nvSpPr>
        <p:spPr bwMode="auto">
          <a:xfrm>
            <a:off x="344488" y="1412875"/>
            <a:ext cx="845502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defRPr/>
            </a:pPr>
            <a:r>
              <a:rPr lang="en-GB" dirty="0">
                <a:ea typeface="+mn-ea"/>
              </a:rPr>
              <a:t>The EYFS Framework is broken down into:</a:t>
            </a:r>
          </a:p>
          <a:p>
            <a:pPr marL="457200" indent="-457200" eaLnBrk="1" hangingPunct="1">
              <a:defRPr/>
            </a:pPr>
            <a:r>
              <a:rPr lang="en-GB" dirty="0">
                <a:ea typeface="+mn-ea"/>
              </a:rPr>
              <a:t>3 Prime areas -</a:t>
            </a:r>
          </a:p>
          <a:p>
            <a:pPr marL="457200" indent="-457200" eaLnBrk="1" hangingPunct="1">
              <a:buFont typeface="Arial" panose="020B0604020202020204" pitchFamily="34" charset="0"/>
              <a:buChar char="•"/>
              <a:defRPr/>
            </a:pPr>
            <a:r>
              <a:rPr lang="en-GB" dirty="0">
                <a:ea typeface="+mn-ea"/>
              </a:rPr>
              <a:t>Communication and language</a:t>
            </a:r>
          </a:p>
          <a:p>
            <a:pPr marL="457200" indent="-457200" eaLnBrk="1" hangingPunct="1">
              <a:buFont typeface="Arial" panose="020B0604020202020204" pitchFamily="34" charset="0"/>
              <a:buChar char="•"/>
              <a:defRPr/>
            </a:pPr>
            <a:r>
              <a:rPr lang="en-GB" dirty="0">
                <a:ea typeface="+mn-ea"/>
              </a:rPr>
              <a:t>Personal, Social and Emotional Development</a:t>
            </a:r>
          </a:p>
          <a:p>
            <a:pPr marL="457200" indent="-457200" eaLnBrk="1" hangingPunct="1">
              <a:buFont typeface="Arial" panose="020B0604020202020204" pitchFamily="34" charset="0"/>
              <a:buChar char="•"/>
              <a:defRPr/>
            </a:pPr>
            <a:r>
              <a:rPr lang="en-GB" dirty="0">
                <a:ea typeface="+mn-ea"/>
              </a:rPr>
              <a:t>Physical Development</a:t>
            </a:r>
          </a:p>
          <a:p>
            <a:pPr eaLnBrk="1" hangingPunct="1">
              <a:defRPr/>
            </a:pPr>
            <a:endParaRPr lang="en-GB" dirty="0">
              <a:ea typeface="+mn-ea"/>
            </a:endParaRPr>
          </a:p>
          <a:p>
            <a:pPr eaLnBrk="1" hangingPunct="1">
              <a:defRPr/>
            </a:pPr>
            <a:r>
              <a:rPr lang="en-GB" dirty="0">
                <a:ea typeface="+mn-ea"/>
              </a:rPr>
              <a:t>And then 4 specific areas -</a:t>
            </a:r>
          </a:p>
          <a:p>
            <a:pPr marL="342900" indent="-342900" eaLnBrk="1" hangingPunct="1">
              <a:buFont typeface="Arial" panose="020B0604020202020204" pitchFamily="34" charset="0"/>
              <a:buChar char="•"/>
              <a:defRPr/>
            </a:pPr>
            <a:r>
              <a:rPr lang="en-GB" dirty="0">
                <a:ea typeface="+mn-ea"/>
              </a:rPr>
              <a:t>Literacy</a:t>
            </a:r>
          </a:p>
          <a:p>
            <a:pPr marL="342900" indent="-342900" eaLnBrk="1" hangingPunct="1">
              <a:buFont typeface="Arial" panose="020B0604020202020204" pitchFamily="34" charset="0"/>
              <a:buChar char="•"/>
              <a:defRPr/>
            </a:pPr>
            <a:r>
              <a:rPr lang="en-GB" dirty="0">
                <a:ea typeface="+mn-ea"/>
              </a:rPr>
              <a:t>Mathematics</a:t>
            </a:r>
          </a:p>
          <a:p>
            <a:pPr marL="342900" indent="-342900" eaLnBrk="1" hangingPunct="1">
              <a:buFont typeface="Arial" panose="020B0604020202020204" pitchFamily="34" charset="0"/>
              <a:buChar char="•"/>
              <a:defRPr/>
            </a:pPr>
            <a:r>
              <a:rPr lang="en-GB" dirty="0">
                <a:ea typeface="+mn-ea"/>
              </a:rPr>
              <a:t>Understanding of the World</a:t>
            </a:r>
          </a:p>
          <a:p>
            <a:pPr marL="342900" indent="-342900" eaLnBrk="1" hangingPunct="1">
              <a:buFont typeface="Arial" panose="020B0604020202020204" pitchFamily="34" charset="0"/>
              <a:buChar char="•"/>
              <a:defRPr/>
            </a:pPr>
            <a:r>
              <a:rPr lang="en-GB" dirty="0">
                <a:ea typeface="+mn-ea"/>
              </a:rPr>
              <a:t>Expressive Arts and Design</a:t>
            </a:r>
          </a:p>
          <a:p>
            <a:pPr marL="342900" indent="-342900" eaLnBrk="1" hangingPunct="1">
              <a:buFont typeface="Arial" panose="020B0604020202020204" pitchFamily="34" charset="0"/>
              <a:buChar char="•"/>
              <a:defRPr/>
            </a:pPr>
            <a:endParaRPr lang="en-GB" dirty="0">
              <a:ea typeface="+mn-ea"/>
            </a:endParaRPr>
          </a:p>
          <a:p>
            <a:pPr marL="39688" algn="ctr" eaLnBrk="1" hangingPunct="1">
              <a:defRPr/>
            </a:pPr>
            <a:r>
              <a:rPr lang="en-GB" dirty="0">
                <a:ea typeface="+mn-ea"/>
              </a:rPr>
              <a:t> </a:t>
            </a:r>
          </a:p>
          <a:p>
            <a:pPr marL="39688" algn="ctr" eaLnBrk="1" hangingPunct="1">
              <a:defRPr/>
            </a:pPr>
            <a:endParaRPr lang="en-US" sz="1400" dirty="0">
              <a:ea typeface="+mn-ea"/>
              <a:sym typeface="Comic Sans MS" pitchFamily="66" charset="0"/>
            </a:endParaRPr>
          </a:p>
          <a:p>
            <a:pPr marL="39688" eaLnBrk="1" hangingPunct="1">
              <a:defRPr/>
            </a:pPr>
            <a:endParaRPr lang="en-US" dirty="0">
              <a:ea typeface="+mn-ea"/>
              <a:sym typeface="Comic Sans MS" pitchFamily="66" charset="0"/>
            </a:endParaRPr>
          </a:p>
          <a:p>
            <a:pPr marL="39688" eaLnBrk="1" hangingPunct="1">
              <a:defRPr/>
            </a:pPr>
            <a:endParaRPr lang="en-US" dirty="0">
              <a:ea typeface="+mn-ea"/>
              <a:sym typeface="Comic Sans MS" pitchFamily="66" charset="0"/>
            </a:endParaRPr>
          </a:p>
          <a:p>
            <a:pPr marL="39688" eaLnBrk="1" hangingPunct="1">
              <a:defRPr/>
            </a:pPr>
            <a:endParaRPr lang="en-US" dirty="0">
              <a:ea typeface="+mn-ea"/>
              <a:sym typeface="Comic Sans MS" pitchFamily="66" charset="0"/>
            </a:endParaRPr>
          </a:p>
          <a:p>
            <a:pPr marL="39688" eaLnBrk="1" hangingPunct="1">
              <a:defRPr/>
            </a:pPr>
            <a:endParaRPr lang="en-US" dirty="0">
              <a:ea typeface="+mn-ea"/>
              <a:sym typeface="Comic Sans MS" pitchFamily="66" charset="0"/>
            </a:endParaRPr>
          </a:p>
          <a:p>
            <a:pPr marL="39688" eaLnBrk="1" hangingPunct="1">
              <a:defRPr/>
            </a:pPr>
            <a:endParaRPr lang="en-US" u="sng" dirty="0">
              <a:effectLst>
                <a:outerShdw blurRad="38100" dist="38100" dir="2700000" algn="tl">
                  <a:srgbClr val="000000">
                    <a:alpha val="43137"/>
                  </a:srgbClr>
                </a:outerShdw>
              </a:effectLst>
              <a:ea typeface="+mn-ea"/>
              <a:sym typeface="Comic Sans MS" pitchFamily="66" charset="0"/>
            </a:endParaRPr>
          </a:p>
        </p:txBody>
      </p:sp>
      <p:grpSp>
        <p:nvGrpSpPr>
          <p:cNvPr id="21507" name="Group 5">
            <a:extLst>
              <a:ext uri="{FF2B5EF4-FFF2-40B4-BE49-F238E27FC236}">
                <a16:creationId xmlns:a16="http://schemas.microsoft.com/office/drawing/2014/main" id="{285E77D6-E3DE-98A9-59BA-2F0AE121CAF8}"/>
              </a:ext>
            </a:extLst>
          </p:cNvPr>
          <p:cNvGrpSpPr>
            <a:grpSpLocks/>
          </p:cNvGrpSpPr>
          <p:nvPr/>
        </p:nvGrpSpPr>
        <p:grpSpPr bwMode="auto">
          <a:xfrm>
            <a:off x="0" y="25400"/>
            <a:ext cx="9144000" cy="1066800"/>
            <a:chOff x="-108520" y="-118390"/>
            <a:chExt cx="9144000" cy="1067076"/>
          </a:xfrm>
        </p:grpSpPr>
        <p:pic>
          <p:nvPicPr>
            <p:cNvPr id="21508" name="Picture 6" descr="Screen Shot 2012-09-09 at 20.44.14.png">
              <a:extLst>
                <a:ext uri="{FF2B5EF4-FFF2-40B4-BE49-F238E27FC236}">
                  <a16:creationId xmlns:a16="http://schemas.microsoft.com/office/drawing/2014/main" id="{C79CC43F-16CE-348C-662A-7365DA65E573}"/>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108520" y="-118390"/>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A658926D-73F2-4B23-8C9B-1E8D27AF14E8}"/>
                </a:ext>
              </a:extLst>
            </p:cNvPr>
            <p:cNvSpPr txBox="1">
              <a:spLocks noChangeArrowheads="1"/>
            </p:cNvSpPr>
            <p:nvPr/>
          </p:nvSpPr>
          <p:spPr>
            <a:xfrm>
              <a:off x="3418856" y="116632"/>
              <a:ext cx="5616624" cy="792088"/>
            </a:xfrm>
            <a:prstGeom prst="rect">
              <a:avLst/>
            </a:prstGeom>
          </p:spPr>
          <p:txBody>
            <a:bodyPr anchor="ctr">
              <a:normAutofit fontScale="250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sz="16000" dirty="0">
                  <a:solidFill>
                    <a:srgbClr val="FFFFFF"/>
                  </a:solidFill>
                  <a:ea typeface="+mj-ea"/>
                </a:rPr>
                <a:t>Areas of Learning… </a:t>
              </a:r>
              <a:br>
                <a:rPr lang="en-GB" sz="4200" dirty="0">
                  <a:solidFill>
                    <a:schemeClr val="bg1"/>
                  </a:solidFill>
                  <a:ea typeface="+mj-ea"/>
                </a:rPr>
              </a:br>
              <a:endParaRPr lang="en-US" sz="4200" dirty="0">
                <a:solidFill>
                  <a:schemeClr val="bg1"/>
                </a:solidFill>
                <a:ea typeface="+mj-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5D935593-0369-5A08-09AB-DD3171BFDD0D}"/>
              </a:ext>
            </a:extLst>
          </p:cNvPr>
          <p:cNvSpPr>
            <a:spLocks noGrp="1"/>
          </p:cNvSpPr>
          <p:nvPr>
            <p:ph idx="1"/>
          </p:nvPr>
        </p:nvSpPr>
        <p:spPr>
          <a:xfrm>
            <a:off x="539750" y="1784350"/>
            <a:ext cx="8351838" cy="4676775"/>
          </a:xfrm>
        </p:spPr>
        <p:txBody>
          <a:bodyPr/>
          <a:lstStyle/>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Greater emphasis on self-regulation</a:t>
            </a:r>
          </a:p>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Making and building relationships</a:t>
            </a:r>
          </a:p>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Know what their own needs are</a:t>
            </a:r>
          </a:p>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Dress and undress independently</a:t>
            </a:r>
          </a:p>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Develop independence </a:t>
            </a:r>
          </a:p>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Manage feelings and behaviour - telling the difference between right and wrong</a:t>
            </a:r>
          </a:p>
          <a:p>
            <a:pPr eaLnBrk="1" hangingPunct="1"/>
            <a:r>
              <a:rPr lang="en-GB" altLang="en-US" sz="2800">
                <a:latin typeface="SassoonPrimaryType" pitchFamily="2" charset="0"/>
                <a:cs typeface="Lucida Sans Unicode" panose="020B0602030504020204" pitchFamily="34" charset="0"/>
                <a:sym typeface="Comic Sans MS" panose="030F0702030302020204" pitchFamily="66" charset="0"/>
              </a:rPr>
              <a:t>Health and Self-Care – identifying dangers, washing hands </a:t>
            </a:r>
          </a:p>
          <a:p>
            <a:pPr eaLnBrk="1" hangingPunct="1"/>
            <a:endParaRPr lang="en-GB" altLang="en-US" sz="3200">
              <a:latin typeface="SassoonPrimaryType" pitchFamily="2" charset="0"/>
              <a:cs typeface="Lucida Sans Unicode" panose="020B0602030504020204" pitchFamily="34" charset="0"/>
              <a:sym typeface="Comic Sans MS" panose="030F0702030302020204" pitchFamily="66" charset="0"/>
            </a:endParaRPr>
          </a:p>
        </p:txBody>
      </p:sp>
      <p:sp>
        <p:nvSpPr>
          <p:cNvPr id="6146" name="Rectangle 2">
            <a:extLst>
              <a:ext uri="{FF2B5EF4-FFF2-40B4-BE49-F238E27FC236}">
                <a16:creationId xmlns:a16="http://schemas.microsoft.com/office/drawing/2014/main" id="{B24D00B7-4527-4E16-8FB6-CDEC3E713BE4}"/>
              </a:ext>
            </a:extLst>
          </p:cNvPr>
          <p:cNvSpPr>
            <a:spLocks noGrp="1" noChangeArrowheads="1"/>
          </p:cNvSpPr>
          <p:nvPr>
            <p:ph type="title"/>
          </p:nvPr>
        </p:nvSpPr>
        <p:spPr>
          <a:xfrm>
            <a:off x="1187450" y="188640"/>
            <a:ext cx="7056438" cy="1512888"/>
          </a:xfrm>
        </p:spPr>
        <p:txBody>
          <a:bodyPr/>
          <a:lstStyle/>
          <a:p>
            <a:pPr algn="ctr" eaLnBrk="1" fontAlgn="auto" hangingPunct="1">
              <a:spcAft>
                <a:spcPts val="0"/>
              </a:spcAft>
              <a:defRPr/>
            </a:pPr>
            <a:r>
              <a:rPr lang="en-GB" dirty="0">
                <a:latin typeface="SassoonPrimaryType" pitchFamily="2" charset="0"/>
                <a:ea typeface="+mj-ea"/>
                <a:cs typeface="+mj-cs"/>
              </a:rPr>
              <a:t>Personal, Social and Emotional Development</a:t>
            </a:r>
          </a:p>
        </p:txBody>
      </p:sp>
      <p:pic>
        <p:nvPicPr>
          <p:cNvPr id="23556" name="Picture 3">
            <a:extLst>
              <a:ext uri="{FF2B5EF4-FFF2-40B4-BE49-F238E27FC236}">
                <a16:creationId xmlns:a16="http://schemas.microsoft.com/office/drawing/2014/main" id="{116750E1-0A09-B611-82F6-0EF18958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578" y="2083667"/>
            <a:ext cx="2028135" cy="186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A95BF0AF-6E84-45B6-8406-7CD7177A0C86}"/>
              </a:ext>
            </a:extLst>
          </p:cNvPr>
          <p:cNvSpPr>
            <a:spLocks noGrp="1"/>
          </p:cNvSpPr>
          <p:nvPr>
            <p:ph idx="1"/>
          </p:nvPr>
        </p:nvSpPr>
        <p:spPr>
          <a:xfrm>
            <a:off x="230188" y="1052513"/>
            <a:ext cx="6286500" cy="5040312"/>
          </a:xfrm>
        </p:spPr>
        <p:txBody>
          <a:bodyPr/>
          <a:lstStyle/>
          <a:p>
            <a:pPr eaLnBrk="1" hangingPunct="1">
              <a:defRPr/>
            </a:pPr>
            <a:r>
              <a:rPr lang="en-GB" altLang="en-US" sz="2800" dirty="0">
                <a:latin typeface="SassoonPrimaryType" pitchFamily="2" charset="0"/>
                <a:cs typeface="Lucida Sans Unicode" panose="020B0602030504020204" pitchFamily="34" charset="0"/>
              </a:rPr>
              <a:t>Provides opportunities for using a range of large and small equipment</a:t>
            </a:r>
          </a:p>
          <a:p>
            <a:pPr eaLnBrk="1" hangingPunct="1">
              <a:defRPr/>
            </a:pPr>
            <a:r>
              <a:rPr lang="en-GB" altLang="en-US" sz="2800" dirty="0">
                <a:latin typeface="SassoonPrimaryType" pitchFamily="2" charset="0"/>
                <a:cs typeface="Lucida Sans Unicode" panose="020B0602030504020204" pitchFamily="34" charset="0"/>
              </a:rPr>
              <a:t>Helps them to develop a sense of space around themselves and others</a:t>
            </a:r>
          </a:p>
          <a:p>
            <a:pPr eaLnBrk="1" hangingPunct="1">
              <a:defRPr/>
            </a:pPr>
            <a:r>
              <a:rPr lang="en-GB" altLang="en-US" sz="2800" dirty="0">
                <a:latin typeface="SassoonPrimaryType" pitchFamily="2" charset="0"/>
                <a:cs typeface="Lucida Sans Unicode" panose="020B0602030504020204" pitchFamily="34" charset="0"/>
              </a:rPr>
              <a:t>Encourages balance</a:t>
            </a:r>
          </a:p>
          <a:p>
            <a:pPr eaLnBrk="1" hangingPunct="1">
              <a:defRPr/>
            </a:pPr>
            <a:r>
              <a:rPr lang="en-GB" altLang="en-US" sz="2800" dirty="0">
                <a:latin typeface="SassoonPrimaryType" pitchFamily="2" charset="0"/>
                <a:cs typeface="Lucida Sans Unicode" panose="020B0602030504020204" pitchFamily="34" charset="0"/>
              </a:rPr>
              <a:t>Develops practical skills such as dressing, undressing etc.</a:t>
            </a:r>
          </a:p>
          <a:p>
            <a:pPr eaLnBrk="1" hangingPunct="1">
              <a:defRPr/>
            </a:pPr>
            <a:r>
              <a:rPr lang="en-GB" altLang="en-US" sz="2800" dirty="0">
                <a:latin typeface="SassoonPrimaryType" pitchFamily="2" charset="0"/>
                <a:cs typeface="Lucida Sans Unicode" panose="020B0602030504020204" pitchFamily="34" charset="0"/>
              </a:rPr>
              <a:t>Handling equipment and tools effectively including pencils for writing</a:t>
            </a:r>
          </a:p>
          <a:p>
            <a:pPr eaLnBrk="1" hangingPunct="1">
              <a:defRPr/>
            </a:pPr>
            <a:r>
              <a:rPr lang="en-GB" altLang="en-US" sz="2800" dirty="0">
                <a:latin typeface="SassoonPrimaryType" pitchFamily="2" charset="0"/>
                <a:cs typeface="Lucida Sans Unicode" panose="020B0602030504020204" pitchFamily="34" charset="0"/>
              </a:rPr>
              <a:t>Focus on developing </a:t>
            </a:r>
          </a:p>
          <a:p>
            <a:pPr marL="109537" indent="0" eaLnBrk="1" hangingPunct="1">
              <a:buFont typeface="Wingdings 3" panose="05040102010807070707" pitchFamily="18" charset="2"/>
              <a:buNone/>
              <a:defRPr/>
            </a:pPr>
            <a:r>
              <a:rPr lang="en-GB" altLang="en-US" sz="2800" dirty="0">
                <a:latin typeface="SassoonPrimaryType" pitchFamily="2" charset="0"/>
                <a:cs typeface="Lucida Sans Unicode" panose="020B0602030504020204" pitchFamily="34" charset="0"/>
              </a:rPr>
              <a:t>both fine and gross motor skills</a:t>
            </a:r>
          </a:p>
        </p:txBody>
      </p:sp>
      <p:sp>
        <p:nvSpPr>
          <p:cNvPr id="34818" name="Rectangle 2">
            <a:extLst>
              <a:ext uri="{FF2B5EF4-FFF2-40B4-BE49-F238E27FC236}">
                <a16:creationId xmlns:a16="http://schemas.microsoft.com/office/drawing/2014/main" id="{96ED6E5A-5958-4413-A59F-B8CDD8C24884}"/>
              </a:ext>
            </a:extLst>
          </p:cNvPr>
          <p:cNvSpPr>
            <a:spLocks noGrp="1" noChangeArrowheads="1"/>
          </p:cNvSpPr>
          <p:nvPr>
            <p:ph type="title"/>
          </p:nvPr>
        </p:nvSpPr>
        <p:spPr>
          <a:xfrm>
            <a:off x="-631995" y="0"/>
            <a:ext cx="8229600" cy="1143000"/>
          </a:xfrm>
        </p:spPr>
        <p:txBody>
          <a:bodyPr/>
          <a:lstStyle/>
          <a:p>
            <a:pPr algn="ctr" eaLnBrk="1" fontAlgn="auto" hangingPunct="1">
              <a:spcAft>
                <a:spcPts val="0"/>
              </a:spcAft>
              <a:defRPr/>
            </a:pPr>
            <a:r>
              <a:rPr lang="en-GB" dirty="0">
                <a:latin typeface="SassoonPrimaryType" pitchFamily="2" charset="0"/>
                <a:ea typeface="+mj-ea"/>
                <a:cs typeface="+mj-cs"/>
              </a:rPr>
              <a:t>Physical Development</a:t>
            </a:r>
          </a:p>
        </p:txBody>
      </p:sp>
      <p:pic>
        <p:nvPicPr>
          <p:cNvPr id="25604" name="Picture 1">
            <a:extLst>
              <a:ext uri="{FF2B5EF4-FFF2-40B4-BE49-F238E27FC236}">
                <a16:creationId xmlns:a16="http://schemas.microsoft.com/office/drawing/2014/main" id="{F4BDE5DD-1F81-A992-61DF-58A3FB39E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4724400"/>
            <a:ext cx="195103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a:extLst>
              <a:ext uri="{FF2B5EF4-FFF2-40B4-BE49-F238E27FC236}">
                <a16:creationId xmlns:a16="http://schemas.microsoft.com/office/drawing/2014/main" id="{0E668887-994D-05C1-C9DE-390AAE96F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75" y="2565400"/>
            <a:ext cx="18462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a:extLst>
              <a:ext uri="{FF2B5EF4-FFF2-40B4-BE49-F238E27FC236}">
                <a16:creationId xmlns:a16="http://schemas.microsoft.com/office/drawing/2014/main" id="{97C8440A-848F-2E65-0BBB-D1DD50801F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325" y="582613"/>
            <a:ext cx="2420938"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5">
            <a:extLst>
              <a:ext uri="{FF2B5EF4-FFF2-40B4-BE49-F238E27FC236}">
                <a16:creationId xmlns:a16="http://schemas.microsoft.com/office/drawing/2014/main" id="{A2D8A242-130B-5567-6379-6A740419209B}"/>
              </a:ext>
            </a:extLst>
          </p:cNvPr>
          <p:cNvGrpSpPr>
            <a:grpSpLocks/>
          </p:cNvGrpSpPr>
          <p:nvPr/>
        </p:nvGrpSpPr>
        <p:grpSpPr bwMode="auto">
          <a:xfrm>
            <a:off x="0" y="25400"/>
            <a:ext cx="9144000" cy="1066800"/>
            <a:chOff x="-108520" y="-118390"/>
            <a:chExt cx="9144000" cy="1067076"/>
          </a:xfrm>
        </p:grpSpPr>
        <p:pic>
          <p:nvPicPr>
            <p:cNvPr id="27652" name="Picture 6" descr="Screen Shot 2012-09-09 at 20.44.14.png">
              <a:extLst>
                <a:ext uri="{FF2B5EF4-FFF2-40B4-BE49-F238E27FC236}">
                  <a16:creationId xmlns:a16="http://schemas.microsoft.com/office/drawing/2014/main" id="{ECEF8D3F-FDBF-3401-69D6-F9617A28B348}"/>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108520" y="-118390"/>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C763D82D-AC14-4608-B74A-F6B51F09ABAE}"/>
                </a:ext>
              </a:extLst>
            </p:cNvPr>
            <p:cNvSpPr txBox="1">
              <a:spLocks noChangeArrowheads="1"/>
            </p:cNvSpPr>
            <p:nvPr/>
          </p:nvSpPr>
          <p:spPr>
            <a:xfrm>
              <a:off x="3418856" y="116632"/>
              <a:ext cx="5616624" cy="792088"/>
            </a:xfrm>
            <a:prstGeom prst="rect">
              <a:avLst/>
            </a:prstGeom>
          </p:spPr>
          <p:txBody>
            <a:bodyPr anchor="ctr">
              <a:normAutofit fontScale="250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sz="16000" dirty="0">
                  <a:solidFill>
                    <a:srgbClr val="FFFFFF"/>
                  </a:solidFill>
                  <a:ea typeface="+mj-ea"/>
                </a:rPr>
                <a:t>Areas of Learning… </a:t>
              </a:r>
              <a:br>
                <a:rPr lang="en-GB" sz="4200" dirty="0">
                  <a:solidFill>
                    <a:schemeClr val="bg1"/>
                  </a:solidFill>
                  <a:ea typeface="+mj-ea"/>
                </a:rPr>
              </a:br>
              <a:endParaRPr lang="en-US" sz="4200" dirty="0">
                <a:solidFill>
                  <a:schemeClr val="bg1"/>
                </a:solidFill>
                <a:ea typeface="+mj-ea"/>
              </a:endParaRPr>
            </a:p>
          </p:txBody>
        </p:sp>
      </p:grpSp>
      <p:pic>
        <p:nvPicPr>
          <p:cNvPr id="27651" name="Picture 1">
            <a:extLst>
              <a:ext uri="{FF2B5EF4-FFF2-40B4-BE49-F238E27FC236}">
                <a16:creationId xmlns:a16="http://schemas.microsoft.com/office/drawing/2014/main" id="{8BDD8C37-76EE-821B-289E-FB5D5224D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233488"/>
            <a:ext cx="6494463"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Screen Shot 2012-09-09 at 20.44.14.png">
            <a:extLst>
              <a:ext uri="{FF2B5EF4-FFF2-40B4-BE49-F238E27FC236}">
                <a16:creationId xmlns:a16="http://schemas.microsoft.com/office/drawing/2014/main" id="{C800193D-F6A0-767A-0E57-98501A359F27}"/>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30163" y="76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71D3C217-B772-D049-2CDC-1E55B9653BD2}"/>
              </a:ext>
            </a:extLst>
          </p:cNvPr>
          <p:cNvSpPr>
            <a:spLocks noChangeArrowheads="1"/>
          </p:cNvSpPr>
          <p:nvPr/>
        </p:nvSpPr>
        <p:spPr bwMode="auto">
          <a:xfrm>
            <a:off x="227013" y="1268413"/>
            <a:ext cx="868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en-US" sz="3200" b="1">
                <a:solidFill>
                  <a:srgbClr val="002060"/>
                </a:solidFill>
                <a:latin typeface="SassoonPrimaryType" pitchFamily="2" charset="0"/>
                <a:sym typeface="Marker Felt" pitchFamily="2" charset="0"/>
              </a:rPr>
              <a:t>Children’s independent learning through play</a:t>
            </a:r>
            <a:endParaRPr lang="en-GB" altLang="en-US" sz="3200" b="1">
              <a:solidFill>
                <a:srgbClr val="002060"/>
              </a:solidFill>
              <a:latin typeface="Comic Sans MS" panose="030F0702030302020204" pitchFamily="66" charset="0"/>
            </a:endParaRPr>
          </a:p>
        </p:txBody>
      </p:sp>
      <p:sp>
        <p:nvSpPr>
          <p:cNvPr id="29700" name="TextBox 8">
            <a:extLst>
              <a:ext uri="{FF2B5EF4-FFF2-40B4-BE49-F238E27FC236}">
                <a16:creationId xmlns:a16="http://schemas.microsoft.com/office/drawing/2014/main" id="{AF8B8D01-6D61-E9EE-FA64-2E9136EBB58E}"/>
              </a:ext>
            </a:extLst>
          </p:cNvPr>
          <p:cNvSpPr txBox="1">
            <a:spLocks noChangeArrowheads="1"/>
          </p:cNvSpPr>
          <p:nvPr/>
        </p:nvSpPr>
        <p:spPr bwMode="auto">
          <a:xfrm>
            <a:off x="249238" y="4313238"/>
            <a:ext cx="4895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GB" altLang="en-US" sz="2800">
                <a:solidFill>
                  <a:srgbClr val="000000"/>
                </a:solidFill>
                <a:latin typeface="SassoonPrimaryType" pitchFamily="2" charset="0"/>
              </a:rPr>
              <a:t>Through careful observation we put things in place to develop children’s learning in the context of their interests.</a:t>
            </a:r>
            <a:endParaRPr lang="en-US" altLang="en-US" sz="2800">
              <a:solidFill>
                <a:srgbClr val="000000"/>
              </a:solidFill>
              <a:latin typeface="SassoonPrimaryType" pitchFamily="2" charset="0"/>
            </a:endParaRPr>
          </a:p>
        </p:txBody>
      </p:sp>
      <p:pic>
        <p:nvPicPr>
          <p:cNvPr id="29701" name="Picture 1">
            <a:extLst>
              <a:ext uri="{FF2B5EF4-FFF2-40B4-BE49-F238E27FC236}">
                <a16:creationId xmlns:a16="http://schemas.microsoft.com/office/drawing/2014/main" id="{116143A4-E35D-ACBD-6549-70C16E5C7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887538"/>
            <a:ext cx="2947987"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a:extLst>
              <a:ext uri="{FF2B5EF4-FFF2-40B4-BE49-F238E27FC236}">
                <a16:creationId xmlns:a16="http://schemas.microsoft.com/office/drawing/2014/main" id="{2EC96FFC-77E3-66D9-8C79-B3B9B50D8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463" y="1981200"/>
            <a:ext cx="22955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a:extLst>
              <a:ext uri="{FF2B5EF4-FFF2-40B4-BE49-F238E27FC236}">
                <a16:creationId xmlns:a16="http://schemas.microsoft.com/office/drawing/2014/main" id="{3458F9AF-E415-F312-B8D5-1E5638D50F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971675"/>
            <a:ext cx="25463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1">
            <a:extLst>
              <a:ext uri="{FF2B5EF4-FFF2-40B4-BE49-F238E27FC236}">
                <a16:creationId xmlns:a16="http://schemas.microsoft.com/office/drawing/2014/main" id="{C2FFB5AA-DC15-5E15-0A8F-6715FAA6C9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4687888"/>
            <a:ext cx="27146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Screen Shot 2012-09-09 at 20.44.14.png">
            <a:extLst>
              <a:ext uri="{FF2B5EF4-FFF2-40B4-BE49-F238E27FC236}">
                <a16:creationId xmlns:a16="http://schemas.microsoft.com/office/drawing/2014/main" id="{8469B60A-B47E-24CC-1E06-B31B5E98C936}"/>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635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1FF5B5B-7AD1-4573-970A-D2E1977F2F81}"/>
              </a:ext>
            </a:extLst>
          </p:cNvPr>
          <p:cNvSpPr/>
          <p:nvPr/>
        </p:nvSpPr>
        <p:spPr>
          <a:xfrm>
            <a:off x="611188" y="1409700"/>
            <a:ext cx="8353425" cy="5448300"/>
          </a:xfrm>
          <a:prstGeom prst="rect">
            <a:avLst/>
          </a:prstGeom>
        </p:spPr>
        <p:txBody>
          <a:bodyPr>
            <a:spAutoFit/>
          </a:bodyPr>
          <a:lstStyle/>
          <a:p>
            <a:pPr eaLnBrk="1" hangingPunct="1">
              <a:defRPr/>
            </a:pPr>
            <a:r>
              <a:rPr lang="en-US" altLang="en-US" sz="3200" b="1" dirty="0">
                <a:solidFill>
                  <a:srgbClr val="002060"/>
                </a:solidFill>
                <a:latin typeface="SassoonPrimaryType" pitchFamily="2" charset="0"/>
                <a:sym typeface="Marker Felt" pitchFamily="2" charset="0"/>
              </a:rPr>
              <a:t>Adult directed tasks</a:t>
            </a:r>
          </a:p>
          <a:p>
            <a:pPr eaLnBrk="1" hangingPunct="1">
              <a:defRPr/>
            </a:pPr>
            <a:endParaRPr lang="en-US" altLang="en-US" sz="3200" b="1" dirty="0">
              <a:solidFill>
                <a:srgbClr val="002060"/>
              </a:solidFill>
              <a:latin typeface="SassoonPrimaryType" pitchFamily="2" charset="0"/>
              <a:sym typeface="Marker Felt" pitchFamily="2" charset="0"/>
            </a:endParaRPr>
          </a:p>
          <a:p>
            <a:pPr marL="457200" indent="-457200" eaLnBrk="1" hangingPunct="1">
              <a:buFont typeface="Wingdings" panose="05000000000000000000" pitchFamily="2" charset="2"/>
              <a:buChar char="ü"/>
              <a:defRPr/>
            </a:pPr>
            <a:r>
              <a:rPr lang="en-GB" altLang="en-US" sz="3200" dirty="0">
                <a:solidFill>
                  <a:srgbClr val="000000"/>
                </a:solidFill>
                <a:latin typeface="SassoonPrimaryType" pitchFamily="2" charset="0"/>
              </a:rPr>
              <a:t>Based on child’s individual needs</a:t>
            </a:r>
            <a:endParaRPr lang="en-US" altLang="en-US" sz="3200" dirty="0">
              <a:solidFill>
                <a:srgbClr val="000000"/>
              </a:solidFill>
              <a:latin typeface="SassoonPrimaryType" pitchFamily="2" charset="0"/>
            </a:endParaRPr>
          </a:p>
          <a:p>
            <a:pPr marL="457200" indent="-457200" eaLnBrk="1" hangingPunct="1">
              <a:buFont typeface="Wingdings" panose="05000000000000000000" pitchFamily="2" charset="2"/>
              <a:buChar char="ü"/>
              <a:defRPr/>
            </a:pPr>
            <a:r>
              <a:rPr lang="en-GB" altLang="en-US" sz="3200" dirty="0">
                <a:solidFill>
                  <a:srgbClr val="000000"/>
                </a:solidFill>
                <a:latin typeface="SassoonPrimaryType" pitchFamily="2" charset="0"/>
              </a:rPr>
              <a:t>Adult support and questioning extends learning</a:t>
            </a:r>
          </a:p>
          <a:p>
            <a:pPr marL="457200" indent="-457200" eaLnBrk="1" hangingPunct="1">
              <a:buFont typeface="Wingdings" panose="05000000000000000000" pitchFamily="2" charset="2"/>
              <a:buChar char="ü"/>
              <a:defRPr/>
            </a:pPr>
            <a:r>
              <a:rPr lang="en-GB" altLang="en-US" sz="3200" dirty="0">
                <a:solidFill>
                  <a:srgbClr val="000000"/>
                </a:solidFill>
                <a:latin typeface="SassoonPrimaryType" pitchFamily="2" charset="0"/>
              </a:rPr>
              <a:t>Planned using Topics</a:t>
            </a:r>
          </a:p>
          <a:p>
            <a:pPr marL="457200" indent="-457200" eaLnBrk="1" hangingPunct="1">
              <a:buFont typeface="Wingdings" panose="05000000000000000000" pitchFamily="2" charset="2"/>
              <a:buChar char="ü"/>
              <a:defRPr/>
            </a:pPr>
            <a:r>
              <a:rPr lang="en-GB" altLang="en-US" sz="3200" dirty="0">
                <a:solidFill>
                  <a:srgbClr val="000000"/>
                </a:solidFill>
                <a:latin typeface="SassoonPrimaryType" pitchFamily="2" charset="0"/>
              </a:rPr>
              <a:t>Incorporate children’s interests</a:t>
            </a:r>
          </a:p>
          <a:p>
            <a:pPr marL="457200" indent="-457200" eaLnBrk="1" hangingPunct="1">
              <a:buFont typeface="Wingdings" panose="05000000000000000000" pitchFamily="2" charset="2"/>
              <a:buChar char="ü"/>
              <a:defRPr/>
            </a:pPr>
            <a:r>
              <a:rPr lang="en-GB" altLang="en-US" sz="3200" dirty="0">
                <a:solidFill>
                  <a:srgbClr val="000000"/>
                </a:solidFill>
                <a:latin typeface="SassoonPrimaryType" pitchFamily="2" charset="0"/>
              </a:rPr>
              <a:t>Indoors and outdoors</a:t>
            </a:r>
          </a:p>
          <a:p>
            <a:pPr marL="457200" indent="-457200" eaLnBrk="1" hangingPunct="1">
              <a:buFont typeface="Wingdings" panose="05000000000000000000" pitchFamily="2" charset="2"/>
              <a:buChar char="ü"/>
              <a:defRPr/>
            </a:pPr>
            <a:endParaRPr lang="en-US" altLang="en-US" sz="2800" dirty="0">
              <a:solidFill>
                <a:srgbClr val="000000"/>
              </a:solidFill>
              <a:latin typeface="SassoonPrimaryType" pitchFamily="2" charset="0"/>
            </a:endParaRPr>
          </a:p>
          <a:p>
            <a:pPr marL="457200" indent="-457200" eaLnBrk="1" hangingPunct="1">
              <a:buFont typeface="Wingdings" panose="05000000000000000000" pitchFamily="2" charset="2"/>
              <a:buChar char="ü"/>
              <a:defRPr/>
            </a:pPr>
            <a:endParaRPr lang="en-US" altLang="en-US" dirty="0">
              <a:solidFill>
                <a:srgbClr val="000000"/>
              </a:solidFill>
              <a:latin typeface="SassoonPrimaryType" pitchFamily="2" charset="0"/>
            </a:endParaRPr>
          </a:p>
          <a:p>
            <a:pPr marL="457200" indent="-457200" eaLnBrk="1" hangingPunct="1">
              <a:buFont typeface="Wingdings" panose="05000000000000000000" pitchFamily="2" charset="2"/>
              <a:buChar char="ü"/>
              <a:defRPr/>
            </a:pPr>
            <a:endParaRPr lang="en-GB" altLang="en-US" sz="3200" b="1"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9AA69C9C-A00D-45DC-B2C6-90BC06BB0D4F}"/>
              </a:ext>
            </a:extLst>
          </p:cNvPr>
          <p:cNvSpPr>
            <a:spLocks noGrp="1"/>
          </p:cNvSpPr>
          <p:nvPr>
            <p:ph idx="1"/>
          </p:nvPr>
        </p:nvSpPr>
        <p:spPr>
          <a:xfrm>
            <a:off x="457200" y="1481138"/>
            <a:ext cx="3394075" cy="2884487"/>
          </a:xfrm>
        </p:spPr>
        <p:txBody>
          <a:bodyPr/>
          <a:lstStyle/>
          <a:p>
            <a:pPr>
              <a:defRPr/>
            </a:pPr>
            <a:r>
              <a:rPr lang="en-GB" altLang="en-US" dirty="0"/>
              <a:t>We have our own behaviour chart in EYFS and speak about the expectations in the classroom. </a:t>
            </a:r>
          </a:p>
          <a:p>
            <a:pPr marL="109537" indent="0">
              <a:buFont typeface="Wingdings 3" panose="05040102010807070707" pitchFamily="18" charset="2"/>
              <a:buNone/>
              <a:defRPr/>
            </a:pPr>
            <a:endParaRPr lang="en-GB" altLang="en-US" dirty="0"/>
          </a:p>
        </p:txBody>
      </p:sp>
      <p:sp>
        <p:nvSpPr>
          <p:cNvPr id="3" name="Title 2">
            <a:extLst>
              <a:ext uri="{FF2B5EF4-FFF2-40B4-BE49-F238E27FC236}">
                <a16:creationId xmlns:a16="http://schemas.microsoft.com/office/drawing/2014/main" id="{0E76997A-802C-4508-BE30-E58EB025D08B}"/>
              </a:ext>
            </a:extLst>
          </p:cNvPr>
          <p:cNvSpPr>
            <a:spLocks noGrp="1"/>
          </p:cNvSpPr>
          <p:nvPr>
            <p:ph type="title"/>
          </p:nvPr>
        </p:nvSpPr>
        <p:spPr/>
        <p:txBody>
          <a:bodyPr/>
          <a:lstStyle/>
          <a:p>
            <a:pPr>
              <a:defRPr/>
            </a:pPr>
            <a:r>
              <a:rPr lang="en-GB" dirty="0"/>
              <a:t>Behaviour chart</a:t>
            </a:r>
          </a:p>
        </p:txBody>
      </p:sp>
      <p:pic>
        <p:nvPicPr>
          <p:cNvPr id="33796" name="Picture 1">
            <a:extLst>
              <a:ext uri="{FF2B5EF4-FFF2-40B4-BE49-F238E27FC236}">
                <a16:creationId xmlns:a16="http://schemas.microsoft.com/office/drawing/2014/main" id="{CCE71A19-B39E-D7AA-9317-8EE7F67B8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561" r="8797" b="4691"/>
          <a:stretch>
            <a:fillRect/>
          </a:stretch>
        </p:blipFill>
        <p:spPr bwMode="auto">
          <a:xfrm>
            <a:off x="5940425" y="242888"/>
            <a:ext cx="1655763"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E8F36F05-3497-4285-DE91-FF5AFAD36081}"/>
              </a:ext>
            </a:extLst>
          </p:cNvPr>
          <p:cNvSpPr>
            <a:spLocks noGrp="1"/>
          </p:cNvSpPr>
          <p:nvPr>
            <p:ph idx="1"/>
          </p:nvPr>
        </p:nvSpPr>
        <p:spPr>
          <a:xfrm>
            <a:off x="457200" y="1166813"/>
            <a:ext cx="8229600" cy="4524375"/>
          </a:xfrm>
        </p:spPr>
        <p:txBody>
          <a:bodyPr/>
          <a:lstStyle/>
          <a:p>
            <a:r>
              <a:rPr lang="en-GB" altLang="en-US">
                <a:latin typeface="SassoonPrimaryType" pitchFamily="2" charset="0"/>
              </a:rPr>
              <a:t>Has a positive impact on children’s sense of wellbeing and development </a:t>
            </a:r>
          </a:p>
          <a:p>
            <a:r>
              <a:rPr lang="en-GB" altLang="en-US">
                <a:latin typeface="SassoonPrimaryType" pitchFamily="2" charset="0"/>
              </a:rPr>
              <a:t>Provides opportunities for doing things in different ways and on a larger scale than indoors</a:t>
            </a:r>
          </a:p>
          <a:p>
            <a:r>
              <a:rPr lang="en-GB" altLang="en-US">
                <a:latin typeface="SassoonPrimaryType" pitchFamily="2" charset="0"/>
              </a:rPr>
              <a:t>Gives children first-hand contact with the weather, changing seasons and the natural world</a:t>
            </a:r>
          </a:p>
        </p:txBody>
      </p:sp>
      <p:sp>
        <p:nvSpPr>
          <p:cNvPr id="3" name="Title 2">
            <a:extLst>
              <a:ext uri="{FF2B5EF4-FFF2-40B4-BE49-F238E27FC236}">
                <a16:creationId xmlns:a16="http://schemas.microsoft.com/office/drawing/2014/main" id="{9CECBEF7-6328-457D-8F1E-6E5BF3A4E0E5}"/>
              </a:ext>
            </a:extLst>
          </p:cNvPr>
          <p:cNvSpPr>
            <a:spLocks noGrp="1"/>
          </p:cNvSpPr>
          <p:nvPr>
            <p:ph type="title"/>
          </p:nvPr>
        </p:nvSpPr>
        <p:spPr>
          <a:xfrm>
            <a:off x="457200" y="98425"/>
            <a:ext cx="8229600" cy="1143000"/>
          </a:xfrm>
        </p:spPr>
        <p:txBody>
          <a:bodyPr/>
          <a:lstStyle/>
          <a:p>
            <a:pPr algn="ctr">
              <a:defRPr/>
            </a:pPr>
            <a:r>
              <a:rPr lang="en-GB" dirty="0">
                <a:latin typeface="SassoonPrimaryType" pitchFamily="2" charset="0"/>
              </a:rPr>
              <a:t>Outdoor learning </a:t>
            </a:r>
          </a:p>
        </p:txBody>
      </p:sp>
      <p:pic>
        <p:nvPicPr>
          <p:cNvPr id="34820" name="Picture 1">
            <a:extLst>
              <a:ext uri="{FF2B5EF4-FFF2-40B4-BE49-F238E27FC236}">
                <a16:creationId xmlns:a16="http://schemas.microsoft.com/office/drawing/2014/main" id="{051F4D3E-C3E3-654B-9A78-3EC9FF593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0" b="17500"/>
          <a:stretch>
            <a:fillRect/>
          </a:stretch>
        </p:blipFill>
        <p:spPr bwMode="auto">
          <a:xfrm>
            <a:off x="174625" y="4005263"/>
            <a:ext cx="37211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a:extLst>
              <a:ext uri="{FF2B5EF4-FFF2-40B4-BE49-F238E27FC236}">
                <a16:creationId xmlns:a16="http://schemas.microsoft.com/office/drawing/2014/main" id="{7B3D131E-9B3B-068E-27B8-7347FB243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5" y="4227513"/>
            <a:ext cx="246856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a:extLst>
              <a:ext uri="{FF2B5EF4-FFF2-40B4-BE49-F238E27FC236}">
                <a16:creationId xmlns:a16="http://schemas.microsoft.com/office/drawing/2014/main" id="{CEF3D1AD-D0E2-6105-EF24-1E2BA931A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25" y="3833813"/>
            <a:ext cx="218122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DC3AEBEB-2D57-477E-AEB8-CF79440CABCB}"/>
              </a:ext>
            </a:extLst>
          </p:cNvPr>
          <p:cNvSpPr>
            <a:spLocks noGrp="1" noChangeArrowheads="1"/>
          </p:cNvSpPr>
          <p:nvPr>
            <p:ph idx="1"/>
          </p:nvPr>
        </p:nvSpPr>
        <p:spPr>
          <a:xfrm>
            <a:off x="365125" y="584200"/>
            <a:ext cx="6697663" cy="5689600"/>
          </a:xfrm>
        </p:spPr>
        <p:txBody>
          <a:bodyPr/>
          <a:lstStyle/>
          <a:p>
            <a:pPr marL="107950" indent="0" eaLnBrk="1" hangingPunct="1">
              <a:buFont typeface="Wingdings 3" panose="05040102010807070707" pitchFamily="18" charset="2"/>
              <a:buNone/>
              <a:defRPr/>
            </a:pPr>
            <a:r>
              <a:rPr lang="en-GB" altLang="en-US" sz="2400" b="1" dirty="0">
                <a:effectLst>
                  <a:outerShdw blurRad="38100" dist="38100" dir="2700000" algn="tl">
                    <a:srgbClr val="C0C0C0"/>
                  </a:outerShdw>
                </a:effectLst>
                <a:latin typeface="SassoonPrimaryType"/>
              </a:rPr>
              <a:t>Number</a:t>
            </a:r>
            <a:endParaRPr lang="en-GB" altLang="en-US" sz="1000" b="1" dirty="0">
              <a:effectLst>
                <a:outerShdw blurRad="38100" dist="38100" dir="2700000" algn="tl">
                  <a:srgbClr val="C0C0C0"/>
                </a:outerShdw>
              </a:effectLst>
              <a:latin typeface="SassoonPrimaryType"/>
            </a:endParaRPr>
          </a:p>
          <a:p>
            <a:pPr marL="107950" indent="0" eaLnBrk="1" hangingPunct="1">
              <a:defRPr/>
            </a:pPr>
            <a:r>
              <a:rPr lang="en-GB" altLang="en-US" sz="2400" dirty="0">
                <a:latin typeface="SassoonPrimaryType"/>
              </a:rPr>
              <a:t> To count up to ten </a:t>
            </a:r>
          </a:p>
          <a:p>
            <a:pPr marL="107950" indent="0" eaLnBrk="1" hangingPunct="1">
              <a:defRPr/>
            </a:pPr>
            <a:r>
              <a:rPr lang="en-GB" altLang="en-US" sz="2400" dirty="0">
                <a:latin typeface="SassoonPrimaryType"/>
              </a:rPr>
              <a:t> Beginning to represent numbers using fingers, marks on paper or pictures</a:t>
            </a:r>
          </a:p>
          <a:p>
            <a:pPr marL="107950" indent="0" eaLnBrk="1" hangingPunct="1">
              <a:defRPr/>
            </a:pPr>
            <a:r>
              <a:rPr lang="en-GB" altLang="en-US" sz="2400" dirty="0">
                <a:latin typeface="SassoonPrimaryType"/>
              </a:rPr>
              <a:t> Numbers around the environment</a:t>
            </a:r>
          </a:p>
          <a:p>
            <a:pPr marL="107950" indent="0" eaLnBrk="1" hangingPunct="1">
              <a:defRPr/>
            </a:pPr>
            <a:endParaRPr lang="en-GB" altLang="en-US" sz="1200" dirty="0">
              <a:latin typeface="SassoonPrimaryType"/>
            </a:endParaRPr>
          </a:p>
          <a:p>
            <a:pPr marL="107950" indent="0" eaLnBrk="1" hangingPunct="1">
              <a:buFont typeface="Wingdings 3" panose="05040102010807070707" pitchFamily="18" charset="2"/>
              <a:buNone/>
              <a:defRPr/>
            </a:pPr>
            <a:r>
              <a:rPr lang="en-GB" altLang="en-US" sz="2400" b="1" dirty="0">
                <a:effectLst>
                  <a:outerShdw blurRad="38100" dist="38100" dir="2700000" algn="tl">
                    <a:srgbClr val="C0C0C0"/>
                  </a:outerShdw>
                </a:effectLst>
                <a:latin typeface="SassoonPrimaryType"/>
              </a:rPr>
              <a:t>Shape, space and measure</a:t>
            </a:r>
          </a:p>
          <a:p>
            <a:pPr marL="107950" indent="0" eaLnBrk="1" hangingPunct="1">
              <a:defRPr/>
            </a:pPr>
            <a:r>
              <a:rPr lang="en-GB" altLang="en-US" sz="2400" dirty="0">
                <a:latin typeface="SassoonPrimaryType"/>
              </a:rPr>
              <a:t> Use of mathematical language such as greater, smaller, heavier, lighter, more, less etc.</a:t>
            </a:r>
          </a:p>
          <a:p>
            <a:pPr marL="107950" indent="0" eaLnBrk="1" hangingPunct="1">
              <a:defRPr/>
            </a:pPr>
            <a:r>
              <a:rPr lang="en-GB" altLang="en-US" sz="2400" dirty="0">
                <a:latin typeface="SassoonPrimaryType"/>
              </a:rPr>
              <a:t> to develop skills in comparing and sorting objects</a:t>
            </a:r>
          </a:p>
          <a:p>
            <a:pPr marL="107950" indent="0" eaLnBrk="1" hangingPunct="1">
              <a:defRPr/>
            </a:pPr>
            <a:r>
              <a:rPr lang="en-GB" altLang="en-US" sz="2400" dirty="0">
                <a:latin typeface="SassoonPrimaryType"/>
              </a:rPr>
              <a:t>To develop </a:t>
            </a:r>
            <a:r>
              <a:rPr lang="en-GB" altLang="ja-JP" sz="2400" dirty="0">
                <a:latin typeface="SassoonPrimaryType"/>
              </a:rPr>
              <a:t>understanding of shape and size including 2D and 3D shapes</a:t>
            </a:r>
          </a:p>
          <a:p>
            <a:pPr marL="107950" indent="0" eaLnBrk="1" hangingPunct="1">
              <a:defRPr/>
            </a:pPr>
            <a:r>
              <a:rPr lang="en-GB" altLang="ja-JP" sz="2400" dirty="0">
                <a:latin typeface="SassoonPrimaryType"/>
                <a:sym typeface="Marker Felt" pitchFamily="2" charset="0"/>
              </a:rPr>
              <a:t>Positional language- behind, next to, in front, on top, inside etc.</a:t>
            </a:r>
            <a:endParaRPr lang="en-US" altLang="ja-JP" sz="2400" dirty="0">
              <a:latin typeface="SassoonPrimaryType"/>
              <a:sym typeface="Marker Felt" pitchFamily="2" charset="0"/>
            </a:endParaRPr>
          </a:p>
          <a:p>
            <a:pPr marL="107950" indent="0" eaLnBrk="1" hangingPunct="1">
              <a:defRPr/>
            </a:pPr>
            <a:endParaRPr lang="en-GB" altLang="en-US" sz="2400" dirty="0">
              <a:latin typeface="Comic Sans MS" pitchFamily="66" charset="0"/>
            </a:endParaRPr>
          </a:p>
          <a:p>
            <a:pPr marL="107950" indent="0" eaLnBrk="1" hangingPunct="1">
              <a:defRPr/>
            </a:pPr>
            <a:endParaRPr lang="en-GB" altLang="en-US" sz="2400" dirty="0">
              <a:latin typeface="Tempus Sans ITC" pitchFamily="82" charset="0"/>
            </a:endParaRPr>
          </a:p>
        </p:txBody>
      </p:sp>
      <p:sp>
        <p:nvSpPr>
          <p:cNvPr id="17410" name="Rectangle 2">
            <a:extLst>
              <a:ext uri="{FF2B5EF4-FFF2-40B4-BE49-F238E27FC236}">
                <a16:creationId xmlns:a16="http://schemas.microsoft.com/office/drawing/2014/main" id="{5997C174-AD95-4DC2-B929-CD5312B1DC10}"/>
              </a:ext>
            </a:extLst>
          </p:cNvPr>
          <p:cNvSpPr>
            <a:spLocks noGrp="1" noChangeArrowheads="1"/>
          </p:cNvSpPr>
          <p:nvPr>
            <p:ph type="title"/>
          </p:nvPr>
        </p:nvSpPr>
        <p:spPr>
          <a:xfrm>
            <a:off x="457200" y="148362"/>
            <a:ext cx="8229600" cy="648072"/>
          </a:xfrm>
        </p:spPr>
        <p:txBody>
          <a:bodyPr>
            <a:normAutofit fontScale="90000"/>
          </a:bodyPr>
          <a:lstStyle/>
          <a:p>
            <a:pPr eaLnBrk="1" fontAlgn="auto" hangingPunct="1">
              <a:spcAft>
                <a:spcPts val="0"/>
              </a:spcAft>
              <a:defRPr/>
            </a:pPr>
            <a:r>
              <a:rPr lang="en-GB" dirty="0">
                <a:latin typeface="SassoonPrimaryType" pitchFamily="2" charset="0"/>
                <a:ea typeface="+mj-ea"/>
                <a:cs typeface="+mj-cs"/>
              </a:rPr>
              <a:t>Nursery: Mathematical Development</a:t>
            </a:r>
          </a:p>
        </p:txBody>
      </p:sp>
      <p:pic>
        <p:nvPicPr>
          <p:cNvPr id="36868" name="Picture 1">
            <a:extLst>
              <a:ext uri="{FF2B5EF4-FFF2-40B4-BE49-F238E27FC236}">
                <a16:creationId xmlns:a16="http://schemas.microsoft.com/office/drawing/2014/main" id="{C4DA1F89-DE9B-C626-A5D2-D35C16AB7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341438"/>
            <a:ext cx="24479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C4E68-9763-45B3-9FC1-952DEF55E531}"/>
              </a:ext>
            </a:extLst>
          </p:cNvPr>
          <p:cNvSpPr>
            <a:spLocks noGrp="1"/>
          </p:cNvSpPr>
          <p:nvPr>
            <p:ph type="title"/>
          </p:nvPr>
        </p:nvSpPr>
        <p:spPr/>
        <p:txBody>
          <a:bodyPr/>
          <a:lstStyle/>
          <a:p>
            <a:pPr>
              <a:defRPr/>
            </a:pPr>
            <a:r>
              <a:rPr lang="en-GB" dirty="0">
                <a:latin typeface="SassoonPrimaryType" pitchFamily="2" charset="0"/>
              </a:rPr>
              <a:t>Maths: Key strategies </a:t>
            </a:r>
          </a:p>
        </p:txBody>
      </p:sp>
      <p:sp>
        <p:nvSpPr>
          <p:cNvPr id="38915" name="Content Placeholder 2">
            <a:extLst>
              <a:ext uri="{FF2B5EF4-FFF2-40B4-BE49-F238E27FC236}">
                <a16:creationId xmlns:a16="http://schemas.microsoft.com/office/drawing/2014/main" id="{1094C82C-92EA-6CD2-8DED-580A7030D052}"/>
              </a:ext>
            </a:extLst>
          </p:cNvPr>
          <p:cNvSpPr>
            <a:spLocks noGrp="1"/>
          </p:cNvSpPr>
          <p:nvPr>
            <p:ph idx="1"/>
          </p:nvPr>
        </p:nvSpPr>
        <p:spPr>
          <a:xfrm>
            <a:off x="457200" y="1481138"/>
            <a:ext cx="8362950" cy="4525962"/>
          </a:xfrm>
        </p:spPr>
        <p:txBody>
          <a:bodyPr/>
          <a:lstStyle/>
          <a:p>
            <a:pPr eaLnBrk="1" hangingPunct="1">
              <a:buFont typeface="Wingdings" panose="05000000000000000000" pitchFamily="2" charset="2"/>
              <a:buChar char="J"/>
            </a:pPr>
            <a:r>
              <a:rPr lang="en-GB" altLang="en-US" sz="3200">
                <a:solidFill>
                  <a:srgbClr val="000000"/>
                </a:solidFill>
                <a:latin typeface="SassoonPrimaryInfant" pitchFamily="2" charset="0"/>
                <a:sym typeface="Wingdings" panose="05000000000000000000" pitchFamily="2" charset="2"/>
              </a:rPr>
              <a:t> Concept of counting relies on 1:1 correspondence</a:t>
            </a:r>
          </a:p>
          <a:p>
            <a:pPr eaLnBrk="1" hangingPunct="1">
              <a:buFont typeface="Wingdings" panose="05000000000000000000" pitchFamily="2" charset="2"/>
              <a:buChar char="J"/>
            </a:pPr>
            <a:r>
              <a:rPr lang="en-GB" altLang="en-US" sz="3200">
                <a:solidFill>
                  <a:srgbClr val="000000"/>
                </a:solidFill>
                <a:latin typeface="SassoonPrimaryInfant" pitchFamily="2" charset="0"/>
                <a:sym typeface="Wingdings" panose="05000000000000000000" pitchFamily="2" charset="2"/>
              </a:rPr>
              <a:t> Develop reasoning: “How do you know that?” </a:t>
            </a:r>
          </a:p>
          <a:p>
            <a:pPr eaLnBrk="1" hangingPunct="1">
              <a:buFont typeface="Wingdings" panose="05000000000000000000" pitchFamily="2" charset="2"/>
              <a:buChar char="J"/>
            </a:pPr>
            <a:r>
              <a:rPr lang="en-GB" altLang="en-US" sz="3200">
                <a:solidFill>
                  <a:srgbClr val="000000"/>
                </a:solidFill>
                <a:latin typeface="SassoonPrimaryInfant" pitchFamily="2" charset="0"/>
                <a:sym typeface="Wingdings" panose="05000000000000000000" pitchFamily="2" charset="2"/>
              </a:rPr>
              <a:t> Modelling vocabulary</a:t>
            </a:r>
          </a:p>
          <a:p>
            <a:pPr eaLnBrk="1" hangingPunct="1">
              <a:buFont typeface="Wingdings" panose="05000000000000000000" pitchFamily="2" charset="2"/>
              <a:buChar char="J"/>
            </a:pPr>
            <a:r>
              <a:rPr lang="en-GB" altLang="en-US" sz="3200">
                <a:solidFill>
                  <a:srgbClr val="000000"/>
                </a:solidFill>
                <a:latin typeface="SassoonPrimaryInfant" pitchFamily="2" charset="0"/>
                <a:sym typeface="Wingdings" panose="05000000000000000000" pitchFamily="2" charset="2"/>
              </a:rPr>
              <a:t> Practical situations</a:t>
            </a:r>
          </a:p>
          <a:p>
            <a:pPr eaLnBrk="1" hangingPunct="1">
              <a:buFont typeface="Wingdings" panose="05000000000000000000" pitchFamily="2" charset="2"/>
              <a:buChar char="J"/>
            </a:pPr>
            <a:r>
              <a:rPr lang="en-GB" altLang="en-US" sz="3200">
                <a:solidFill>
                  <a:srgbClr val="000000"/>
                </a:solidFill>
                <a:latin typeface="SassoonPrimaryInfant" pitchFamily="2" charset="0"/>
                <a:sym typeface="Wingdings" panose="05000000000000000000" pitchFamily="2" charset="2"/>
              </a:rPr>
              <a:t> Addition and subtraction development</a:t>
            </a:r>
          </a:p>
          <a:p>
            <a:pPr eaLnBrk="1" hangingPunct="1">
              <a:buFont typeface="Wingdings" panose="05000000000000000000" pitchFamily="2" charset="2"/>
              <a:buChar char="J"/>
            </a:pPr>
            <a:r>
              <a:rPr lang="en-GB" altLang="en-US" sz="3200">
                <a:solidFill>
                  <a:srgbClr val="000000"/>
                </a:solidFill>
                <a:latin typeface="SassoonPrimaryInfant" pitchFamily="2" charset="0"/>
                <a:sym typeface="Wingdings" panose="05000000000000000000" pitchFamily="2" charset="2"/>
              </a:rPr>
              <a:t> Recording and representation in forms other   than numerals</a:t>
            </a:r>
          </a:p>
          <a:p>
            <a:pPr eaLnBrk="1" hangingPunct="1">
              <a:buFont typeface="Symbol" panose="05050102010706020507" pitchFamily="18" charset="2"/>
              <a:buNone/>
            </a:pPr>
            <a:endParaRPr lang="en-GB" altLang="en-US">
              <a:sym typeface="Wingdings" panose="05000000000000000000" pitchFamily="2" charset="2"/>
            </a:endParaRPr>
          </a:p>
          <a:p>
            <a:pPr eaLnBrk="1" hangingPunct="1">
              <a:buFont typeface="Wingdings" panose="05000000000000000000" pitchFamily="2" charset="2"/>
              <a:buChar char="J"/>
            </a:pPr>
            <a:endParaRPr lang="en-GB" altLang="en-US">
              <a:sym typeface="Wingdings" panose="05000000000000000000" pitchFamily="2"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CE4A9AFD-34CC-2CE7-4BB0-28E0258CBC2E}"/>
              </a:ext>
            </a:extLst>
          </p:cNvPr>
          <p:cNvSpPr>
            <a:spLocks noGrp="1"/>
          </p:cNvSpPr>
          <p:nvPr>
            <p:ph idx="1"/>
          </p:nvPr>
        </p:nvSpPr>
        <p:spPr>
          <a:xfrm>
            <a:off x="684213" y="1844675"/>
            <a:ext cx="8172450" cy="3676650"/>
          </a:xfrm>
        </p:spPr>
        <p:txBody>
          <a:bodyPr/>
          <a:lstStyle/>
          <a:p>
            <a:pPr indent="-255270" eaLnBrk="1" hangingPunct="1"/>
            <a:r>
              <a:rPr lang="en-GB" altLang="en-US" sz="3600" dirty="0">
                <a:latin typeface="SassoonPrimaryType"/>
                <a:ea typeface="MS PGothic"/>
                <a:sym typeface="Comic Sans MS" panose="030F0702030302020204" pitchFamily="66" charset="0"/>
              </a:rPr>
              <a:t>To give you a better understanding of your child’s learning this year</a:t>
            </a:r>
            <a:endParaRPr lang="en-US" dirty="0">
              <a:latin typeface="SassoonPrimaryType"/>
              <a:ea typeface="MS PGothic"/>
            </a:endParaRPr>
          </a:p>
          <a:p>
            <a:pPr indent="-255270" eaLnBrk="1" hangingPunct="1"/>
            <a:r>
              <a:rPr lang="en-GB" altLang="en-US" sz="3600" dirty="0">
                <a:latin typeface="SassoonPrimaryType"/>
                <a:ea typeface="MS PGothic"/>
                <a:sym typeface="Comic Sans MS" panose="030F0702030302020204" pitchFamily="66" charset="0"/>
              </a:rPr>
              <a:t>To share our aims</a:t>
            </a:r>
            <a:endParaRPr lang="en-GB" altLang="en-US" sz="3600" dirty="0">
              <a:latin typeface="SassoonPrimaryType"/>
              <a:ea typeface="MS PGothic"/>
            </a:endParaRPr>
          </a:p>
          <a:p>
            <a:pPr indent="-255270" eaLnBrk="1" hangingPunct="1"/>
            <a:r>
              <a:rPr lang="en-GB" altLang="en-US" sz="3600" dirty="0">
                <a:latin typeface="SassoonPrimaryType"/>
                <a:ea typeface="MS PGothic"/>
                <a:sym typeface="Comic Sans MS" panose="030F0702030302020204" pitchFamily="66" charset="0"/>
              </a:rPr>
              <a:t>To help parents/carers to feel empowered to support their children</a:t>
            </a:r>
            <a:endParaRPr lang="en-GB" altLang="en-US" sz="3600" dirty="0">
              <a:latin typeface="SassoonPrimaryType"/>
              <a:ea typeface="MS PGothic"/>
            </a:endParaRPr>
          </a:p>
          <a:p>
            <a:pPr indent="-255270" eaLnBrk="1" hangingPunct="1"/>
            <a:r>
              <a:rPr lang="en-GB" altLang="en-US" sz="3600" dirty="0">
                <a:latin typeface="SassoonPrimaryType"/>
                <a:ea typeface="MS PGothic"/>
                <a:sym typeface="Comic Sans MS" panose="030F0702030302020204" pitchFamily="66" charset="0"/>
              </a:rPr>
              <a:t>To give you the opportunity to ask questions</a:t>
            </a:r>
            <a:endParaRPr lang="en-US" altLang="en-US" sz="3600" dirty="0">
              <a:latin typeface="SassoonPrimaryType"/>
              <a:ea typeface="MS PGothic"/>
            </a:endParaRPr>
          </a:p>
        </p:txBody>
      </p:sp>
      <p:grpSp>
        <p:nvGrpSpPr>
          <p:cNvPr id="10243" name="Group 3">
            <a:extLst>
              <a:ext uri="{FF2B5EF4-FFF2-40B4-BE49-F238E27FC236}">
                <a16:creationId xmlns:a16="http://schemas.microsoft.com/office/drawing/2014/main" id="{338912FD-2564-ED45-D1C4-EA9DE9ABFBE9}"/>
              </a:ext>
            </a:extLst>
          </p:cNvPr>
          <p:cNvGrpSpPr>
            <a:grpSpLocks/>
          </p:cNvGrpSpPr>
          <p:nvPr/>
        </p:nvGrpSpPr>
        <p:grpSpPr bwMode="auto">
          <a:xfrm>
            <a:off x="0" y="188913"/>
            <a:ext cx="9144000" cy="1066800"/>
            <a:chOff x="0" y="188640"/>
            <a:chExt cx="9144000" cy="1067076"/>
          </a:xfrm>
        </p:grpSpPr>
        <p:pic>
          <p:nvPicPr>
            <p:cNvPr id="10244" name="Picture 5" descr="Screen Shot 2012-09-09 at 20.44.14.png">
              <a:extLst>
                <a:ext uri="{FF2B5EF4-FFF2-40B4-BE49-F238E27FC236}">
                  <a16:creationId xmlns:a16="http://schemas.microsoft.com/office/drawing/2014/main" id="{7493DADD-5D57-66F3-66F3-530ED241B327}"/>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188640"/>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0B6E2B30-A59B-41CC-BB64-85DC136A1AEC}"/>
                </a:ext>
              </a:extLst>
            </p:cNvPr>
            <p:cNvSpPr txBox="1">
              <a:spLocks noChangeArrowheads="1"/>
            </p:cNvSpPr>
            <p:nvPr/>
          </p:nvSpPr>
          <p:spPr>
            <a:xfrm>
              <a:off x="3419872" y="260648"/>
              <a:ext cx="5616624" cy="792088"/>
            </a:xfrm>
            <a:prstGeom prst="rect">
              <a:avLst/>
            </a:prstGeom>
          </p:spPr>
          <p:txBody>
            <a:bodyPr lIns="91440" tIns="45720" rIns="91440" bIns="4572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dirty="0">
                  <a:solidFill>
                    <a:schemeClr val="bg1"/>
                  </a:solidFill>
                  <a:latin typeface="SassoonPrimaryType"/>
                  <a:ea typeface="+mj-ea"/>
                </a:rPr>
                <a:t>Aims </a:t>
              </a:r>
              <a:endParaRPr lang="en-US" dirty="0">
                <a:solidFill>
                  <a:schemeClr val="bg1"/>
                </a:solidFill>
                <a:latin typeface="SassoonPrimaryType" pitchFamily="2" charset="0"/>
                <a:ea typeface="+mj-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C6633002-E054-44D4-8D9F-A6DF95603A88}"/>
              </a:ext>
            </a:extLst>
          </p:cNvPr>
          <p:cNvSpPr>
            <a:spLocks noGrp="1"/>
          </p:cNvSpPr>
          <p:nvPr>
            <p:ph idx="1"/>
          </p:nvPr>
        </p:nvSpPr>
        <p:spPr>
          <a:xfrm>
            <a:off x="611188" y="1484313"/>
            <a:ext cx="8229600" cy="4525962"/>
          </a:xfrm>
        </p:spPr>
        <p:txBody>
          <a:bodyPr/>
          <a:lstStyle/>
          <a:p>
            <a:pPr marL="109537" indent="0">
              <a:buFont typeface="Wingdings 3" panose="05040102010807070707" pitchFamily="18" charset="2"/>
              <a:buNone/>
              <a:defRPr/>
            </a:pPr>
            <a:r>
              <a:rPr lang="en-GB" sz="2800" b="1" dirty="0">
                <a:latin typeface="SassoonPrimaryType" pitchFamily="2" charset="0"/>
              </a:rPr>
              <a:t>Reading:</a:t>
            </a:r>
          </a:p>
          <a:p>
            <a:pPr marL="109537" indent="0">
              <a:buFont typeface="Wingdings 3" panose="05040102010807070707" pitchFamily="18" charset="2"/>
              <a:buNone/>
              <a:defRPr/>
            </a:pPr>
            <a:endParaRPr lang="en-GB" sz="1200" b="1" dirty="0">
              <a:latin typeface="SassoonPrimaryType" pitchFamily="2" charset="0"/>
            </a:endParaRPr>
          </a:p>
          <a:p>
            <a:pPr>
              <a:buFont typeface="Arial" panose="020B0604020202020204" pitchFamily="34" charset="0"/>
              <a:buChar char="•"/>
              <a:defRPr/>
            </a:pPr>
            <a:r>
              <a:rPr lang="en-GB" sz="2400" dirty="0">
                <a:latin typeface="SassoonPrimaryType" pitchFamily="2" charset="0"/>
              </a:rPr>
              <a:t>Has some favourite stories, rhymes, songs, poems or jingles</a:t>
            </a:r>
            <a:endParaRPr lang="en-GB" sz="2400" b="1" dirty="0">
              <a:latin typeface="SassoonPrimaryType" pitchFamily="2" charset="0"/>
            </a:endParaRPr>
          </a:p>
          <a:p>
            <a:pPr>
              <a:buFont typeface="Arial" panose="020B0604020202020204" pitchFamily="34" charset="0"/>
              <a:buChar char="•"/>
              <a:defRPr/>
            </a:pPr>
            <a:r>
              <a:rPr lang="en-GB" sz="2400" dirty="0">
                <a:latin typeface="SassoonPrimaryType" pitchFamily="2" charset="0"/>
              </a:rPr>
              <a:t>Joins in with repeated refrains and anticipates key events and phrases in rhymes and stories</a:t>
            </a:r>
          </a:p>
          <a:p>
            <a:pPr>
              <a:buFont typeface="Arial" panose="020B0604020202020204" pitchFamily="34" charset="0"/>
              <a:buChar char="•"/>
              <a:defRPr/>
            </a:pPr>
            <a:r>
              <a:rPr lang="en-GB" sz="2400" dirty="0">
                <a:latin typeface="SassoonPrimaryType" pitchFamily="2" charset="0"/>
              </a:rPr>
              <a:t>Recognises familiar words and signs such as own name</a:t>
            </a:r>
          </a:p>
          <a:p>
            <a:pPr marL="109537" indent="0">
              <a:buFont typeface="Wingdings 3" panose="05040102010807070707" pitchFamily="18" charset="2"/>
              <a:buNone/>
              <a:defRPr/>
            </a:pPr>
            <a:r>
              <a:rPr lang="en-GB" altLang="en-US" sz="2800" b="1" dirty="0">
                <a:latin typeface="SassoonPrimaryType" pitchFamily="2" charset="0"/>
              </a:rPr>
              <a:t>Writing: </a:t>
            </a:r>
          </a:p>
          <a:p>
            <a:pPr>
              <a:buFont typeface="Arial" panose="020B0604020202020204" pitchFamily="34" charset="0"/>
              <a:buChar char="•"/>
              <a:defRPr/>
            </a:pPr>
            <a:r>
              <a:rPr lang="en-GB" altLang="en-US" sz="2400" dirty="0">
                <a:latin typeface="SassoonPrimaryType" pitchFamily="2" charset="0"/>
              </a:rPr>
              <a:t>Mark making: s</a:t>
            </a:r>
            <a:r>
              <a:rPr lang="en-GB" sz="2400" dirty="0">
                <a:latin typeface="SassoonPrimaryType" pitchFamily="2" charset="0"/>
              </a:rPr>
              <a:t>ometimes gives meaning to marks as they draw and paint</a:t>
            </a:r>
          </a:p>
          <a:p>
            <a:pPr>
              <a:buFont typeface="Arial" panose="020B0604020202020204" pitchFamily="34" charset="0"/>
              <a:buChar char="•"/>
              <a:defRPr/>
            </a:pPr>
            <a:r>
              <a:rPr lang="en-GB" sz="2400" dirty="0">
                <a:latin typeface="SassoonPrimaryType" pitchFamily="2" charset="0"/>
              </a:rPr>
              <a:t>Ascribes meaning to marks that they see in different places</a:t>
            </a:r>
          </a:p>
          <a:p>
            <a:pPr marL="109537" indent="0">
              <a:buFont typeface="Wingdings 3" panose="05040102010807070707" pitchFamily="18" charset="2"/>
              <a:buNone/>
              <a:defRPr/>
            </a:pPr>
            <a:endParaRPr lang="en-US" altLang="en-US" sz="2000" dirty="0">
              <a:latin typeface="SassoonPrimaryType" pitchFamily="2" charset="0"/>
            </a:endParaRPr>
          </a:p>
        </p:txBody>
      </p:sp>
      <p:sp>
        <p:nvSpPr>
          <p:cNvPr id="3" name="Title 2">
            <a:extLst>
              <a:ext uri="{FF2B5EF4-FFF2-40B4-BE49-F238E27FC236}">
                <a16:creationId xmlns:a16="http://schemas.microsoft.com/office/drawing/2014/main" id="{E0139DE6-735B-4DF1-81D5-636A32B4C686}"/>
              </a:ext>
            </a:extLst>
          </p:cNvPr>
          <p:cNvSpPr>
            <a:spLocks noGrp="1"/>
          </p:cNvSpPr>
          <p:nvPr>
            <p:ph type="title"/>
          </p:nvPr>
        </p:nvSpPr>
        <p:spPr>
          <a:xfrm>
            <a:off x="251520" y="188640"/>
            <a:ext cx="8229600" cy="1143000"/>
          </a:xfrm>
        </p:spPr>
        <p:txBody>
          <a:bodyPr>
            <a:noAutofit/>
          </a:bodyPr>
          <a:lstStyle/>
          <a:p>
            <a:pPr>
              <a:defRPr/>
            </a:pPr>
            <a:r>
              <a:rPr lang="en-GB" sz="3600" dirty="0">
                <a:latin typeface="SassoonPrimaryType" pitchFamily="2" charset="0"/>
              </a:rPr>
              <a:t>Nursery: </a:t>
            </a:r>
            <a:br>
              <a:rPr lang="en-GB" sz="3600" dirty="0">
                <a:latin typeface="SassoonPrimaryType" pitchFamily="2" charset="0"/>
              </a:rPr>
            </a:br>
            <a:r>
              <a:rPr lang="en-GB" sz="3600" dirty="0">
                <a:latin typeface="SassoonPrimaryType" pitchFamily="2" charset="0"/>
              </a:rPr>
              <a:t>Literacy expectations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56E15-A44F-4583-988A-CB9F870E8D62}"/>
              </a:ext>
            </a:extLst>
          </p:cNvPr>
          <p:cNvSpPr>
            <a:spLocks noGrp="1"/>
          </p:cNvSpPr>
          <p:nvPr>
            <p:ph type="title"/>
          </p:nvPr>
        </p:nvSpPr>
        <p:spPr>
          <a:xfrm>
            <a:off x="323528" y="188640"/>
            <a:ext cx="8229600" cy="1143000"/>
          </a:xfrm>
        </p:spPr>
        <p:txBody>
          <a:bodyPr/>
          <a:lstStyle/>
          <a:p>
            <a:pPr>
              <a:defRPr/>
            </a:pPr>
            <a:r>
              <a:rPr lang="en-GB" dirty="0">
                <a:latin typeface="SassoonPrimaryType" pitchFamily="2" charset="0"/>
              </a:rPr>
              <a:t>Reading in the EYFS</a:t>
            </a:r>
          </a:p>
        </p:txBody>
      </p:sp>
      <p:sp>
        <p:nvSpPr>
          <p:cNvPr id="41987" name="Content Placeholder 2">
            <a:extLst>
              <a:ext uri="{FF2B5EF4-FFF2-40B4-BE49-F238E27FC236}">
                <a16:creationId xmlns:a16="http://schemas.microsoft.com/office/drawing/2014/main" id="{BDD8DF9A-956A-68A2-577F-EF2B851F890A}"/>
              </a:ext>
            </a:extLst>
          </p:cNvPr>
          <p:cNvSpPr>
            <a:spLocks noGrp="1"/>
          </p:cNvSpPr>
          <p:nvPr>
            <p:ph idx="1"/>
          </p:nvPr>
        </p:nvSpPr>
        <p:spPr>
          <a:xfrm>
            <a:off x="611188" y="1268413"/>
            <a:ext cx="8785225" cy="4237037"/>
          </a:xfrm>
        </p:spPr>
        <p:txBody>
          <a:bodyPr/>
          <a:lstStyle/>
          <a:p>
            <a:pPr eaLnBrk="1" hangingPunct="1">
              <a:buFont typeface="Wingdings" panose="05000000000000000000" pitchFamily="2" charset="2"/>
              <a:buChar char="J"/>
            </a:pPr>
            <a:r>
              <a:rPr lang="en-GB" altLang="en-US">
                <a:solidFill>
                  <a:srgbClr val="000000"/>
                </a:solidFill>
                <a:sym typeface="Wingdings" panose="05000000000000000000" pitchFamily="2" charset="2"/>
              </a:rPr>
              <a:t> </a:t>
            </a:r>
            <a:r>
              <a:rPr lang="en-GB" altLang="en-US" sz="2800">
                <a:solidFill>
                  <a:srgbClr val="000000"/>
                </a:solidFill>
                <a:latin typeface="SassoonPrimaryInfant" pitchFamily="2" charset="0"/>
                <a:sym typeface="Wingdings" panose="05000000000000000000" pitchFamily="2" charset="2"/>
              </a:rPr>
              <a:t>Story time </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Puppet/role play </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Environmental print</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Shared reading using big books/online resources</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Library time </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1:1 Reading</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Phonic sessions</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Guided Reading </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High Frequency Words (Word Wallet)</a:t>
            </a:r>
          </a:p>
          <a:p>
            <a:pPr eaLnBrk="1" hangingPunct="1">
              <a:buFont typeface="Wingdings" panose="05000000000000000000" pitchFamily="2" charset="2"/>
              <a:buChar char="J"/>
            </a:pPr>
            <a:r>
              <a:rPr lang="en-GB" altLang="en-US" sz="2800">
                <a:solidFill>
                  <a:srgbClr val="000000"/>
                </a:solidFill>
                <a:latin typeface="SassoonPrimaryInfant" pitchFamily="2" charset="0"/>
                <a:sym typeface="Wingdings" panose="05000000000000000000" pitchFamily="2" charset="2"/>
              </a:rPr>
              <a:t> Reading Buddy </a:t>
            </a:r>
          </a:p>
          <a:p>
            <a:pPr eaLnBrk="1" hangingPunct="1">
              <a:buFont typeface="Wingdings" panose="05000000000000000000" pitchFamily="2" charset="2"/>
              <a:buChar char="J"/>
            </a:pPr>
            <a:endParaRPr lang="en-GB" altLang="en-US" sz="3200">
              <a:sym typeface="Wingdings" panose="05000000000000000000" pitchFamily="2" charset="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9C1CD-E4F3-4528-8447-6AACFDAA87B5}"/>
              </a:ext>
            </a:extLst>
          </p:cNvPr>
          <p:cNvSpPr>
            <a:spLocks noGrp="1"/>
          </p:cNvSpPr>
          <p:nvPr>
            <p:ph type="title"/>
          </p:nvPr>
        </p:nvSpPr>
        <p:spPr/>
        <p:txBody>
          <a:bodyPr/>
          <a:lstStyle/>
          <a:p>
            <a:pPr>
              <a:defRPr/>
            </a:pPr>
            <a:r>
              <a:rPr lang="en-GB" dirty="0">
                <a:latin typeface="SassoonPrimaryType" pitchFamily="2" charset="0"/>
              </a:rPr>
              <a:t>Writing in the EYFS</a:t>
            </a:r>
          </a:p>
        </p:txBody>
      </p:sp>
      <p:sp>
        <p:nvSpPr>
          <p:cNvPr id="4" name="Content Placeholder 2">
            <a:extLst>
              <a:ext uri="{FF2B5EF4-FFF2-40B4-BE49-F238E27FC236}">
                <a16:creationId xmlns:a16="http://schemas.microsoft.com/office/drawing/2014/main" id="{4DD71F4F-C456-46FD-A0E3-9A64CCD9F9B0}"/>
              </a:ext>
            </a:extLst>
          </p:cNvPr>
          <p:cNvSpPr txBox="1">
            <a:spLocks/>
          </p:cNvSpPr>
          <p:nvPr/>
        </p:nvSpPr>
        <p:spPr bwMode="auto">
          <a:xfrm>
            <a:off x="395288" y="1247775"/>
            <a:ext cx="84963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S PGothic" pitchFamily="34" charset="-128"/>
                <a:cs typeface="MS PGothic"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S PGothic" pitchFamily="34" charset="-128"/>
                <a:cs typeface="MS PGothic" charset="0"/>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S PGothic" pitchFamily="34" charset="-128"/>
                <a:cs typeface="MS PGothic" charset="0"/>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S PGothic" pitchFamily="34" charset="-128"/>
                <a:cs typeface="MS PGothic" charset="0"/>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S PGothic" pitchFamily="34" charset="-128"/>
                <a:cs typeface="MS PGothic"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rgbClr val="31B6FD"/>
              </a:buClr>
              <a:buFont typeface="Wingdings"/>
              <a:buChar char="J"/>
              <a:defRPr/>
            </a:pPr>
            <a:r>
              <a:rPr lang="en-GB" sz="2800" dirty="0">
                <a:solidFill>
                  <a:srgbClr val="000000"/>
                </a:solidFill>
                <a:latin typeface="SassoonPrimaryInfant" pitchFamily="2" charset="0"/>
                <a:cs typeface="+mn-cs"/>
              </a:rPr>
              <a:t> Independent writing for a range of purposes</a:t>
            </a:r>
          </a:p>
          <a:p>
            <a:pPr marL="274320" indent="-274320" eaLnBrk="1" fontAlgn="auto" hangingPunct="1">
              <a:spcAft>
                <a:spcPts val="0"/>
              </a:spcAft>
              <a:buClr>
                <a:srgbClr val="31B6FD"/>
              </a:buClr>
              <a:buFont typeface="Wingdings"/>
              <a:buChar char="J"/>
              <a:defRPr/>
            </a:pPr>
            <a:r>
              <a:rPr lang="en-GB" sz="2800" dirty="0">
                <a:solidFill>
                  <a:srgbClr val="000000"/>
                </a:solidFill>
                <a:latin typeface="SassoonPrimaryInfant" pitchFamily="2" charset="0"/>
                <a:cs typeface="+mn-cs"/>
              </a:rPr>
              <a:t> Encouraging emergent writing and mark making</a:t>
            </a:r>
          </a:p>
          <a:p>
            <a:pPr marL="274320" indent="-274320" eaLnBrk="1" fontAlgn="auto" hangingPunct="1">
              <a:spcAft>
                <a:spcPts val="0"/>
              </a:spcAft>
              <a:buClr>
                <a:srgbClr val="31B6FD"/>
              </a:buClr>
              <a:buFont typeface="Wingdings"/>
              <a:buChar char="J"/>
              <a:defRPr/>
            </a:pPr>
            <a:r>
              <a:rPr lang="en-GB" sz="2800" dirty="0">
                <a:solidFill>
                  <a:srgbClr val="000000"/>
                </a:solidFill>
                <a:latin typeface="SassoonPrimaryInfant" pitchFamily="2" charset="0"/>
                <a:cs typeface="+mn-cs"/>
              </a:rPr>
              <a:t> Shared writing </a:t>
            </a:r>
          </a:p>
          <a:p>
            <a:pPr eaLnBrk="1" fontAlgn="auto" hangingPunct="1">
              <a:spcAft>
                <a:spcPts val="0"/>
              </a:spcAft>
              <a:buClr>
                <a:srgbClr val="31B6FD"/>
              </a:buClr>
              <a:buFont typeface="Wingdings" pitchFamily="2" charset="2"/>
              <a:buChar char="J"/>
              <a:defRPr/>
            </a:pPr>
            <a:r>
              <a:rPr lang="en-GB" sz="2800" dirty="0">
                <a:solidFill>
                  <a:srgbClr val="000000"/>
                </a:solidFill>
                <a:latin typeface="SassoonPrimaryInfant" pitchFamily="2" charset="0"/>
                <a:cs typeface="+mn-cs"/>
                <a:sym typeface="Wingdings" pitchFamily="2" charset="2"/>
              </a:rPr>
              <a:t> Adult directed w</a:t>
            </a:r>
            <a:r>
              <a:rPr lang="en-GB" sz="2800" dirty="0">
                <a:solidFill>
                  <a:srgbClr val="000000"/>
                </a:solidFill>
                <a:latin typeface="SassoonPrimaryInfant" pitchFamily="2" charset="0"/>
                <a:cs typeface="+mn-cs"/>
              </a:rPr>
              <a:t>riting tasks</a:t>
            </a:r>
          </a:p>
          <a:p>
            <a:pPr eaLnBrk="1" fontAlgn="auto" hangingPunct="1">
              <a:spcAft>
                <a:spcPts val="0"/>
              </a:spcAft>
              <a:buClr>
                <a:srgbClr val="31B6FD"/>
              </a:buClr>
              <a:buFont typeface="Wingdings" pitchFamily="2" charset="2"/>
              <a:buChar char="J"/>
              <a:defRPr/>
            </a:pPr>
            <a:r>
              <a:rPr lang="en-GB" sz="2800" dirty="0">
                <a:solidFill>
                  <a:srgbClr val="000000"/>
                </a:solidFill>
                <a:latin typeface="SassoonPrimaryInfant" pitchFamily="2" charset="0"/>
                <a:cs typeface="+mn-cs"/>
              </a:rPr>
              <a:t> Phonic sessions </a:t>
            </a:r>
          </a:p>
          <a:p>
            <a:pPr marL="274320" indent="-274320" eaLnBrk="1" fontAlgn="auto" hangingPunct="1">
              <a:spcAft>
                <a:spcPts val="0"/>
              </a:spcAft>
              <a:buClr>
                <a:srgbClr val="31B6FD"/>
              </a:buClr>
              <a:buFont typeface="Wingdings"/>
              <a:buChar char="J"/>
              <a:defRPr/>
            </a:pPr>
            <a:r>
              <a:rPr lang="en-GB" sz="2800" dirty="0">
                <a:solidFill>
                  <a:srgbClr val="000000"/>
                </a:solidFill>
                <a:latin typeface="SassoonPrimaryInfant" pitchFamily="2" charset="0"/>
                <a:cs typeface="+mn-cs"/>
              </a:rPr>
              <a:t> Encouraging phonetic sounding out of words </a:t>
            </a:r>
          </a:p>
          <a:p>
            <a:pPr marL="0" indent="0" eaLnBrk="1" fontAlgn="auto" hangingPunct="1">
              <a:spcAft>
                <a:spcPts val="0"/>
              </a:spcAft>
              <a:buClr>
                <a:srgbClr val="31B6FD"/>
              </a:buClr>
              <a:buFont typeface="Symbol" pitchFamily="18" charset="2"/>
              <a:buNone/>
              <a:defRPr/>
            </a:pPr>
            <a:r>
              <a:rPr lang="en-GB" sz="2800" dirty="0">
                <a:solidFill>
                  <a:srgbClr val="31B6FD"/>
                </a:solidFill>
                <a:latin typeface="SassoonPrimaryInfant" pitchFamily="2" charset="0"/>
                <a:cs typeface="+mn-cs"/>
                <a:sym typeface="Wingdings" pitchFamily="2" charset="2"/>
              </a:rPr>
              <a:t></a:t>
            </a:r>
            <a:r>
              <a:rPr lang="en-GB" sz="2800" dirty="0">
                <a:solidFill>
                  <a:srgbClr val="000000"/>
                </a:solidFill>
                <a:latin typeface="SassoonPrimaryInfant" pitchFamily="2" charset="0"/>
                <a:cs typeface="+mn-cs"/>
                <a:sym typeface="Wingdings" pitchFamily="2" charset="2"/>
              </a:rPr>
              <a:t> </a:t>
            </a:r>
            <a:r>
              <a:rPr lang="en-GB" sz="2800" dirty="0">
                <a:solidFill>
                  <a:srgbClr val="000000"/>
                </a:solidFill>
                <a:latin typeface="SassoonPrimaryInfant" pitchFamily="2" charset="0"/>
                <a:cs typeface="+mn-cs"/>
              </a:rPr>
              <a:t>Letter formation</a:t>
            </a:r>
          </a:p>
          <a:p>
            <a:pPr marL="0" indent="0" eaLnBrk="1" fontAlgn="auto" hangingPunct="1">
              <a:spcAft>
                <a:spcPts val="0"/>
              </a:spcAft>
              <a:buClr>
                <a:srgbClr val="31B6FD"/>
              </a:buClr>
              <a:buFont typeface="Symbol" pitchFamily="18" charset="2"/>
              <a:buNone/>
              <a:defRPr/>
            </a:pPr>
            <a:r>
              <a:rPr lang="en-GB" sz="2800" dirty="0">
                <a:solidFill>
                  <a:srgbClr val="31B6FD"/>
                </a:solidFill>
                <a:latin typeface="SassoonPrimaryInfant" pitchFamily="2" charset="0"/>
                <a:cs typeface="+mn-cs"/>
                <a:sym typeface="Wingdings" pitchFamily="2" charset="2"/>
              </a:rPr>
              <a:t></a:t>
            </a:r>
            <a:r>
              <a:rPr lang="en-GB" sz="2800" dirty="0">
                <a:solidFill>
                  <a:srgbClr val="000000"/>
                </a:solidFill>
                <a:latin typeface="SassoonPrimaryInfant" pitchFamily="2" charset="0"/>
                <a:cs typeface="+mn-cs"/>
                <a:sym typeface="Wingdings" pitchFamily="2" charset="2"/>
              </a:rPr>
              <a:t> </a:t>
            </a:r>
            <a:r>
              <a:rPr lang="en-GB" sz="2800" dirty="0">
                <a:solidFill>
                  <a:srgbClr val="000000"/>
                </a:solidFill>
                <a:latin typeface="SassoonPrimaryInfant" pitchFamily="2" charset="0"/>
                <a:cs typeface="+mn-cs"/>
              </a:rPr>
              <a:t>High frequency words</a:t>
            </a:r>
          </a:p>
          <a:p>
            <a:pPr marL="0" indent="0" eaLnBrk="1" fontAlgn="auto" hangingPunct="1">
              <a:spcAft>
                <a:spcPts val="0"/>
              </a:spcAft>
              <a:buClr>
                <a:srgbClr val="31B6FD"/>
              </a:buClr>
              <a:buFont typeface="Symbol" pitchFamily="18" charset="2"/>
              <a:buNone/>
              <a:defRPr/>
            </a:pPr>
            <a:r>
              <a:rPr lang="en-GB" sz="2800" dirty="0">
                <a:solidFill>
                  <a:srgbClr val="31B6FD"/>
                </a:solidFill>
                <a:latin typeface="SassoonPrimaryInfant" pitchFamily="2" charset="0"/>
                <a:cs typeface="+mn-cs"/>
                <a:sym typeface="Wingdings" pitchFamily="2" charset="2"/>
              </a:rPr>
              <a:t></a:t>
            </a:r>
            <a:r>
              <a:rPr lang="en-GB" sz="2800" dirty="0">
                <a:solidFill>
                  <a:srgbClr val="000000"/>
                </a:solidFill>
                <a:latin typeface="SassoonPrimaryInfant" pitchFamily="2" charset="0"/>
                <a:cs typeface="+mn-cs"/>
                <a:sym typeface="Wingdings" pitchFamily="2" charset="2"/>
              </a:rPr>
              <a:t> Support at home e.g. homework books in Reception</a:t>
            </a:r>
            <a:endParaRPr lang="en-US" sz="2800" dirty="0">
              <a:solidFill>
                <a:srgbClr val="000000"/>
              </a:solidFill>
              <a:latin typeface="Candar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B34C3DF0-64CA-436E-A757-8C45FF5E2CE7}"/>
              </a:ext>
            </a:extLst>
          </p:cNvPr>
          <p:cNvSpPr>
            <a:spLocks noGrp="1" noChangeArrowheads="1"/>
          </p:cNvSpPr>
          <p:nvPr>
            <p:ph idx="1"/>
          </p:nvPr>
        </p:nvSpPr>
        <p:spPr>
          <a:xfrm>
            <a:off x="250825" y="1700213"/>
            <a:ext cx="8713788" cy="4114800"/>
          </a:xfrm>
        </p:spPr>
        <p:txBody>
          <a:bodyPr/>
          <a:lstStyle/>
          <a:p>
            <a:pPr eaLnBrk="1" hangingPunct="1">
              <a:buFont typeface="Wingdings 3" charset="0"/>
              <a:buChar char=""/>
              <a:defRPr/>
            </a:pPr>
            <a:r>
              <a:rPr lang="en-GB" sz="2600" dirty="0">
                <a:latin typeface="SassoonPrimaryType"/>
                <a:ea typeface="ＭＳ Ｐゴシック" charset="0"/>
              </a:rPr>
              <a:t>Reading Books: 1 book to share every day – please record and comment in Reading Record (after half term)</a:t>
            </a:r>
          </a:p>
          <a:p>
            <a:pPr eaLnBrk="1" hangingPunct="1">
              <a:buFont typeface="Wingdings 3" charset="0"/>
              <a:buChar char=""/>
              <a:defRPr/>
            </a:pPr>
            <a:r>
              <a:rPr lang="en-GB" sz="2600" dirty="0">
                <a:latin typeface="SassoonPrimaryType"/>
                <a:ea typeface="ＭＳ Ｐゴシック" charset="0"/>
              </a:rPr>
              <a:t>Bedtime stories, sharing books, talking about the pictures</a:t>
            </a:r>
          </a:p>
          <a:p>
            <a:pPr eaLnBrk="1" hangingPunct="1">
              <a:buFont typeface="Wingdings 3" charset="0"/>
              <a:buChar char=""/>
              <a:defRPr/>
            </a:pPr>
            <a:r>
              <a:rPr lang="en-GB" sz="2600" dirty="0">
                <a:latin typeface="SassoonPrimaryType"/>
                <a:ea typeface="ＭＳ Ｐゴシック" charset="0"/>
              </a:rPr>
              <a:t>Encourage mark making, shopping lists, postcards etc.</a:t>
            </a:r>
          </a:p>
          <a:p>
            <a:pPr eaLnBrk="1" hangingPunct="1">
              <a:buFont typeface="Wingdings 3" charset="0"/>
              <a:buChar char=""/>
              <a:defRPr/>
            </a:pPr>
            <a:r>
              <a:rPr lang="en-GB" sz="2600" dirty="0">
                <a:latin typeface="SassoonPrimaryType"/>
                <a:ea typeface="ＭＳ Ｐゴシック" charset="0"/>
              </a:rPr>
              <a:t>Encourage children to talk</a:t>
            </a:r>
          </a:p>
          <a:p>
            <a:pPr eaLnBrk="1" hangingPunct="1">
              <a:buFont typeface="Wingdings 3" charset="0"/>
              <a:buChar char=""/>
              <a:defRPr/>
            </a:pPr>
            <a:r>
              <a:rPr lang="en-GB" sz="2600" dirty="0">
                <a:latin typeface="SassoonPrimaryType"/>
                <a:ea typeface="ＭＳ Ｐゴシック" charset="0"/>
              </a:rPr>
              <a:t>Practise counting at any time-climbing the stairs, shopping etc.</a:t>
            </a:r>
          </a:p>
          <a:p>
            <a:pPr eaLnBrk="1" hangingPunct="1">
              <a:buFont typeface="Wingdings 3" charset="0"/>
              <a:buChar char=""/>
              <a:defRPr/>
            </a:pPr>
            <a:r>
              <a:rPr lang="en-GB" sz="2600" dirty="0">
                <a:latin typeface="SassoonPrimaryType"/>
                <a:ea typeface="ＭＳ Ｐゴシック" charset="0"/>
              </a:rPr>
              <a:t>Play simple board games</a:t>
            </a:r>
          </a:p>
          <a:p>
            <a:pPr eaLnBrk="1" hangingPunct="1">
              <a:buFont typeface="Wingdings 3" charset="0"/>
              <a:buChar char=""/>
              <a:defRPr/>
            </a:pPr>
            <a:r>
              <a:rPr lang="en-GB" sz="2600" dirty="0">
                <a:latin typeface="SassoonPrimaryType"/>
                <a:ea typeface="ＭＳ Ｐゴシック" charset="0"/>
              </a:rPr>
              <a:t>Sing number rhymes and songs together</a:t>
            </a:r>
          </a:p>
          <a:p>
            <a:pPr marL="109537" indent="0" eaLnBrk="1" hangingPunct="1">
              <a:buFont typeface="Wingdings 3" panose="05040102010807070707" pitchFamily="18" charset="2"/>
              <a:buNone/>
              <a:defRPr/>
            </a:pPr>
            <a:endParaRPr lang="en-GB" sz="2600" dirty="0">
              <a:latin typeface="SassoonPrimaryType"/>
              <a:ea typeface="ＭＳ Ｐゴシック" charset="0"/>
            </a:endParaRPr>
          </a:p>
          <a:p>
            <a:pPr marL="109537" indent="0" eaLnBrk="1" hangingPunct="1">
              <a:buFont typeface="Wingdings 3" charset="0"/>
              <a:buNone/>
              <a:defRPr/>
            </a:pPr>
            <a:endParaRPr lang="en-GB" sz="1600" dirty="0">
              <a:latin typeface="Comic Sans MS" charset="0"/>
              <a:ea typeface="ＭＳ Ｐゴシック" charset="0"/>
            </a:endParaRPr>
          </a:p>
        </p:txBody>
      </p:sp>
      <p:sp>
        <p:nvSpPr>
          <p:cNvPr id="49154" name="Rectangle 2">
            <a:extLst>
              <a:ext uri="{FF2B5EF4-FFF2-40B4-BE49-F238E27FC236}">
                <a16:creationId xmlns:a16="http://schemas.microsoft.com/office/drawing/2014/main" id="{D45A4B16-B0C1-4CE1-A706-70C6C560110E}"/>
              </a:ext>
            </a:extLst>
          </p:cNvPr>
          <p:cNvSpPr>
            <a:spLocks noGrp="1" noChangeArrowheads="1"/>
          </p:cNvSpPr>
          <p:nvPr>
            <p:ph type="title"/>
          </p:nvPr>
        </p:nvSpPr>
        <p:spPr/>
        <p:txBody>
          <a:bodyPr/>
          <a:lstStyle/>
          <a:p>
            <a:pPr eaLnBrk="1" fontAlgn="auto" hangingPunct="1">
              <a:spcAft>
                <a:spcPts val="0"/>
              </a:spcAft>
              <a:defRPr/>
            </a:pPr>
            <a:r>
              <a:rPr lang="en-GB" sz="3200" dirty="0">
                <a:latin typeface="SassoonPrimaryType" pitchFamily="2" charset="0"/>
                <a:ea typeface="+mj-ea"/>
                <a:cs typeface="+mj-cs"/>
              </a:rPr>
              <a:t>Nursery: What can you do to help your child’s learning?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039A71EC-C9E3-1DF3-4EFA-B6960CD26F0E}"/>
              </a:ext>
            </a:extLst>
          </p:cNvPr>
          <p:cNvSpPr>
            <a:spLocks noGrp="1"/>
          </p:cNvSpPr>
          <p:nvPr>
            <p:ph idx="1"/>
          </p:nvPr>
        </p:nvSpPr>
        <p:spPr>
          <a:xfrm>
            <a:off x="301625" y="1052513"/>
            <a:ext cx="8229600" cy="4525962"/>
          </a:xfrm>
        </p:spPr>
        <p:txBody>
          <a:bodyPr/>
          <a:lstStyle/>
          <a:p>
            <a:r>
              <a:rPr lang="en-GB" altLang="en-US">
                <a:latin typeface="SassoonPrimaryType" pitchFamily="2" charset="0"/>
              </a:rPr>
              <a:t>Form lower-case letters correctly</a:t>
            </a:r>
          </a:p>
          <a:p>
            <a:r>
              <a:rPr lang="en-GB" altLang="en-US">
                <a:latin typeface="SassoonPrimaryType" pitchFamily="2" charset="0"/>
              </a:rPr>
              <a:t>Know and form capital letters</a:t>
            </a:r>
          </a:p>
          <a:p>
            <a:endParaRPr lang="en-GB" altLang="en-US">
              <a:latin typeface="SassoonPrimaryType" pitchFamily="2" charset="0"/>
            </a:endParaRPr>
          </a:p>
          <a:p>
            <a:endParaRPr lang="en-GB" altLang="en-US"/>
          </a:p>
        </p:txBody>
      </p:sp>
      <p:sp>
        <p:nvSpPr>
          <p:cNvPr id="3" name="Title 2">
            <a:extLst>
              <a:ext uri="{FF2B5EF4-FFF2-40B4-BE49-F238E27FC236}">
                <a16:creationId xmlns:a16="http://schemas.microsoft.com/office/drawing/2014/main" id="{9FC53E06-B015-427B-B16C-401D69BB4588}"/>
              </a:ext>
            </a:extLst>
          </p:cNvPr>
          <p:cNvSpPr>
            <a:spLocks noGrp="1"/>
          </p:cNvSpPr>
          <p:nvPr>
            <p:ph type="title"/>
          </p:nvPr>
        </p:nvSpPr>
        <p:spPr>
          <a:xfrm>
            <a:off x="526815" y="28636"/>
            <a:ext cx="8229600" cy="1143000"/>
          </a:xfrm>
        </p:spPr>
        <p:txBody>
          <a:bodyPr/>
          <a:lstStyle/>
          <a:p>
            <a:pPr algn="ctr">
              <a:defRPr/>
            </a:pPr>
            <a:r>
              <a:rPr lang="en-GB" sz="4000" dirty="0">
                <a:latin typeface="SassoonPrimaryType" pitchFamily="2" charset="0"/>
              </a:rPr>
              <a:t>Handwriting – EYFS </a:t>
            </a:r>
          </a:p>
        </p:txBody>
      </p:sp>
      <p:sp>
        <p:nvSpPr>
          <p:cNvPr id="46084" name="Rectangle 4">
            <a:extLst>
              <a:ext uri="{FF2B5EF4-FFF2-40B4-BE49-F238E27FC236}">
                <a16:creationId xmlns:a16="http://schemas.microsoft.com/office/drawing/2014/main" id="{54102BDE-2502-1D60-FC48-7ECE7B060F09}"/>
              </a:ext>
            </a:extLst>
          </p:cNvPr>
          <p:cNvSpPr>
            <a:spLocks noChangeArrowheads="1"/>
          </p:cNvSpPr>
          <p:nvPr/>
        </p:nvSpPr>
        <p:spPr bwMode="auto">
          <a:xfrm>
            <a:off x="1042988" y="4724400"/>
            <a:ext cx="8424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lvl="1" algn="ctr" eaLnBrk="1" hangingPunct="1">
              <a:spcBef>
                <a:spcPct val="0"/>
              </a:spcBef>
              <a:buClrTx/>
              <a:buFontTx/>
              <a:buNone/>
            </a:pPr>
            <a:endParaRPr lang="en-GB" altLang="en-US" sz="2400">
              <a:latin typeface="SassoonPrimaryInfant" pitchFamily="2" charset="0"/>
              <a:hlinkClick r:id="rId3"/>
            </a:endParaRPr>
          </a:p>
          <a:p>
            <a:pPr lvl="1" algn="ctr" eaLnBrk="1" hangingPunct="1">
              <a:spcBef>
                <a:spcPct val="0"/>
              </a:spcBef>
              <a:buClrTx/>
              <a:buFontTx/>
              <a:buNone/>
            </a:pPr>
            <a:endParaRPr lang="en-GB" altLang="en-US" sz="2400">
              <a:latin typeface="SassoonPrimaryInfant" pitchFamily="2" charset="0"/>
              <a:hlinkClick r:id="rId3"/>
            </a:endParaRPr>
          </a:p>
          <a:p>
            <a:pPr lvl="1" algn="ctr" eaLnBrk="1" hangingPunct="1">
              <a:spcBef>
                <a:spcPct val="0"/>
              </a:spcBef>
              <a:buClrTx/>
              <a:buFontTx/>
              <a:buNone/>
            </a:pPr>
            <a:r>
              <a:rPr lang="en-GB" altLang="en-US" sz="2400">
                <a:latin typeface="SassoonPrimaryInfant" pitchFamily="2" charset="0"/>
                <a:hlinkClick r:id="rId3"/>
              </a:rPr>
              <a:t>SJA website: handwriting, school script and rhymes</a:t>
            </a:r>
            <a:endParaRPr lang="en-GB" altLang="en-US" sz="2400">
              <a:latin typeface="SassoonPrimaryInfant" pitchFamily="2" charset="0"/>
            </a:endParaRPr>
          </a:p>
          <a:p>
            <a:pPr lvl="1" algn="ctr" eaLnBrk="1" hangingPunct="1">
              <a:spcBef>
                <a:spcPct val="0"/>
              </a:spcBef>
              <a:buClrTx/>
              <a:buFontTx/>
              <a:buNone/>
            </a:pPr>
            <a:endParaRPr lang="en-GB" altLang="en-US" sz="2400">
              <a:latin typeface="SassoonPrimaryInfant" pitchFamily="2" charset="0"/>
            </a:endParaRPr>
          </a:p>
        </p:txBody>
      </p:sp>
      <p:pic>
        <p:nvPicPr>
          <p:cNvPr id="46085" name="Picture 5">
            <a:extLst>
              <a:ext uri="{FF2B5EF4-FFF2-40B4-BE49-F238E27FC236}">
                <a16:creationId xmlns:a16="http://schemas.microsoft.com/office/drawing/2014/main" id="{C82B7A50-4AF1-25BC-E184-D8AD28E19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50" y="2060575"/>
            <a:ext cx="54514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217C00-8378-43D8-8430-320E81E21D59}"/>
              </a:ext>
            </a:extLst>
          </p:cNvPr>
          <p:cNvSpPr>
            <a:spLocks noGrp="1"/>
          </p:cNvSpPr>
          <p:nvPr>
            <p:ph type="title"/>
          </p:nvPr>
        </p:nvSpPr>
        <p:spPr/>
        <p:txBody>
          <a:bodyPr/>
          <a:lstStyle/>
          <a:p>
            <a:pPr algn="ctr">
              <a:defRPr/>
            </a:pPr>
            <a:r>
              <a:rPr lang="en-GB" dirty="0">
                <a:latin typeface="SassoonPrimaryType" pitchFamily="2" charset="0"/>
              </a:rPr>
              <a:t>Handwriting Formation</a:t>
            </a:r>
          </a:p>
        </p:txBody>
      </p:sp>
      <p:pic>
        <p:nvPicPr>
          <p:cNvPr id="48131" name="Content Placeholder 6">
            <a:extLst>
              <a:ext uri="{FF2B5EF4-FFF2-40B4-BE49-F238E27FC236}">
                <a16:creationId xmlns:a16="http://schemas.microsoft.com/office/drawing/2014/main" id="{2F383EE7-80CE-7C95-16A8-5ED75D7046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1125538"/>
            <a:ext cx="4968875" cy="4032250"/>
          </a:xfrm>
        </p:spPr>
      </p:pic>
      <p:pic>
        <p:nvPicPr>
          <p:cNvPr id="48132" name="Content Placeholder 7">
            <a:extLst>
              <a:ext uri="{FF2B5EF4-FFF2-40B4-BE49-F238E27FC236}">
                <a16:creationId xmlns:a16="http://schemas.microsoft.com/office/drawing/2014/main" id="{EB3E5504-7BC3-886A-574E-285BE79769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1989138"/>
            <a:ext cx="430212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8BDA0-D243-490D-B2D5-7DAC3D0CA81F}"/>
              </a:ext>
            </a:extLst>
          </p:cNvPr>
          <p:cNvSpPr>
            <a:spLocks noGrp="1"/>
          </p:cNvSpPr>
          <p:nvPr>
            <p:ph type="title"/>
          </p:nvPr>
        </p:nvSpPr>
        <p:spPr/>
        <p:txBody>
          <a:bodyPr/>
          <a:lstStyle/>
          <a:p>
            <a:pPr algn="ctr">
              <a:defRPr/>
            </a:pPr>
            <a:r>
              <a:rPr lang="en-GB" sz="4000" dirty="0"/>
              <a:t>Learning Resources at home</a:t>
            </a:r>
          </a:p>
        </p:txBody>
      </p:sp>
      <p:pic>
        <p:nvPicPr>
          <p:cNvPr id="49155" name="Picture 2">
            <a:extLst>
              <a:ext uri="{FF2B5EF4-FFF2-40B4-BE49-F238E27FC236}">
                <a16:creationId xmlns:a16="http://schemas.microsoft.com/office/drawing/2014/main" id="{F736F63B-EF35-BA75-DB8A-CFD386E1D7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92763" y="4300538"/>
            <a:ext cx="3019425" cy="1714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49156" name="Picture 3">
            <a:extLst>
              <a:ext uri="{FF2B5EF4-FFF2-40B4-BE49-F238E27FC236}">
                <a16:creationId xmlns:a16="http://schemas.microsoft.com/office/drawing/2014/main" id="{E89695FB-383C-3C5E-1B51-CEE1DC10F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2565400"/>
            <a:ext cx="24669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4">
            <a:extLst>
              <a:ext uri="{FF2B5EF4-FFF2-40B4-BE49-F238E27FC236}">
                <a16:creationId xmlns:a16="http://schemas.microsoft.com/office/drawing/2014/main" id="{5AE9603C-608E-9332-3CED-992441A52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675" y="1247775"/>
            <a:ext cx="2179638"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a:extLst>
              <a:ext uri="{FF2B5EF4-FFF2-40B4-BE49-F238E27FC236}">
                <a16:creationId xmlns:a16="http://schemas.microsoft.com/office/drawing/2014/main" id="{63357E85-1300-4B57-891D-DC4DF5559EFC}"/>
              </a:ext>
            </a:extLst>
          </p:cNvPr>
          <p:cNvSpPr txBox="1">
            <a:spLocks/>
          </p:cNvSpPr>
          <p:nvPr/>
        </p:nvSpPr>
        <p:spPr bwMode="auto">
          <a:xfrm>
            <a:off x="457200" y="1241425"/>
            <a:ext cx="5407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en-US" altLang="en-US" sz="2800" dirty="0">
                <a:latin typeface="SassoonPrimaryInfant" pitchFamily="2" charset="0"/>
              </a:rPr>
              <a:t>Your child’s LGfL log-in will be send home</a:t>
            </a:r>
          </a:p>
          <a:p>
            <a:pPr>
              <a:defRPr/>
            </a:pPr>
            <a:r>
              <a:rPr lang="en-US" altLang="en-US" sz="2800" dirty="0">
                <a:latin typeface="SassoonPrimaryInfant" pitchFamily="2" charset="0"/>
              </a:rPr>
              <a:t>Access interactive resources across all areas of learning via free LGfL website</a:t>
            </a:r>
          </a:p>
          <a:p>
            <a:pPr marL="109537" indent="0">
              <a:buFont typeface="Wingdings 3" pitchFamily="18" charset="2"/>
              <a:buNone/>
              <a:defRPr/>
            </a:pPr>
            <a:r>
              <a:rPr lang="en-US" altLang="en-US" sz="2800" dirty="0">
                <a:latin typeface="SassoonPrimaryInfant" pitchFamily="2" charset="0"/>
              </a:rPr>
              <a:t>  </a:t>
            </a:r>
          </a:p>
        </p:txBody>
      </p:sp>
      <p:pic>
        <p:nvPicPr>
          <p:cNvPr id="49159" name="Picture 5">
            <a:extLst>
              <a:ext uri="{FF2B5EF4-FFF2-40B4-BE49-F238E27FC236}">
                <a16:creationId xmlns:a16="http://schemas.microsoft.com/office/drawing/2014/main" id="{ABE90422-1651-CC3B-E304-7273B9484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263" y="5702300"/>
            <a:ext cx="3300412"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0" name="Picture 1">
            <a:extLst>
              <a:ext uri="{FF2B5EF4-FFF2-40B4-BE49-F238E27FC236}">
                <a16:creationId xmlns:a16="http://schemas.microsoft.com/office/drawing/2014/main" id="{703C7F82-615E-D653-21FD-4E1E25B404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575" y="3654425"/>
            <a:ext cx="27971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18641532-AEB8-4320-B008-AEE9CF9B4D1A}"/>
              </a:ext>
            </a:extLst>
          </p:cNvPr>
          <p:cNvSpPr>
            <a:spLocks noGrp="1" noChangeArrowheads="1"/>
          </p:cNvSpPr>
          <p:nvPr>
            <p:ph idx="1"/>
          </p:nvPr>
        </p:nvSpPr>
        <p:spPr>
          <a:xfrm>
            <a:off x="323850" y="1052513"/>
            <a:ext cx="8229600" cy="5116512"/>
          </a:xfrm>
        </p:spPr>
        <p:txBody>
          <a:bodyPr/>
          <a:lstStyle/>
          <a:p>
            <a:pPr indent="-255270" eaLnBrk="1" hangingPunct="1">
              <a:lnSpc>
                <a:spcPct val="90000"/>
              </a:lnSpc>
              <a:defRPr/>
            </a:pPr>
            <a:r>
              <a:rPr lang="en-GB" altLang="en-US" sz="2400" dirty="0">
                <a:latin typeface="SassoonPrimaryInfant"/>
                <a:ea typeface="MS PGothic"/>
              </a:rPr>
              <a:t>Please let us know if someone different is collecting your child or call the office!</a:t>
            </a:r>
          </a:p>
          <a:p>
            <a:pPr marL="109220" indent="0" eaLnBrk="1" hangingPunct="1">
              <a:lnSpc>
                <a:spcPct val="90000"/>
              </a:lnSpc>
              <a:buFont typeface="Wingdings 3" panose="05040102010807070707" pitchFamily="18" charset="2"/>
              <a:buNone/>
              <a:defRPr/>
            </a:pPr>
            <a:endParaRPr lang="en-GB" altLang="en-US" sz="2400" dirty="0">
              <a:latin typeface="SassoonPrimaryInfant" pitchFamily="2" charset="0"/>
            </a:endParaRPr>
          </a:p>
          <a:p>
            <a:pPr indent="-255270" eaLnBrk="1" hangingPunct="1">
              <a:lnSpc>
                <a:spcPct val="90000"/>
              </a:lnSpc>
              <a:defRPr/>
            </a:pPr>
            <a:r>
              <a:rPr lang="en-GB" altLang="en-US" sz="2400" dirty="0">
                <a:latin typeface="SassoonPrimaryInfant"/>
                <a:ea typeface="MS PGothic"/>
              </a:rPr>
              <a:t>Please ensure </a:t>
            </a:r>
            <a:r>
              <a:rPr lang="en-GB" altLang="en-US" sz="2400" b="1" u="sng" dirty="0">
                <a:latin typeface="SassoonPrimaryInfant"/>
                <a:ea typeface="MS PGothic"/>
              </a:rPr>
              <a:t>all</a:t>
            </a:r>
            <a:r>
              <a:rPr lang="en-GB" altLang="en-US" sz="2400" dirty="0">
                <a:latin typeface="SassoonPrimaryInfant"/>
                <a:ea typeface="MS PGothic"/>
              </a:rPr>
              <a:t> clothing and water bottles are named </a:t>
            </a:r>
          </a:p>
          <a:p>
            <a:pPr indent="-255270" eaLnBrk="1" hangingPunct="1">
              <a:lnSpc>
                <a:spcPct val="90000"/>
              </a:lnSpc>
              <a:defRPr/>
            </a:pPr>
            <a:endParaRPr lang="en-GB" altLang="en-US" sz="2400" dirty="0">
              <a:latin typeface="SassoonPrimaryInfant" pitchFamily="2" charset="0"/>
            </a:endParaRPr>
          </a:p>
          <a:p>
            <a:pPr eaLnBrk="1" hangingPunct="1">
              <a:lnSpc>
                <a:spcPct val="90000"/>
              </a:lnSpc>
              <a:defRPr/>
            </a:pPr>
            <a:r>
              <a:rPr lang="en-GB" altLang="en-US" sz="2400" dirty="0">
                <a:latin typeface="SassoonPrimaryInfant"/>
                <a:ea typeface="MS PGothic"/>
              </a:rPr>
              <a:t>Please ensure you bring a spare set of clothes into nursery</a:t>
            </a:r>
          </a:p>
          <a:p>
            <a:pPr indent="-255270" eaLnBrk="1" hangingPunct="1">
              <a:lnSpc>
                <a:spcPct val="90000"/>
              </a:lnSpc>
              <a:defRPr/>
            </a:pPr>
            <a:endParaRPr lang="en-GB" altLang="en-US" sz="2400" dirty="0">
              <a:latin typeface="SassoonPrimaryInfant" pitchFamily="2" charset="0"/>
            </a:endParaRPr>
          </a:p>
          <a:p>
            <a:pPr indent="-255270" eaLnBrk="1" hangingPunct="1">
              <a:lnSpc>
                <a:spcPct val="90000"/>
              </a:lnSpc>
              <a:defRPr/>
            </a:pPr>
            <a:r>
              <a:rPr lang="en-GB" altLang="en-US" sz="2400" dirty="0">
                <a:latin typeface="SassoonPrimaryInfant"/>
                <a:ea typeface="MS PGothic"/>
              </a:rPr>
              <a:t>Please assist your child in using cutlery </a:t>
            </a:r>
            <a:r>
              <a:rPr lang="en-GB" altLang="en-US" sz="2400" b="1" dirty="0">
                <a:latin typeface="SassoonPrimaryInfant"/>
                <a:ea typeface="MS PGothic"/>
              </a:rPr>
              <a:t>independently </a:t>
            </a:r>
            <a:r>
              <a:rPr lang="en-GB" altLang="en-US" sz="2400" dirty="0">
                <a:latin typeface="SassoonPrimaryInfant"/>
                <a:ea typeface="MS PGothic"/>
              </a:rPr>
              <a:t>to encourage them to eat during lunchtime</a:t>
            </a:r>
          </a:p>
          <a:p>
            <a:pPr indent="-255270" eaLnBrk="1" hangingPunct="1">
              <a:lnSpc>
                <a:spcPct val="90000"/>
              </a:lnSpc>
              <a:defRPr/>
            </a:pPr>
            <a:endParaRPr lang="en-GB" altLang="en-US" sz="2400" dirty="0">
              <a:latin typeface="SassoonPrimaryInfant" pitchFamily="2" charset="0"/>
            </a:endParaRPr>
          </a:p>
          <a:p>
            <a:pPr indent="-255270" eaLnBrk="1" hangingPunct="1">
              <a:lnSpc>
                <a:spcPct val="90000"/>
              </a:lnSpc>
              <a:defRPr/>
            </a:pPr>
            <a:r>
              <a:rPr lang="en-GB" altLang="en-US" sz="2400" dirty="0">
                <a:latin typeface="SassoonPrimaryInfant"/>
                <a:ea typeface="MS PGothic"/>
              </a:rPr>
              <a:t>Please wear closed toe shoes to nursery and if you want you can bring a spare pair of wellies to leave in school </a:t>
            </a:r>
            <a:endParaRPr lang="en-GB" altLang="en-US" sz="2400" dirty="0">
              <a:latin typeface="SassoonPrimaryInfant" pitchFamily="2" charset="0"/>
            </a:endParaRPr>
          </a:p>
          <a:p>
            <a:pPr marL="109537" indent="0" eaLnBrk="1" hangingPunct="1">
              <a:lnSpc>
                <a:spcPct val="90000"/>
              </a:lnSpc>
              <a:buFont typeface="Wingdings 3" panose="05040102010807070707" pitchFamily="18" charset="2"/>
              <a:buNone/>
              <a:defRPr/>
            </a:pPr>
            <a:endParaRPr lang="en-GB" altLang="en-US" sz="2600" dirty="0">
              <a:latin typeface="SassoonPrimaryInfant" pitchFamily="2" charset="0"/>
            </a:endParaRPr>
          </a:p>
          <a:p>
            <a:pPr marL="109537" indent="0" eaLnBrk="1" hangingPunct="1">
              <a:lnSpc>
                <a:spcPct val="90000"/>
              </a:lnSpc>
              <a:buFont typeface="Wingdings 3" panose="05040102010807070707" pitchFamily="18" charset="2"/>
              <a:buNone/>
              <a:defRPr/>
            </a:pPr>
            <a:endParaRPr lang="en-GB" altLang="en-US" sz="2600" dirty="0">
              <a:latin typeface="SassoonPrimaryInfant" pitchFamily="2" charset="0"/>
            </a:endParaRPr>
          </a:p>
          <a:p>
            <a:pPr eaLnBrk="1" hangingPunct="1">
              <a:lnSpc>
                <a:spcPct val="90000"/>
              </a:lnSpc>
              <a:buFont typeface="Wingdings 3" panose="05040102010807070707" pitchFamily="18" charset="2"/>
              <a:buNone/>
              <a:defRPr/>
            </a:pPr>
            <a:endParaRPr lang="en-GB" altLang="en-US" sz="2800" u="sng" dirty="0">
              <a:latin typeface="SassoonPrimaryInfant" pitchFamily="2" charset="0"/>
            </a:endParaRPr>
          </a:p>
        </p:txBody>
      </p:sp>
      <p:sp>
        <p:nvSpPr>
          <p:cNvPr id="51202" name="Rectangle 2">
            <a:extLst>
              <a:ext uri="{FF2B5EF4-FFF2-40B4-BE49-F238E27FC236}">
                <a16:creationId xmlns:a16="http://schemas.microsoft.com/office/drawing/2014/main" id="{B9960699-4650-4E51-AA34-1F2A4B1286A9}"/>
              </a:ext>
            </a:extLst>
          </p:cNvPr>
          <p:cNvSpPr>
            <a:spLocks noGrp="1" noChangeArrowheads="1"/>
          </p:cNvSpPr>
          <p:nvPr>
            <p:ph type="title"/>
          </p:nvPr>
        </p:nvSpPr>
        <p:spPr>
          <a:xfrm>
            <a:off x="457200" y="274638"/>
            <a:ext cx="8229600" cy="634082"/>
          </a:xfrm>
        </p:spPr>
        <p:txBody>
          <a:bodyPr>
            <a:normAutofit fontScale="90000"/>
          </a:bodyPr>
          <a:lstStyle/>
          <a:p>
            <a:pPr eaLnBrk="1" fontAlgn="auto" hangingPunct="1">
              <a:spcAft>
                <a:spcPts val="0"/>
              </a:spcAft>
              <a:defRPr/>
            </a:pPr>
            <a:r>
              <a:rPr lang="en-GB" dirty="0">
                <a:latin typeface="SassoonPrimaryType" pitchFamily="2" charset="0"/>
                <a:ea typeface="+mj-ea"/>
                <a:cs typeface="+mj-cs"/>
              </a:rPr>
              <a:t>Other matters…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82027F65-2E5C-6D3F-DB1F-DDD8393EB166}"/>
              </a:ext>
            </a:extLst>
          </p:cNvPr>
          <p:cNvSpPr>
            <a:spLocks noGrp="1"/>
          </p:cNvSpPr>
          <p:nvPr>
            <p:ph idx="1"/>
          </p:nvPr>
        </p:nvSpPr>
        <p:spPr>
          <a:xfrm>
            <a:off x="165100" y="1535113"/>
            <a:ext cx="8856663" cy="4972050"/>
          </a:xfrm>
        </p:spPr>
        <p:txBody>
          <a:bodyPr/>
          <a:lstStyle/>
          <a:p>
            <a:pPr marL="107950" indent="0">
              <a:buFont typeface="Wingdings 3" panose="05040102010807070707" pitchFamily="18" charset="2"/>
              <a:buNone/>
            </a:pPr>
            <a:endParaRPr lang="en-GB" altLang="en-US" sz="2800">
              <a:latin typeface="SassoonPrimaryType" pitchFamily="2" charset="0"/>
            </a:endParaRPr>
          </a:p>
          <a:p>
            <a:pPr marL="107950" indent="0">
              <a:buFont typeface="Wingdings 3" panose="05040102010807070707" pitchFamily="18" charset="2"/>
              <a:buNone/>
            </a:pPr>
            <a:r>
              <a:rPr lang="en-GB" altLang="en-US" sz="2800">
                <a:latin typeface="SassoonPrimaryType" pitchFamily="2" charset="0"/>
              </a:rPr>
              <a:t>Miss Tibbs– EYFS Lead and Reception teacher</a:t>
            </a:r>
          </a:p>
          <a:p>
            <a:pPr marL="107950" indent="0">
              <a:buFont typeface="Wingdings 3" panose="05040102010807070707" pitchFamily="18" charset="2"/>
              <a:buNone/>
            </a:pPr>
            <a:endParaRPr lang="en-GB" altLang="en-US" sz="2800">
              <a:latin typeface="SassoonPrimaryType" pitchFamily="2" charset="0"/>
            </a:endParaRPr>
          </a:p>
          <a:p>
            <a:pPr marL="107950" indent="0">
              <a:buFont typeface="Wingdings 3" panose="05040102010807070707" pitchFamily="18" charset="2"/>
              <a:buNone/>
            </a:pPr>
            <a:r>
              <a:rPr lang="en-GB" altLang="en-US" sz="2800">
                <a:latin typeface="SassoonPrimaryType" pitchFamily="2" charset="0"/>
              </a:rPr>
              <a:t>Ms Kelly– Nursery teacher </a:t>
            </a:r>
          </a:p>
          <a:p>
            <a:pPr marL="107950" indent="0">
              <a:buFont typeface="Wingdings 3" panose="05040102010807070707" pitchFamily="18" charset="2"/>
              <a:buNone/>
            </a:pPr>
            <a:endParaRPr lang="en-GB" altLang="en-US" sz="2800">
              <a:latin typeface="SassoonPrimaryType" pitchFamily="2" charset="0"/>
            </a:endParaRPr>
          </a:p>
          <a:p>
            <a:pPr marL="107950" indent="0">
              <a:buFont typeface="Wingdings 3" panose="05040102010807070707" pitchFamily="18" charset="2"/>
              <a:buNone/>
            </a:pPr>
            <a:r>
              <a:rPr lang="en-GB" altLang="en-US" sz="2800">
                <a:latin typeface="SassoonPrimaryType" pitchFamily="2" charset="0"/>
              </a:rPr>
              <a:t>Ms Desci – Lead Early Years Practitioner</a:t>
            </a:r>
          </a:p>
          <a:p>
            <a:pPr marL="107950" indent="0">
              <a:buFont typeface="Wingdings 3" panose="05040102010807070707" pitchFamily="18" charset="2"/>
              <a:buNone/>
            </a:pPr>
            <a:endParaRPr lang="en-GB" altLang="en-US" sz="2800">
              <a:latin typeface="SassoonPrimaryType" pitchFamily="2" charset="0"/>
            </a:endParaRPr>
          </a:p>
          <a:p>
            <a:pPr marL="107950" indent="0">
              <a:buFont typeface="Wingdings 3" panose="05040102010807070707" pitchFamily="18" charset="2"/>
              <a:buNone/>
            </a:pPr>
            <a:r>
              <a:rPr lang="en-GB" altLang="en-US" sz="2800">
                <a:latin typeface="SassoonPrimaryType" pitchFamily="2" charset="0"/>
              </a:rPr>
              <a:t>Ms Carty – Nursery Nurse </a:t>
            </a:r>
          </a:p>
          <a:p>
            <a:pPr marL="107950" indent="0">
              <a:buFont typeface="Wingdings 3" panose="05040102010807070707" pitchFamily="18" charset="2"/>
              <a:buNone/>
            </a:pPr>
            <a:endParaRPr lang="en-GB" altLang="en-US" sz="2800">
              <a:latin typeface="SassoonPrimaryType" pitchFamily="2" charset="0"/>
            </a:endParaRPr>
          </a:p>
          <a:p>
            <a:pPr marL="107950" indent="0">
              <a:buFont typeface="Wingdings 3" panose="05040102010807070707" pitchFamily="18" charset="2"/>
              <a:buNone/>
            </a:pPr>
            <a:endParaRPr lang="en-GB" altLang="en-US"/>
          </a:p>
        </p:txBody>
      </p:sp>
      <p:sp>
        <p:nvSpPr>
          <p:cNvPr id="3" name="Title 2">
            <a:extLst>
              <a:ext uri="{FF2B5EF4-FFF2-40B4-BE49-F238E27FC236}">
                <a16:creationId xmlns:a16="http://schemas.microsoft.com/office/drawing/2014/main" id="{AD244A27-84BF-4E80-8038-AF7B02DE1E18}"/>
              </a:ext>
            </a:extLst>
          </p:cNvPr>
          <p:cNvSpPr>
            <a:spLocks noGrp="1"/>
          </p:cNvSpPr>
          <p:nvPr>
            <p:ph type="title"/>
          </p:nvPr>
        </p:nvSpPr>
        <p:spPr>
          <a:xfrm>
            <a:off x="478775" y="875253"/>
            <a:ext cx="8229600" cy="1143000"/>
          </a:xfrm>
        </p:spPr>
        <p:txBody>
          <a:bodyPr/>
          <a:lstStyle/>
          <a:p>
            <a:pPr algn="ctr">
              <a:defRPr/>
            </a:pPr>
            <a:r>
              <a:rPr lang="en-GB" sz="4800" dirty="0">
                <a:solidFill>
                  <a:srgbClr val="002060"/>
                </a:solidFill>
                <a:effectLst/>
                <a:latin typeface="SassoonPrimaryType" pitchFamily="2" charset="0"/>
                <a:ea typeface="+mj-ea"/>
                <a:cs typeface="+mj-cs"/>
              </a:rPr>
              <a:t>Introductions</a:t>
            </a:r>
            <a:endParaRPr lang="en-GB" sz="6000" dirty="0">
              <a:solidFill>
                <a:srgbClr val="002060"/>
              </a:solidFill>
              <a:latin typeface="SassoonPrimaryType" pitchFamily="2" charset="0"/>
            </a:endParaRPr>
          </a:p>
        </p:txBody>
      </p:sp>
      <p:grpSp>
        <p:nvGrpSpPr>
          <p:cNvPr id="12292" name="Group 3">
            <a:extLst>
              <a:ext uri="{FF2B5EF4-FFF2-40B4-BE49-F238E27FC236}">
                <a16:creationId xmlns:a16="http://schemas.microsoft.com/office/drawing/2014/main" id="{547511C9-FECF-8065-92EE-4D976453E681}"/>
              </a:ext>
            </a:extLst>
          </p:cNvPr>
          <p:cNvGrpSpPr>
            <a:grpSpLocks/>
          </p:cNvGrpSpPr>
          <p:nvPr/>
        </p:nvGrpSpPr>
        <p:grpSpPr bwMode="auto">
          <a:xfrm>
            <a:off x="0" y="0"/>
            <a:ext cx="9144000" cy="1066800"/>
            <a:chOff x="0" y="188640"/>
            <a:chExt cx="9144000" cy="1067076"/>
          </a:xfrm>
        </p:grpSpPr>
        <p:pic>
          <p:nvPicPr>
            <p:cNvPr id="12296" name="Picture 5" descr="Screen Shot 2012-09-09 at 20.44.14.png">
              <a:extLst>
                <a:ext uri="{FF2B5EF4-FFF2-40B4-BE49-F238E27FC236}">
                  <a16:creationId xmlns:a16="http://schemas.microsoft.com/office/drawing/2014/main" id="{1223C46B-E173-3196-CA44-C557EB953043}"/>
                </a:ext>
              </a:extLst>
            </p:cNvPr>
            <p:cNvPicPr>
              <a:picLocks noChangeAspect="1"/>
            </p:cNvPicPr>
            <p:nvPr/>
          </p:nvPicPr>
          <p:blipFill>
            <a:blip r:embed="rId2">
              <a:extLst>
                <a:ext uri="{28A0092B-C50C-407E-A947-70E740481C1C}">
                  <a14:useLocalDpi xmlns:a14="http://schemas.microsoft.com/office/drawing/2010/main" val="0"/>
                </a:ext>
              </a:extLst>
            </a:blip>
            <a:srcRect b="3200"/>
            <a:stretch>
              <a:fillRect/>
            </a:stretch>
          </p:blipFill>
          <p:spPr bwMode="auto">
            <a:xfrm>
              <a:off x="0" y="188640"/>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ABD28C4-CDCA-4933-8209-3C2E76894627}"/>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dirty="0">
                  <a:solidFill>
                    <a:schemeClr val="bg1"/>
                  </a:solidFill>
                  <a:latin typeface="SassoonPrimaryType" pitchFamily="2" charset="0"/>
                  <a:ea typeface="+mj-ea"/>
                </a:rPr>
                <a:t>Aims of the Session</a:t>
              </a:r>
              <a:endParaRPr lang="en-US" dirty="0">
                <a:solidFill>
                  <a:schemeClr val="bg1"/>
                </a:solidFill>
                <a:latin typeface="SassoonPrimaryType" pitchFamily="2" charset="0"/>
                <a:ea typeface="+mj-ea"/>
              </a:endParaRPr>
            </a:p>
          </p:txBody>
        </p:sp>
      </p:grpSp>
      <p:pic>
        <p:nvPicPr>
          <p:cNvPr id="12293" name="Picture 6">
            <a:extLst>
              <a:ext uri="{FF2B5EF4-FFF2-40B4-BE49-F238E27FC236}">
                <a16:creationId xmlns:a16="http://schemas.microsoft.com/office/drawing/2014/main" id="{26EEF372-E831-4408-FDE1-FAE2B2712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220" b="10880"/>
          <a:stretch>
            <a:fillRect/>
          </a:stretch>
        </p:blipFill>
        <p:spPr bwMode="auto">
          <a:xfrm>
            <a:off x="4211638" y="2681288"/>
            <a:ext cx="98901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a:extLst>
              <a:ext uri="{FF2B5EF4-FFF2-40B4-BE49-F238E27FC236}">
                <a16:creationId xmlns:a16="http://schemas.microsoft.com/office/drawing/2014/main" id="{6327803C-72AB-672B-4192-08451381B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425" y="3644900"/>
            <a:ext cx="11096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a:extLst>
              <a:ext uri="{FF2B5EF4-FFF2-40B4-BE49-F238E27FC236}">
                <a16:creationId xmlns:a16="http://schemas.microsoft.com/office/drawing/2014/main" id="{10884FCB-F1D1-A22C-EB04-5A4999442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0271" b="2481"/>
          <a:stretch>
            <a:fillRect/>
          </a:stretch>
        </p:blipFill>
        <p:spPr bwMode="auto">
          <a:xfrm>
            <a:off x="4324350" y="4648200"/>
            <a:ext cx="9890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D5BCB98-16C8-9C01-2565-E0C0ADAD8BF7}"/>
              </a:ext>
            </a:extLst>
          </p:cNvPr>
          <p:cNvSpPr>
            <a:spLocks noChangeArrowheads="1"/>
          </p:cNvSpPr>
          <p:nvPr/>
        </p:nvSpPr>
        <p:spPr bwMode="auto">
          <a:xfrm>
            <a:off x="179388" y="1462088"/>
            <a:ext cx="842486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20000"/>
              </a:spcBef>
              <a:buClr>
                <a:srgbClr val="000000"/>
              </a:buClr>
              <a:buSzTx/>
              <a:buFont typeface="Comic Sans MS" panose="030F0702030302020204" pitchFamily="66" charset="0"/>
              <a:buChar char="•"/>
            </a:pPr>
            <a:r>
              <a:rPr lang="en-US" altLang="en-US" sz="2400">
                <a:latin typeface="SassoonPrimaryType" pitchFamily="2" charset="0"/>
                <a:cs typeface="Lucida Sans Unicode" panose="020B0602030504020204" pitchFamily="34" charset="0"/>
                <a:sym typeface="Comic Sans MS" panose="030F0702030302020204" pitchFamily="66" charset="0"/>
              </a:rPr>
              <a:t>The </a:t>
            </a:r>
            <a:r>
              <a:rPr lang="en-US" altLang="en-US" sz="2800">
                <a:latin typeface="SassoonPrimaryType" pitchFamily="2" charset="0"/>
                <a:cs typeface="Lucida Sans Unicode" panose="020B0602030504020204" pitchFamily="34" charset="0"/>
                <a:sym typeface="Comic Sans MS" panose="030F0702030302020204" pitchFamily="66" charset="0"/>
              </a:rPr>
              <a:t>EYFS is the stage of education for children from </a:t>
            </a:r>
            <a:r>
              <a:rPr lang="en-US" altLang="en-US" sz="2800">
                <a:solidFill>
                  <a:srgbClr val="666699"/>
                </a:solidFill>
                <a:latin typeface="SassoonPrimaryType" pitchFamily="2" charset="0"/>
                <a:cs typeface="Lucida Sans Unicode" panose="020B0602030504020204" pitchFamily="34" charset="0"/>
                <a:sym typeface="Comic Sans MS" panose="030F0702030302020204" pitchFamily="66" charset="0"/>
              </a:rPr>
              <a:t>birth</a:t>
            </a:r>
            <a:r>
              <a:rPr lang="en-US" altLang="en-US" sz="2800">
                <a:latin typeface="SassoonPrimaryType" pitchFamily="2" charset="0"/>
                <a:cs typeface="Lucida Sans Unicode" panose="020B0602030504020204" pitchFamily="34" charset="0"/>
                <a:sym typeface="Comic Sans MS" panose="030F0702030302020204" pitchFamily="66" charset="0"/>
              </a:rPr>
              <a:t> to the </a:t>
            </a:r>
            <a:r>
              <a:rPr lang="en-US" altLang="en-US" sz="2800">
                <a:solidFill>
                  <a:srgbClr val="666699"/>
                </a:solidFill>
                <a:latin typeface="SassoonPrimaryType" pitchFamily="2" charset="0"/>
                <a:cs typeface="Lucida Sans Unicode" panose="020B0602030504020204" pitchFamily="34" charset="0"/>
                <a:sym typeface="Comic Sans MS" panose="030F0702030302020204" pitchFamily="66" charset="0"/>
              </a:rPr>
              <a:t>end of the Reception year</a:t>
            </a:r>
            <a:endParaRPr lang="en-US" altLang="en-US" sz="2800">
              <a:latin typeface="SassoonPrimaryType" pitchFamily="2" charset="0"/>
              <a:cs typeface="Lucida Sans Unicode" panose="020B0602030504020204" pitchFamily="34" charset="0"/>
              <a:sym typeface="Comic Sans MS" panose="030F0702030302020204" pitchFamily="66" charset="0"/>
            </a:endParaRPr>
          </a:p>
          <a:p>
            <a:pPr algn="ctr" eaLnBrk="1" hangingPunct="1">
              <a:spcBef>
                <a:spcPct val="20000"/>
              </a:spcBef>
              <a:buClrTx/>
              <a:buSzTx/>
              <a:buFont typeface="Times New Roman" panose="02020603050405020304" pitchFamily="18" charset="0"/>
              <a:buNone/>
            </a:pPr>
            <a:endParaRPr lang="en-US" altLang="en-US" sz="1000">
              <a:latin typeface="SassoonPrimaryType" pitchFamily="2" charset="0"/>
              <a:cs typeface="Lucida Sans Unicode" panose="020B0602030504020204" pitchFamily="34" charset="0"/>
              <a:sym typeface="Comic Sans MS" panose="030F0702030302020204" pitchFamily="66" charset="0"/>
            </a:endParaRPr>
          </a:p>
          <a:p>
            <a:pPr algn="ctr" eaLnBrk="1" hangingPunct="1">
              <a:spcBef>
                <a:spcPct val="20000"/>
              </a:spcBef>
              <a:buClr>
                <a:srgbClr val="000000"/>
              </a:buClr>
              <a:buSzTx/>
              <a:buFont typeface="Comic Sans MS" panose="030F0702030302020204" pitchFamily="66" charset="0"/>
              <a:buChar char="•"/>
            </a:pPr>
            <a:r>
              <a:rPr lang="en-US" altLang="en-US" sz="2800">
                <a:latin typeface="SassoonPrimaryType" pitchFamily="2" charset="0"/>
                <a:cs typeface="Lucida Sans Unicode" panose="020B0602030504020204" pitchFamily="34" charset="0"/>
                <a:sym typeface="Comic Sans MS" panose="030F0702030302020204" pitchFamily="66" charset="0"/>
              </a:rPr>
              <a:t> It is based on the recognition that children learn best through </a:t>
            </a:r>
            <a:r>
              <a:rPr lang="en-US" altLang="en-US" sz="2800">
                <a:solidFill>
                  <a:srgbClr val="666699"/>
                </a:solidFill>
                <a:latin typeface="SassoonPrimaryType" pitchFamily="2" charset="0"/>
                <a:cs typeface="Lucida Sans Unicode" panose="020B0602030504020204" pitchFamily="34" charset="0"/>
                <a:sym typeface="Comic Sans MS" panose="030F0702030302020204" pitchFamily="66" charset="0"/>
              </a:rPr>
              <a:t>play and active learning</a:t>
            </a:r>
            <a:endParaRPr lang="en-US" altLang="en-US" sz="2800">
              <a:latin typeface="SassoonPrimaryType" pitchFamily="2" charset="0"/>
              <a:cs typeface="Lucida Sans Unicode" panose="020B0602030504020204" pitchFamily="34" charset="0"/>
              <a:sym typeface="Comic Sans MS" panose="030F0702030302020204" pitchFamily="66" charset="0"/>
            </a:endParaRPr>
          </a:p>
        </p:txBody>
      </p:sp>
      <p:sp>
        <p:nvSpPr>
          <p:cNvPr id="4" name="Rectangle 3">
            <a:extLst>
              <a:ext uri="{FF2B5EF4-FFF2-40B4-BE49-F238E27FC236}">
                <a16:creationId xmlns:a16="http://schemas.microsoft.com/office/drawing/2014/main" id="{E5ADB5E3-7A48-4EEB-8B85-436AFFF707FC}"/>
              </a:ext>
            </a:extLst>
          </p:cNvPr>
          <p:cNvSpPr/>
          <p:nvPr/>
        </p:nvSpPr>
        <p:spPr>
          <a:xfrm>
            <a:off x="427038" y="3789363"/>
            <a:ext cx="8613775" cy="2184400"/>
          </a:xfrm>
          <a:prstGeom prst="rect">
            <a:avLst/>
          </a:prstGeom>
        </p:spPr>
        <p:txBody>
          <a:bodyPr>
            <a:spAutoFit/>
          </a:bodyPr>
          <a:lstStyle>
            <a:lvl1pPr marL="382588" indent="-342900" eaLnBrk="0" hangingPunct="0">
              <a:defRPr sz="2400">
                <a:solidFill>
                  <a:schemeClr val="tx1"/>
                </a:solidFill>
                <a:latin typeface="Comic Sans MS" pitchFamily="66" charset="0"/>
                <a:ea typeface="MS PGothic" pitchFamily="34" charset="-128"/>
              </a:defRPr>
            </a:lvl1pPr>
            <a:lvl2pPr marL="742950" indent="-285750" eaLnBrk="0" hangingPunct="0">
              <a:defRPr sz="2400">
                <a:solidFill>
                  <a:schemeClr val="tx1"/>
                </a:solidFill>
                <a:latin typeface="Comic Sans MS" pitchFamily="66" charset="0"/>
                <a:ea typeface="MS PGothic" pitchFamily="34" charset="-128"/>
              </a:defRPr>
            </a:lvl2pPr>
            <a:lvl3pPr marL="1143000" indent="-228600" eaLnBrk="0" hangingPunct="0">
              <a:defRPr sz="2400">
                <a:solidFill>
                  <a:schemeClr val="tx1"/>
                </a:solidFill>
                <a:latin typeface="Comic Sans MS" pitchFamily="66" charset="0"/>
                <a:ea typeface="MS PGothic" pitchFamily="34" charset="-128"/>
              </a:defRPr>
            </a:lvl3pPr>
            <a:lvl4pPr marL="1600200" indent="-228600" eaLnBrk="0" hangingPunct="0">
              <a:defRPr sz="2400">
                <a:solidFill>
                  <a:schemeClr val="tx1"/>
                </a:solidFill>
                <a:latin typeface="Comic Sans MS" pitchFamily="66" charset="0"/>
                <a:ea typeface="MS PGothic" pitchFamily="34" charset="-128"/>
              </a:defRPr>
            </a:lvl4pPr>
            <a:lvl5pPr marL="2057400" indent="-228600" eaLnBrk="0" hangingPunct="0">
              <a:defRPr sz="2400">
                <a:solidFill>
                  <a:schemeClr val="tx1"/>
                </a:solidFill>
                <a:latin typeface="Comic Sans MS" pitchFamily="66"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marL="39688" indent="0" eaLnBrk="1" hangingPunct="1">
              <a:defRPr/>
            </a:pPr>
            <a:r>
              <a:rPr lang="en-US" altLang="en-US" dirty="0">
                <a:effectLst>
                  <a:outerShdw blurRad="38100" dist="38100" dir="2700000" algn="tl">
                    <a:srgbClr val="C0C0C0"/>
                  </a:outerShdw>
                </a:effectLst>
                <a:latin typeface="SassoonPrimaryType" pitchFamily="2" charset="0"/>
                <a:sym typeface="Comic Sans MS" pitchFamily="66" charset="0"/>
              </a:rPr>
              <a:t>It is developed around 4 themes that underpin the EYFS:</a:t>
            </a:r>
          </a:p>
          <a:p>
            <a:pPr marL="39688" indent="0" eaLnBrk="1" hangingPunct="1">
              <a:defRPr/>
            </a:pPr>
            <a:endParaRPr lang="en-US" altLang="en-US" sz="1200" dirty="0">
              <a:effectLst>
                <a:outerShdw blurRad="38100" dist="38100" dir="2700000" algn="tl">
                  <a:srgbClr val="C0C0C0"/>
                </a:outerShdw>
              </a:effectLst>
              <a:latin typeface="SassoonPrimaryType" pitchFamily="2" charset="0"/>
              <a:sym typeface="Comic Sans MS" pitchFamily="66" charset="0"/>
            </a:endParaRPr>
          </a:p>
          <a:p>
            <a:pPr eaLnBrk="1" hangingPunct="1">
              <a:defRPr/>
            </a:pPr>
            <a:r>
              <a:rPr lang="en-US" altLang="en-US" sz="2000" dirty="0">
                <a:solidFill>
                  <a:srgbClr val="002060"/>
                </a:solidFill>
                <a:latin typeface="SassoonPrimaryType" pitchFamily="2" charset="0"/>
                <a:sym typeface="Comic Sans MS" pitchFamily="66" charset="0"/>
              </a:rPr>
              <a:t>1.  A Unique Child - Observe what a child is learning</a:t>
            </a:r>
          </a:p>
          <a:p>
            <a:pPr eaLnBrk="1" hangingPunct="1">
              <a:defRPr/>
            </a:pPr>
            <a:r>
              <a:rPr lang="en-US" altLang="en-US" sz="2000" dirty="0">
                <a:solidFill>
                  <a:srgbClr val="002060"/>
                </a:solidFill>
                <a:latin typeface="SassoonPrimaryType" pitchFamily="2" charset="0"/>
                <a:sym typeface="Comic Sans MS" pitchFamily="66" charset="0"/>
              </a:rPr>
              <a:t>2.	Positive Relationships - What adults can do to support learners</a:t>
            </a:r>
          </a:p>
          <a:p>
            <a:pPr eaLnBrk="1" hangingPunct="1">
              <a:buFontTx/>
              <a:buAutoNum type="arabicPeriod" startAt="3"/>
              <a:defRPr/>
            </a:pPr>
            <a:r>
              <a:rPr lang="en-US" altLang="en-US" sz="2000" dirty="0">
                <a:solidFill>
                  <a:srgbClr val="002060"/>
                </a:solidFill>
                <a:latin typeface="SassoonPrimaryType" pitchFamily="2" charset="0"/>
                <a:sym typeface="Comic Sans MS" pitchFamily="66" charset="0"/>
              </a:rPr>
              <a:t>Enabling Environments - What adults could provide to enhance learning</a:t>
            </a:r>
          </a:p>
          <a:p>
            <a:pPr eaLnBrk="1" hangingPunct="1">
              <a:buFontTx/>
              <a:buAutoNum type="arabicPeriod" startAt="3"/>
              <a:defRPr/>
            </a:pPr>
            <a:r>
              <a:rPr lang="en-US" altLang="en-US" sz="2000" dirty="0">
                <a:solidFill>
                  <a:srgbClr val="002060"/>
                </a:solidFill>
                <a:latin typeface="SassoonPrimaryType" pitchFamily="2" charset="0"/>
                <a:sym typeface="Comic Sans MS" pitchFamily="66" charset="0"/>
              </a:rPr>
              <a:t>Learning and Developing - Children’s achievements through the above</a:t>
            </a:r>
          </a:p>
        </p:txBody>
      </p:sp>
      <p:grpSp>
        <p:nvGrpSpPr>
          <p:cNvPr id="13316" name="Group 4">
            <a:extLst>
              <a:ext uri="{FF2B5EF4-FFF2-40B4-BE49-F238E27FC236}">
                <a16:creationId xmlns:a16="http://schemas.microsoft.com/office/drawing/2014/main" id="{C3362A4C-D081-7E0D-8E16-4062EF1C2834}"/>
              </a:ext>
            </a:extLst>
          </p:cNvPr>
          <p:cNvGrpSpPr>
            <a:grpSpLocks/>
          </p:cNvGrpSpPr>
          <p:nvPr/>
        </p:nvGrpSpPr>
        <p:grpSpPr bwMode="auto">
          <a:xfrm>
            <a:off x="3175" y="188913"/>
            <a:ext cx="9144000" cy="1066800"/>
            <a:chOff x="72008" y="1412776"/>
            <a:chExt cx="9144000" cy="1067076"/>
          </a:xfrm>
        </p:grpSpPr>
        <p:pic>
          <p:nvPicPr>
            <p:cNvPr id="13317" name="Picture 5" descr="Screen Shot 2012-09-09 at 20.44.14.png">
              <a:extLst>
                <a:ext uri="{FF2B5EF4-FFF2-40B4-BE49-F238E27FC236}">
                  <a16:creationId xmlns:a16="http://schemas.microsoft.com/office/drawing/2014/main" id="{46EEA392-5B71-9AB6-9228-C3E5B31FC524}"/>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72008" y="1412776"/>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929DBFC8-F78C-41D6-9F1F-D9A3AA5D2BF9}"/>
                </a:ext>
              </a:extLst>
            </p:cNvPr>
            <p:cNvSpPr txBox="1">
              <a:spLocks noChangeArrowheads="1"/>
            </p:cNvSpPr>
            <p:nvPr/>
          </p:nvSpPr>
          <p:spPr>
            <a:xfrm>
              <a:off x="3457210" y="1628800"/>
              <a:ext cx="5616624" cy="720080"/>
            </a:xfrm>
            <a:prstGeom prst="rect">
              <a:avLst/>
            </a:prstGeom>
          </p:spPr>
          <p:txBody>
            <a:bodyPr anchor="ctr">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sz="2400" dirty="0">
                  <a:solidFill>
                    <a:srgbClr val="FFFFFF"/>
                  </a:solidFill>
                  <a:ea typeface="+mj-ea"/>
                </a:rPr>
                <a:t>What is the Early Years Foundation stage (EYFS)?</a:t>
              </a:r>
              <a:br>
                <a:rPr lang="en-GB" sz="1800" dirty="0">
                  <a:solidFill>
                    <a:schemeClr val="bg1"/>
                  </a:solidFill>
                  <a:ea typeface="+mj-ea"/>
                </a:rPr>
              </a:br>
              <a:endParaRPr lang="en-US" sz="1800" dirty="0">
                <a:solidFill>
                  <a:schemeClr val="bg1"/>
                </a:solidFill>
                <a:ea typeface="+mj-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09664A-E17D-49F9-9013-E500574ACC74}"/>
              </a:ext>
            </a:extLst>
          </p:cNvPr>
          <p:cNvSpPr>
            <a:spLocks noGrp="1"/>
          </p:cNvSpPr>
          <p:nvPr>
            <p:ph type="title"/>
          </p:nvPr>
        </p:nvSpPr>
        <p:spPr>
          <a:xfrm>
            <a:off x="323528" y="260648"/>
            <a:ext cx="8363272" cy="922114"/>
          </a:xfrm>
        </p:spPr>
        <p:txBody>
          <a:bodyPr>
            <a:normAutofit fontScale="90000"/>
          </a:bodyPr>
          <a:lstStyle/>
          <a:p>
            <a:pPr>
              <a:defRPr/>
            </a:pPr>
            <a:r>
              <a:rPr lang="en-GB" sz="4000" dirty="0">
                <a:latin typeface="SassoonPrimaryInfant" pitchFamily="2" charset="0"/>
              </a:rPr>
              <a:t>Characteristics of Effective Learning </a:t>
            </a:r>
            <a:endParaRPr lang="en-GB" dirty="0"/>
          </a:p>
        </p:txBody>
      </p:sp>
      <p:graphicFrame>
        <p:nvGraphicFramePr>
          <p:cNvPr id="4" name="Diagram 3">
            <a:extLst>
              <a:ext uri="{FF2B5EF4-FFF2-40B4-BE49-F238E27FC236}">
                <a16:creationId xmlns:a16="http://schemas.microsoft.com/office/drawing/2014/main" id="{F8B4A45A-E4A2-435C-8655-2D45D163C94A}"/>
              </a:ext>
            </a:extLst>
          </p:cNvPr>
          <p:cNvGraphicFramePr/>
          <p:nvPr/>
        </p:nvGraphicFramePr>
        <p:xfrm>
          <a:off x="1187624" y="1268760"/>
          <a:ext cx="6854472" cy="425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0B1506-5FEA-4524-A00B-7C4E9ACEE89D}"/>
              </a:ext>
            </a:extLst>
          </p:cNvPr>
          <p:cNvSpPr>
            <a:spLocks noGrp="1"/>
          </p:cNvSpPr>
          <p:nvPr>
            <p:ph idx="1"/>
          </p:nvPr>
        </p:nvSpPr>
        <p:spPr>
          <a:xfrm>
            <a:off x="250825" y="1268413"/>
            <a:ext cx="8642350" cy="4738687"/>
          </a:xfrm>
        </p:spPr>
        <p:txBody>
          <a:bodyPr/>
          <a:lstStyle/>
          <a:p>
            <a:pPr marL="285750" indent="-285750">
              <a:buFont typeface="Arial" panose="020B0604020202020204" pitchFamily="34" charset="0"/>
              <a:buChar char="•"/>
              <a:defRPr/>
            </a:pPr>
            <a:r>
              <a:rPr lang="en-US" sz="2400" dirty="0">
                <a:latin typeface="SassoonPrimaryType" pitchFamily="2" charset="0"/>
              </a:rPr>
              <a:t>Some key changes:</a:t>
            </a:r>
          </a:p>
          <a:p>
            <a:pPr marL="0" indent="0">
              <a:buFont typeface="Wingdings 3" panose="05040102010807070707" pitchFamily="18" charset="2"/>
              <a:buNone/>
              <a:defRPr/>
            </a:pPr>
            <a:r>
              <a:rPr lang="en-US" sz="2400" dirty="0">
                <a:latin typeface="SassoonPrimaryType" pitchFamily="2" charset="0"/>
              </a:rPr>
              <a:t>1. Less focus on recording and paperwork.</a:t>
            </a:r>
          </a:p>
          <a:p>
            <a:pPr marL="285750" indent="-285750">
              <a:buFont typeface="Arial" panose="020B0604020202020204" pitchFamily="34" charset="0"/>
              <a:buChar char="•"/>
              <a:defRPr/>
            </a:pPr>
            <a:r>
              <a:rPr lang="en-US" sz="2400" dirty="0">
                <a:latin typeface="SassoonPrimaryType" pitchFamily="2" charset="0"/>
              </a:rPr>
              <a:t>This means staff do not need to keep a large amount of written evidence that proves children are able to do lots of things.</a:t>
            </a:r>
          </a:p>
          <a:p>
            <a:pPr marL="285750" indent="-285750">
              <a:buFont typeface="Arial" panose="020B0604020202020204" pitchFamily="34" charset="0"/>
              <a:buChar char="•"/>
              <a:defRPr/>
            </a:pPr>
            <a:r>
              <a:rPr lang="en-US" sz="2400" dirty="0">
                <a:latin typeface="SassoonPrimaryType" pitchFamily="2" charset="0"/>
              </a:rPr>
              <a:t>Staff still know the abilities and skills of each child, and know how to support them to develop. However, now they do not need to write this down unnecessarily. </a:t>
            </a:r>
          </a:p>
          <a:p>
            <a:pPr marL="285750" indent="-285750">
              <a:buFont typeface="Arial" panose="020B0604020202020204" pitchFamily="34" charset="0"/>
              <a:buChar char="•"/>
              <a:defRPr/>
            </a:pPr>
            <a:r>
              <a:rPr lang="en-US" sz="2400" dirty="0">
                <a:latin typeface="SassoonPrimaryType" pitchFamily="2" charset="0"/>
              </a:rPr>
              <a:t>This frees up more time for staff to spend directly with the children.</a:t>
            </a:r>
          </a:p>
          <a:p>
            <a:pPr marL="285750" indent="-285750">
              <a:buFont typeface="Arial" panose="020B0604020202020204" pitchFamily="34" charset="0"/>
              <a:buChar char="•"/>
              <a:defRPr/>
            </a:pPr>
            <a:r>
              <a:rPr lang="en-US" sz="2400" dirty="0">
                <a:latin typeface="SassoonPrimaryType" pitchFamily="2" charset="0"/>
              </a:rPr>
              <a:t>By taking away the need for constant recording, it helps to develop more natural play, conversations and interaction between adults and children. </a:t>
            </a:r>
          </a:p>
          <a:p>
            <a:pPr>
              <a:defRPr/>
            </a:pPr>
            <a:endParaRPr lang="en-GB" dirty="0"/>
          </a:p>
        </p:txBody>
      </p:sp>
      <p:sp>
        <p:nvSpPr>
          <p:cNvPr id="3" name="Title 2">
            <a:extLst>
              <a:ext uri="{FF2B5EF4-FFF2-40B4-BE49-F238E27FC236}">
                <a16:creationId xmlns:a16="http://schemas.microsoft.com/office/drawing/2014/main" id="{3D0634E1-619C-45BF-8D3B-06F4C88836B9}"/>
              </a:ext>
            </a:extLst>
          </p:cNvPr>
          <p:cNvSpPr>
            <a:spLocks noGrp="1"/>
          </p:cNvSpPr>
          <p:nvPr>
            <p:ph type="title"/>
          </p:nvPr>
        </p:nvSpPr>
        <p:spPr/>
        <p:txBody>
          <a:bodyPr/>
          <a:lstStyle/>
          <a:p>
            <a:pPr>
              <a:defRPr/>
            </a:pPr>
            <a:r>
              <a:rPr lang="en-GB" dirty="0"/>
              <a:t>EYFS – Key changes from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5512-9EA6-40D5-B81F-AC321F96091F}"/>
              </a:ext>
            </a:extLst>
          </p:cNvPr>
          <p:cNvSpPr>
            <a:spLocks noGrp="1"/>
          </p:cNvSpPr>
          <p:nvPr>
            <p:ph type="title"/>
          </p:nvPr>
        </p:nvSpPr>
        <p:spPr/>
        <p:txBody>
          <a:bodyPr/>
          <a:lstStyle/>
          <a:p>
            <a:pPr>
              <a:defRPr/>
            </a:pPr>
            <a:r>
              <a:rPr lang="en-GB" dirty="0"/>
              <a:t>Communication and Language</a:t>
            </a:r>
          </a:p>
        </p:txBody>
      </p:sp>
      <p:sp>
        <p:nvSpPr>
          <p:cNvPr id="3" name="Rectangle 2">
            <a:extLst>
              <a:ext uri="{FF2B5EF4-FFF2-40B4-BE49-F238E27FC236}">
                <a16:creationId xmlns:a16="http://schemas.microsoft.com/office/drawing/2014/main" id="{A6B609E2-A4C4-4407-A72F-B104FF12F5ED}"/>
              </a:ext>
            </a:extLst>
          </p:cNvPr>
          <p:cNvSpPr/>
          <p:nvPr/>
        </p:nvSpPr>
        <p:spPr>
          <a:xfrm>
            <a:off x="468313" y="1557338"/>
            <a:ext cx="7993062" cy="3784600"/>
          </a:xfrm>
          <a:prstGeom prst="rect">
            <a:avLst/>
          </a:prstGeom>
        </p:spPr>
        <p:txBody>
          <a:bodyPr>
            <a:spAutoFit/>
          </a:bodyPr>
          <a:lstStyle/>
          <a:p>
            <a:pPr>
              <a:defRPr/>
            </a:pPr>
            <a:r>
              <a:rPr lang="en-GB" dirty="0">
                <a:ea typeface="+mn-ea"/>
                <a:sym typeface="Roboto"/>
              </a:rPr>
              <a:t>2. There is more of an emphasis on the importance of developing communication and language skills. </a:t>
            </a:r>
            <a:r>
              <a:rPr lang="en-US" dirty="0">
                <a:ea typeface="+mn-ea"/>
              </a:rPr>
              <a:t> </a:t>
            </a:r>
          </a:p>
          <a:p>
            <a:pPr marL="285750" indent="-285750">
              <a:buFont typeface="Arial" panose="020B0604020202020204" pitchFamily="34" charset="0"/>
              <a:buChar char="•"/>
              <a:defRPr/>
            </a:pPr>
            <a:r>
              <a:rPr lang="en-US" dirty="0">
                <a:ea typeface="+mn-ea"/>
              </a:rPr>
              <a:t>Children should be supported in building up vocabulary by increasing the amount of words they know and can use. </a:t>
            </a:r>
          </a:p>
          <a:p>
            <a:pPr marL="285750" indent="-285750">
              <a:buFont typeface="Arial" panose="020B0604020202020204" pitchFamily="34" charset="0"/>
              <a:buChar char="•"/>
              <a:defRPr/>
            </a:pPr>
            <a:r>
              <a:rPr lang="en-US" dirty="0">
                <a:ea typeface="+mn-ea"/>
              </a:rPr>
              <a:t>Encourage more conversations between adults and children, but also children and their peers. </a:t>
            </a:r>
          </a:p>
          <a:p>
            <a:pPr marL="285750" indent="-285750">
              <a:buFont typeface="Arial" panose="020B0604020202020204" pitchFamily="34" charset="0"/>
              <a:buChar char="•"/>
              <a:defRPr/>
            </a:pPr>
            <a:r>
              <a:rPr lang="en-US" dirty="0">
                <a:ea typeface="+mn-ea"/>
              </a:rPr>
              <a:t>Good language skills are the basis for all other learning and social interaction, so this is vital to focus on.  </a:t>
            </a:r>
          </a:p>
        </p:txBody>
      </p:sp>
      <p:sp>
        <p:nvSpPr>
          <p:cNvPr id="4" name="Cloud 3">
            <a:extLst>
              <a:ext uri="{FF2B5EF4-FFF2-40B4-BE49-F238E27FC236}">
                <a16:creationId xmlns:a16="http://schemas.microsoft.com/office/drawing/2014/main" id="{66569F8E-DECD-4686-9ADB-297AE08D18E1}"/>
              </a:ext>
            </a:extLst>
          </p:cNvPr>
          <p:cNvSpPr/>
          <p:nvPr/>
        </p:nvSpPr>
        <p:spPr>
          <a:xfrm>
            <a:off x="260350" y="5265738"/>
            <a:ext cx="2246313" cy="996950"/>
          </a:xfrm>
          <a:prstGeom prst="cloud">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GB" sz="2000" dirty="0">
                <a:latin typeface="SassoonPrimaryType" pitchFamily="2" charset="0"/>
              </a:rPr>
              <a:t>Vocabulary</a:t>
            </a:r>
          </a:p>
        </p:txBody>
      </p:sp>
      <p:sp>
        <p:nvSpPr>
          <p:cNvPr id="7" name="Cloud 6">
            <a:extLst>
              <a:ext uri="{FF2B5EF4-FFF2-40B4-BE49-F238E27FC236}">
                <a16:creationId xmlns:a16="http://schemas.microsoft.com/office/drawing/2014/main" id="{9DD9F853-996A-4ECB-8AE4-65A55812325A}"/>
              </a:ext>
            </a:extLst>
          </p:cNvPr>
          <p:cNvSpPr/>
          <p:nvPr/>
        </p:nvSpPr>
        <p:spPr>
          <a:xfrm>
            <a:off x="2482850" y="5688013"/>
            <a:ext cx="2089150" cy="995362"/>
          </a:xfrm>
          <a:prstGeom prst="cloud">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GB" sz="2000" dirty="0">
                <a:latin typeface="SassoonPrimaryType" pitchFamily="2" charset="0"/>
              </a:rPr>
              <a:t>Retelling events</a:t>
            </a:r>
          </a:p>
        </p:txBody>
      </p:sp>
      <p:sp>
        <p:nvSpPr>
          <p:cNvPr id="8" name="Cloud 7">
            <a:extLst>
              <a:ext uri="{FF2B5EF4-FFF2-40B4-BE49-F238E27FC236}">
                <a16:creationId xmlns:a16="http://schemas.microsoft.com/office/drawing/2014/main" id="{2F2F3267-3E60-4846-ACC6-0E15CD73FB4D}"/>
              </a:ext>
            </a:extLst>
          </p:cNvPr>
          <p:cNvSpPr/>
          <p:nvPr/>
        </p:nvSpPr>
        <p:spPr>
          <a:xfrm>
            <a:off x="4519613" y="4918075"/>
            <a:ext cx="2232025" cy="1200150"/>
          </a:xfrm>
          <a:prstGeom prst="cloud">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GB" sz="2000" dirty="0">
                <a:latin typeface="SassoonPrimaryType" pitchFamily="2" charset="0"/>
              </a:rPr>
              <a:t>Asking and answering questions</a:t>
            </a:r>
          </a:p>
        </p:txBody>
      </p:sp>
      <p:sp>
        <p:nvSpPr>
          <p:cNvPr id="9" name="Cloud 8">
            <a:extLst>
              <a:ext uri="{FF2B5EF4-FFF2-40B4-BE49-F238E27FC236}">
                <a16:creationId xmlns:a16="http://schemas.microsoft.com/office/drawing/2014/main" id="{904A3245-4102-486A-9F0F-4EA7AEC97B61}"/>
              </a:ext>
            </a:extLst>
          </p:cNvPr>
          <p:cNvSpPr/>
          <p:nvPr/>
        </p:nvSpPr>
        <p:spPr>
          <a:xfrm>
            <a:off x="6640513" y="5414963"/>
            <a:ext cx="2224087" cy="1268412"/>
          </a:xfrm>
          <a:prstGeom prst="cloud">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GB" sz="2000" dirty="0">
                <a:latin typeface="SassoonPrimaryType" pitchFamily="2" charset="0"/>
              </a:rPr>
              <a:t>Listening and attention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06C4-5D65-4E73-B26A-C2A1769AA004}"/>
              </a:ext>
            </a:extLst>
          </p:cNvPr>
          <p:cNvSpPr>
            <a:spLocks noGrp="1"/>
          </p:cNvSpPr>
          <p:nvPr>
            <p:ph type="title"/>
          </p:nvPr>
        </p:nvSpPr>
        <p:spPr/>
        <p:txBody>
          <a:bodyPr/>
          <a:lstStyle/>
          <a:p>
            <a:pPr>
              <a:defRPr/>
            </a:pPr>
            <a:r>
              <a:rPr lang="en-GB" dirty="0"/>
              <a:t>Reading</a:t>
            </a:r>
          </a:p>
        </p:txBody>
      </p:sp>
      <p:sp>
        <p:nvSpPr>
          <p:cNvPr id="3" name="Rectangle 2">
            <a:extLst>
              <a:ext uri="{FF2B5EF4-FFF2-40B4-BE49-F238E27FC236}">
                <a16:creationId xmlns:a16="http://schemas.microsoft.com/office/drawing/2014/main" id="{F8822F2B-E108-4F1A-83B5-40ACB7097621}"/>
              </a:ext>
            </a:extLst>
          </p:cNvPr>
          <p:cNvSpPr/>
          <p:nvPr/>
        </p:nvSpPr>
        <p:spPr>
          <a:xfrm>
            <a:off x="457200" y="1773238"/>
            <a:ext cx="8229600" cy="3784600"/>
          </a:xfrm>
          <a:prstGeom prst="rect">
            <a:avLst/>
          </a:prstGeom>
        </p:spPr>
        <p:txBody>
          <a:bodyPr>
            <a:spAutoFit/>
          </a:bodyPr>
          <a:lstStyle/>
          <a:p>
            <a:pPr marL="342900" indent="-342900">
              <a:buFont typeface="+mj-lt"/>
              <a:buAutoNum type="arabicPeriod" startAt="3"/>
              <a:defRPr/>
            </a:pPr>
            <a:r>
              <a:rPr lang="en-GB" dirty="0">
                <a:latin typeface="SassoonPrimaryType" pitchFamily="2" charset="0"/>
                <a:sym typeface="Roboto"/>
              </a:rPr>
              <a:t>There is a focus on how reading stories is important to help children develop in all of Areas of Learning. </a:t>
            </a:r>
          </a:p>
          <a:p>
            <a:pPr marL="285750" indent="-285750">
              <a:buFont typeface="Arial" panose="020B0604020202020204" pitchFamily="34" charset="0"/>
              <a:buChar char="•"/>
              <a:defRPr/>
            </a:pPr>
            <a:r>
              <a:rPr lang="en-US" dirty="0">
                <a:latin typeface="SassoonPrimaryType" pitchFamily="2" charset="0"/>
              </a:rPr>
              <a:t>Daily reading of stories encourages an enjoyment of reading from a young age. </a:t>
            </a:r>
          </a:p>
          <a:p>
            <a:pPr marL="285750" indent="-285750">
              <a:buFont typeface="Arial" panose="020B0604020202020204" pitchFamily="34" charset="0"/>
              <a:buChar char="•"/>
              <a:defRPr/>
            </a:pPr>
            <a:r>
              <a:rPr lang="en-US" dirty="0">
                <a:latin typeface="SassoonPrimaryType" pitchFamily="2" charset="0"/>
              </a:rPr>
              <a:t>Lots of other learning opportunities happen when looking at books, for example comparisons of culture or the past. </a:t>
            </a:r>
          </a:p>
          <a:p>
            <a:pPr marL="285750" indent="-285750">
              <a:buFont typeface="Arial" panose="020B0604020202020204" pitchFamily="34" charset="0"/>
              <a:buChar char="•"/>
              <a:defRPr/>
            </a:pPr>
            <a:r>
              <a:rPr lang="en-US" dirty="0">
                <a:latin typeface="SassoonPrimaryType" pitchFamily="2" charset="0"/>
              </a:rPr>
              <a:t>Listening to stories develops imagination, ideas and language. </a:t>
            </a:r>
          </a:p>
          <a:p>
            <a:pPr marL="285750" indent="-285750">
              <a:buFont typeface="Arial" panose="020B0604020202020204" pitchFamily="34" charset="0"/>
              <a:buChar char="•"/>
              <a:defRPr/>
            </a:pPr>
            <a:r>
              <a:rPr lang="en-US" dirty="0">
                <a:latin typeface="SassoonPrimaryType" pitchFamily="2" charset="0"/>
              </a:rPr>
              <a:t>Reading is an essential skill and so should be shown to children, as well as practised by them regularly. </a:t>
            </a:r>
          </a:p>
          <a:p>
            <a:pPr marL="285750" indent="-285750">
              <a:buFont typeface="Arial" panose="020B0604020202020204" pitchFamily="34" charset="0"/>
              <a:buChar char="•"/>
              <a:defRPr/>
            </a:pPr>
            <a:r>
              <a:rPr lang="en-US" dirty="0">
                <a:latin typeface="SassoonPrimaryType" pitchFamily="2" charset="0"/>
              </a:rPr>
              <a:t>Children are also encouraged to use story ideas in their play.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BC49-CB34-4AD6-B82F-D23FD70EEE3D}"/>
              </a:ext>
            </a:extLst>
          </p:cNvPr>
          <p:cNvSpPr>
            <a:spLocks noGrp="1"/>
          </p:cNvSpPr>
          <p:nvPr>
            <p:ph type="title"/>
          </p:nvPr>
        </p:nvSpPr>
        <p:spPr/>
        <p:txBody>
          <a:bodyPr/>
          <a:lstStyle/>
          <a:p>
            <a:pPr>
              <a:defRPr/>
            </a:pPr>
            <a:r>
              <a:rPr lang="en-GB" dirty="0"/>
              <a:t>Healthy Living</a:t>
            </a:r>
          </a:p>
        </p:txBody>
      </p:sp>
      <p:sp>
        <p:nvSpPr>
          <p:cNvPr id="3" name="Rectangle 2">
            <a:extLst>
              <a:ext uri="{FF2B5EF4-FFF2-40B4-BE49-F238E27FC236}">
                <a16:creationId xmlns:a16="http://schemas.microsoft.com/office/drawing/2014/main" id="{71CAE705-B744-4299-BC7A-4DB359CA4199}"/>
              </a:ext>
            </a:extLst>
          </p:cNvPr>
          <p:cNvSpPr/>
          <p:nvPr/>
        </p:nvSpPr>
        <p:spPr>
          <a:xfrm>
            <a:off x="457200" y="1438275"/>
            <a:ext cx="8229600" cy="3784600"/>
          </a:xfrm>
          <a:prstGeom prst="rect">
            <a:avLst/>
          </a:prstGeom>
        </p:spPr>
        <p:txBody>
          <a:bodyPr>
            <a:spAutoFit/>
          </a:bodyPr>
          <a:lstStyle/>
          <a:p>
            <a:pPr marL="342900" indent="-342900">
              <a:buFont typeface="+mj-lt"/>
              <a:buAutoNum type="arabicPeriod" startAt="4"/>
              <a:defRPr/>
            </a:pPr>
            <a:r>
              <a:rPr lang="en-GB" dirty="0">
                <a:latin typeface="SassoonPrimaryType" pitchFamily="2" charset="0"/>
                <a:sym typeface="Roboto"/>
              </a:rPr>
              <a:t>There is a focus on encouraging healthy choices overall and an understanding of oral health. </a:t>
            </a:r>
          </a:p>
          <a:p>
            <a:pPr marL="285750" indent="-285750">
              <a:buFont typeface="Arial" panose="020B0604020202020204" pitchFamily="34" charset="0"/>
              <a:buChar char="•"/>
              <a:defRPr/>
            </a:pPr>
            <a:r>
              <a:rPr lang="en-US" dirty="0">
                <a:latin typeface="SassoonPrimaryType" pitchFamily="2" charset="0"/>
              </a:rPr>
              <a:t>Required to teach children the importance of brushing teeth. </a:t>
            </a:r>
          </a:p>
          <a:p>
            <a:pPr marL="285750" indent="-285750">
              <a:buFont typeface="Arial" panose="020B0604020202020204" pitchFamily="34" charset="0"/>
              <a:buChar char="•"/>
              <a:defRPr/>
            </a:pPr>
            <a:r>
              <a:rPr lang="en-US" dirty="0">
                <a:latin typeface="SassoonPrimaryType" pitchFamily="2" charset="0"/>
              </a:rPr>
              <a:t>Supervised toothbrushing is not expected in settings and schools. </a:t>
            </a:r>
          </a:p>
          <a:p>
            <a:pPr marL="285750" indent="-285750">
              <a:buFont typeface="Arial" panose="020B0604020202020204" pitchFamily="34" charset="0"/>
              <a:buChar char="•"/>
              <a:defRPr/>
            </a:pPr>
            <a:r>
              <a:rPr lang="en-US" dirty="0">
                <a:latin typeface="SassoonPrimaryType" pitchFamily="2" charset="0"/>
              </a:rPr>
              <a:t>Focus on helping children to understand which choices to make that will help them to be healthy, for example which foods to eat and why. </a:t>
            </a:r>
          </a:p>
          <a:p>
            <a:pPr marL="285750" indent="-285750">
              <a:buFont typeface="Arial" panose="020B0604020202020204" pitchFamily="34" charset="0"/>
              <a:buChar char="•"/>
              <a:defRPr/>
            </a:pPr>
            <a:r>
              <a:rPr lang="en-US" dirty="0">
                <a:latin typeface="SassoonPrimaryType" pitchFamily="2" charset="0"/>
              </a:rPr>
              <a:t>Getting into good routines from a young age is important as these often continue into adult life.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11229</TotalTime>
  <Words>1985</Words>
  <Application>Microsoft Office PowerPoint</Application>
  <PresentationFormat>On-screen Show (4:3)</PresentationFormat>
  <Paragraphs>232</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 EYFS Nursery  Curriculum Information for Parents</vt:lpstr>
      <vt:lpstr>PowerPoint Presentation</vt:lpstr>
      <vt:lpstr>Introductions</vt:lpstr>
      <vt:lpstr>PowerPoint Presentation</vt:lpstr>
      <vt:lpstr>Characteristics of Effective Learning </vt:lpstr>
      <vt:lpstr>EYFS – Key changes from 2021</vt:lpstr>
      <vt:lpstr>Communication and Language</vt:lpstr>
      <vt:lpstr>Reading</vt:lpstr>
      <vt:lpstr>Healthy Living</vt:lpstr>
      <vt:lpstr>PowerPoint Presentation</vt:lpstr>
      <vt:lpstr>Personal, Social and Emotional Development</vt:lpstr>
      <vt:lpstr>Physical Development</vt:lpstr>
      <vt:lpstr>PowerPoint Presentation</vt:lpstr>
      <vt:lpstr>PowerPoint Presentation</vt:lpstr>
      <vt:lpstr>PowerPoint Presentation</vt:lpstr>
      <vt:lpstr>Behaviour chart</vt:lpstr>
      <vt:lpstr>Outdoor learning </vt:lpstr>
      <vt:lpstr>Nursery: Mathematical Development</vt:lpstr>
      <vt:lpstr>Maths: Key strategies </vt:lpstr>
      <vt:lpstr>Nursery:  Literacy expectations</vt:lpstr>
      <vt:lpstr>Reading in the EYFS</vt:lpstr>
      <vt:lpstr>Writing in the EYFS</vt:lpstr>
      <vt:lpstr>Nursery: What can you do to help your child’s learning?</vt:lpstr>
      <vt:lpstr>Handwriting – EYFS </vt:lpstr>
      <vt:lpstr>Handwriting Formation</vt:lpstr>
      <vt:lpstr>Learning Resources at home</vt:lpstr>
      <vt:lpstr>Other matters…</vt:lpstr>
    </vt:vector>
  </TitlesOfParts>
  <Company>Pavillion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Stage</dc:title>
  <dc:creator>Gina</dc:creator>
  <cp:lastModifiedBy>Maria Kelly</cp:lastModifiedBy>
  <cp:revision>266</cp:revision>
  <dcterms:created xsi:type="dcterms:W3CDTF">2005-06-06T15:11:20Z</dcterms:created>
  <dcterms:modified xsi:type="dcterms:W3CDTF">2022-11-03T10:05:19Z</dcterms:modified>
</cp:coreProperties>
</file>